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48" r:id="rId1"/>
  </p:sldMasterIdLst>
  <p:notesMasterIdLst>
    <p:notesMasterId r:id="rId66"/>
  </p:notesMasterIdLst>
  <p:sldIdLst>
    <p:sldId id="256" r:id="rId2"/>
    <p:sldId id="299" r:id="rId3"/>
    <p:sldId id="281" r:id="rId4"/>
    <p:sldId id="260" r:id="rId5"/>
    <p:sldId id="291" r:id="rId6"/>
    <p:sldId id="301" r:id="rId7"/>
    <p:sldId id="292" r:id="rId8"/>
    <p:sldId id="304" r:id="rId9"/>
    <p:sldId id="298" r:id="rId10"/>
    <p:sldId id="257" r:id="rId11"/>
    <p:sldId id="293" r:id="rId12"/>
    <p:sldId id="295" r:id="rId13"/>
    <p:sldId id="296" r:id="rId14"/>
    <p:sldId id="303" r:id="rId15"/>
    <p:sldId id="302" r:id="rId16"/>
    <p:sldId id="305" r:id="rId17"/>
    <p:sldId id="308" r:id="rId18"/>
    <p:sldId id="307" r:id="rId19"/>
    <p:sldId id="309" r:id="rId20"/>
    <p:sldId id="310" r:id="rId21"/>
    <p:sldId id="312" r:id="rId22"/>
    <p:sldId id="311" r:id="rId23"/>
    <p:sldId id="313" r:id="rId24"/>
    <p:sldId id="314" r:id="rId25"/>
    <p:sldId id="315" r:id="rId26"/>
    <p:sldId id="316" r:id="rId27"/>
    <p:sldId id="318" r:id="rId28"/>
    <p:sldId id="317" r:id="rId29"/>
    <p:sldId id="319" r:id="rId30"/>
    <p:sldId id="321" r:id="rId31"/>
    <p:sldId id="322"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270" r:id="rId47"/>
    <p:sldId id="283" r:id="rId48"/>
    <p:sldId id="274" r:id="rId49"/>
    <p:sldId id="284" r:id="rId50"/>
    <p:sldId id="339" r:id="rId51"/>
    <p:sldId id="343" r:id="rId52"/>
    <p:sldId id="344" r:id="rId53"/>
    <p:sldId id="340" r:id="rId54"/>
    <p:sldId id="341" r:id="rId55"/>
    <p:sldId id="342" r:id="rId56"/>
    <p:sldId id="289" r:id="rId57"/>
    <p:sldId id="351" r:id="rId58"/>
    <p:sldId id="290" r:id="rId59"/>
    <p:sldId id="350" r:id="rId60"/>
    <p:sldId id="345" r:id="rId61"/>
    <p:sldId id="347" r:id="rId62"/>
    <p:sldId id="348" r:id="rId63"/>
    <p:sldId id="278" r:id="rId64"/>
    <p:sldId id="349" r:id="rId6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BC"/>
    <a:srgbClr val="006BBC"/>
    <a:srgbClr val="003399"/>
    <a:srgbClr val="000000"/>
    <a:srgbClr val="FF671F"/>
    <a:srgbClr val="F0B323"/>
    <a:srgbClr val="00B323"/>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953" autoAdjust="0"/>
  </p:normalViewPr>
  <p:slideViewPr>
    <p:cSldViewPr>
      <p:cViewPr>
        <p:scale>
          <a:sx n="70" d="100"/>
          <a:sy n="70" d="100"/>
        </p:scale>
        <p:origin x="-1302" y="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4EDC75-ECD0-4FCC-85D4-66FE3A33BC06}" type="doc">
      <dgm:prSet loTypeId="urn:microsoft.com/office/officeart/2005/8/layout/target3" loCatId="relationship" qsTypeId="urn:microsoft.com/office/officeart/2005/8/quickstyle/3d9" qsCatId="3D" csTypeId="urn:microsoft.com/office/officeart/2005/8/colors/accent1_2#6" csCatId="accent1" phldr="1"/>
      <dgm:spPr/>
      <dgm:t>
        <a:bodyPr/>
        <a:lstStyle/>
        <a:p>
          <a:endParaRPr lang="tr-TR"/>
        </a:p>
      </dgm:t>
    </dgm:pt>
    <dgm:pt modelId="{24511349-87F4-4924-AB91-A31DCEA46495}">
      <dgm:prSet custT="1"/>
      <dgm:spPr>
        <a:solidFill>
          <a:srgbClr val="FF0000"/>
        </a:solidFill>
      </dgm:spPr>
      <dgm:t>
        <a:bodyPr/>
        <a:lstStyle/>
        <a:p>
          <a:pPr rtl="0"/>
          <a:r>
            <a:rPr lang="tr-TR" sz="4400" dirty="0" smtClean="0">
              <a:solidFill>
                <a:schemeClr val="bg1"/>
              </a:solidFill>
              <a:latin typeface="Calibri" pitchFamily="34" charset="0"/>
            </a:rPr>
            <a:t>Güvenilir Kırmızı Et</a:t>
          </a:r>
        </a:p>
      </dgm:t>
    </dgm:pt>
    <dgm:pt modelId="{1FB34CF7-DD3D-411C-B37D-25B960E0E7CA}" type="parTrans" cxnId="{4CC03C56-B5A2-4721-9CA4-C5308E4A110C}">
      <dgm:prSet/>
      <dgm:spPr/>
      <dgm:t>
        <a:bodyPr/>
        <a:lstStyle/>
        <a:p>
          <a:endParaRPr lang="tr-TR">
            <a:solidFill>
              <a:srgbClr val="FFFF00"/>
            </a:solidFill>
            <a:latin typeface="Calibri" pitchFamily="34" charset="0"/>
          </a:endParaRPr>
        </a:p>
      </dgm:t>
    </dgm:pt>
    <dgm:pt modelId="{D5CAFD50-26B3-4DE4-A7F6-9D0A0B88EB04}" type="sibTrans" cxnId="{4CC03C56-B5A2-4721-9CA4-C5308E4A110C}">
      <dgm:prSet/>
      <dgm:spPr/>
      <dgm:t>
        <a:bodyPr/>
        <a:lstStyle/>
        <a:p>
          <a:endParaRPr lang="tr-TR">
            <a:solidFill>
              <a:srgbClr val="FFFF00"/>
            </a:solidFill>
            <a:latin typeface="Calibri" pitchFamily="34" charset="0"/>
          </a:endParaRPr>
        </a:p>
      </dgm:t>
    </dgm:pt>
    <dgm:pt modelId="{E194653C-20BF-436C-B108-D3A479CB69D6}" type="pres">
      <dgm:prSet presAssocID="{994EDC75-ECD0-4FCC-85D4-66FE3A33BC06}" presName="Name0" presStyleCnt="0">
        <dgm:presLayoutVars>
          <dgm:chMax val="7"/>
          <dgm:dir/>
          <dgm:animLvl val="lvl"/>
          <dgm:resizeHandles val="exact"/>
        </dgm:presLayoutVars>
      </dgm:prSet>
      <dgm:spPr/>
      <dgm:t>
        <a:bodyPr/>
        <a:lstStyle/>
        <a:p>
          <a:endParaRPr lang="tr-TR"/>
        </a:p>
      </dgm:t>
    </dgm:pt>
    <dgm:pt modelId="{104D99C3-B445-4F7E-80D6-9C8087BB5914}" type="pres">
      <dgm:prSet presAssocID="{24511349-87F4-4924-AB91-A31DCEA46495}" presName="circle1" presStyleLbl="node1" presStyleIdx="0" presStyleCnt="1"/>
      <dgm:spPr>
        <a:solidFill>
          <a:srgbClr val="FF0000"/>
        </a:solidFill>
      </dgm:spPr>
      <dgm:t>
        <a:bodyPr/>
        <a:lstStyle/>
        <a:p>
          <a:endParaRPr lang="tr-TR"/>
        </a:p>
      </dgm:t>
    </dgm:pt>
    <dgm:pt modelId="{4C8643C4-C89C-4A41-80C6-71D40654D568}" type="pres">
      <dgm:prSet presAssocID="{24511349-87F4-4924-AB91-A31DCEA46495}" presName="space" presStyleCnt="0"/>
      <dgm:spPr/>
    </dgm:pt>
    <dgm:pt modelId="{FF14733C-DAAD-4398-A1AD-F2C8EF249326}" type="pres">
      <dgm:prSet presAssocID="{24511349-87F4-4924-AB91-A31DCEA46495}" presName="rect1" presStyleLbl="alignAcc1" presStyleIdx="0" presStyleCnt="1" custLinFactNeighborX="-3272" custLinFactNeighborY="-21491"/>
      <dgm:spPr/>
      <dgm:t>
        <a:bodyPr/>
        <a:lstStyle/>
        <a:p>
          <a:endParaRPr lang="tr-TR"/>
        </a:p>
      </dgm:t>
    </dgm:pt>
    <dgm:pt modelId="{77632C01-104D-42BA-AFD2-133ABDC66385}" type="pres">
      <dgm:prSet presAssocID="{24511349-87F4-4924-AB91-A31DCEA46495}" presName="rect1ParTxNoCh" presStyleLbl="alignAcc1" presStyleIdx="0" presStyleCnt="1">
        <dgm:presLayoutVars>
          <dgm:chMax val="1"/>
          <dgm:bulletEnabled val="1"/>
        </dgm:presLayoutVars>
      </dgm:prSet>
      <dgm:spPr/>
      <dgm:t>
        <a:bodyPr/>
        <a:lstStyle/>
        <a:p>
          <a:endParaRPr lang="tr-TR"/>
        </a:p>
      </dgm:t>
    </dgm:pt>
  </dgm:ptLst>
  <dgm:cxnLst>
    <dgm:cxn modelId="{8AE10521-F9C9-4FC2-85CF-903EAD54D818}" type="presOf" srcId="{24511349-87F4-4924-AB91-A31DCEA46495}" destId="{77632C01-104D-42BA-AFD2-133ABDC66385}" srcOrd="1" destOrd="0" presId="urn:microsoft.com/office/officeart/2005/8/layout/target3"/>
    <dgm:cxn modelId="{334442C1-6319-4859-BF58-D8CF406C445B}" type="presOf" srcId="{24511349-87F4-4924-AB91-A31DCEA46495}" destId="{FF14733C-DAAD-4398-A1AD-F2C8EF249326}" srcOrd="0" destOrd="0" presId="urn:microsoft.com/office/officeart/2005/8/layout/target3"/>
    <dgm:cxn modelId="{FE5BD238-BD4A-4943-8970-6BB7ECEC11E5}" type="presOf" srcId="{994EDC75-ECD0-4FCC-85D4-66FE3A33BC06}" destId="{E194653C-20BF-436C-B108-D3A479CB69D6}" srcOrd="0" destOrd="0" presId="urn:microsoft.com/office/officeart/2005/8/layout/target3"/>
    <dgm:cxn modelId="{4CC03C56-B5A2-4721-9CA4-C5308E4A110C}" srcId="{994EDC75-ECD0-4FCC-85D4-66FE3A33BC06}" destId="{24511349-87F4-4924-AB91-A31DCEA46495}" srcOrd="0" destOrd="0" parTransId="{1FB34CF7-DD3D-411C-B37D-25B960E0E7CA}" sibTransId="{D5CAFD50-26B3-4DE4-A7F6-9D0A0B88EB04}"/>
    <dgm:cxn modelId="{55451FA1-4BB3-44E8-A044-5952B61EE4AF}" type="presParOf" srcId="{E194653C-20BF-436C-B108-D3A479CB69D6}" destId="{104D99C3-B445-4F7E-80D6-9C8087BB5914}" srcOrd="0" destOrd="0" presId="urn:microsoft.com/office/officeart/2005/8/layout/target3"/>
    <dgm:cxn modelId="{B931812B-D6A7-4094-9E19-2ED19E35B481}" type="presParOf" srcId="{E194653C-20BF-436C-B108-D3A479CB69D6}" destId="{4C8643C4-C89C-4A41-80C6-71D40654D568}" srcOrd="1" destOrd="0" presId="urn:microsoft.com/office/officeart/2005/8/layout/target3"/>
    <dgm:cxn modelId="{857A4BBD-3DB4-41E1-9726-B11E8A0772A9}" type="presParOf" srcId="{E194653C-20BF-436C-B108-D3A479CB69D6}" destId="{FF14733C-DAAD-4398-A1AD-F2C8EF249326}" srcOrd="2" destOrd="0" presId="urn:microsoft.com/office/officeart/2005/8/layout/target3"/>
    <dgm:cxn modelId="{059A9563-1CD3-488D-A3D9-90E265CF4DEE}" type="presParOf" srcId="{E194653C-20BF-436C-B108-D3A479CB69D6}" destId="{77632C01-104D-42BA-AFD2-133ABDC66385}" srcOrd="3" destOrd="0" presId="urn:microsoft.com/office/officeart/2005/8/layout/target3"/>
  </dgm:cxnLst>
  <dgm:bg>
    <a:noFill/>
  </dgm:bg>
  <dgm:whole/>
</dgm:dataModel>
</file>

<file path=ppt/diagrams/data2.xml><?xml version="1.0" encoding="utf-8"?>
<dgm:dataModel xmlns:dgm="http://schemas.openxmlformats.org/drawingml/2006/diagram" xmlns:a="http://schemas.openxmlformats.org/drawingml/2006/main">
  <dgm:ptLst>
    <dgm:pt modelId="{32085DA0-E269-4E61-8C35-FF587F2D9F8E}"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GB"/>
        </a:p>
      </dgm:t>
    </dgm:pt>
    <dgm:pt modelId="{403D64FB-1406-4D13-9451-0F82A54E31B6}">
      <dgm:prSet phldrT="[Metin]" custT="1"/>
      <dgm:spPr/>
      <dgm:t>
        <a:bodyPr/>
        <a:lstStyle/>
        <a:p>
          <a:pPr marL="0" marR="0" lvl="1" indent="0" defTabSz="914400" eaLnBrk="1" fontAlgn="auto" latinLnBrk="0" hangingPunct="1">
            <a:lnSpc>
              <a:spcPct val="100000"/>
            </a:lnSpc>
            <a:spcBef>
              <a:spcPts val="0"/>
            </a:spcBef>
            <a:spcAft>
              <a:spcPts val="0"/>
            </a:spcAft>
            <a:buClrTx/>
            <a:buSzTx/>
            <a:buFontTx/>
            <a:buNone/>
            <a:tabLst/>
            <a:defRPr/>
          </a:pPr>
          <a:endParaRPr lang="tr-TR" sz="2200" dirty="0" smtClean="0"/>
        </a:p>
        <a:p>
          <a:pPr marL="0" marR="0" lvl="1" indent="0" defTabSz="914400" eaLnBrk="1" fontAlgn="auto" latinLnBrk="0" hangingPunct="1">
            <a:lnSpc>
              <a:spcPct val="100000"/>
            </a:lnSpc>
            <a:spcBef>
              <a:spcPts val="0"/>
            </a:spcBef>
            <a:spcAft>
              <a:spcPts val="0"/>
            </a:spcAft>
            <a:buClrTx/>
            <a:buSzTx/>
            <a:buFontTx/>
            <a:buNone/>
            <a:tabLst/>
            <a:defRPr/>
          </a:pPr>
          <a:r>
            <a:rPr lang="tr-TR" sz="2200" b="1" dirty="0" smtClean="0"/>
            <a:t>Balıkçılık ürünleri</a:t>
          </a:r>
        </a:p>
        <a:p>
          <a:pPr marL="0" marR="0" lvl="1" indent="0" defTabSz="914400" eaLnBrk="1" fontAlgn="auto" latinLnBrk="0" hangingPunct="1">
            <a:lnSpc>
              <a:spcPct val="100000"/>
            </a:lnSpc>
            <a:spcBef>
              <a:spcPts val="0"/>
            </a:spcBef>
            <a:spcAft>
              <a:spcPts val="0"/>
            </a:spcAft>
            <a:buClrTx/>
            <a:buSzTx/>
            <a:buFontTx/>
            <a:buNone/>
            <a:tabLst/>
            <a:defRPr/>
          </a:pPr>
          <a:r>
            <a:rPr lang="tr-TR" sz="2200" b="1" dirty="0" smtClean="0"/>
            <a:t>Canlı çift kabuklu yumuşakçalar</a:t>
          </a:r>
        </a:p>
        <a:p>
          <a:endParaRPr lang="en-GB" dirty="0"/>
        </a:p>
      </dgm:t>
    </dgm:pt>
    <dgm:pt modelId="{DA79B97A-B811-44D7-A2AC-B10EC14AE0FD}" type="parTrans" cxnId="{F9EBDDF2-9EE6-42EF-BFD5-1E7E95A55325}">
      <dgm:prSet/>
      <dgm:spPr/>
      <dgm:t>
        <a:bodyPr/>
        <a:lstStyle/>
        <a:p>
          <a:endParaRPr lang="en-GB"/>
        </a:p>
      </dgm:t>
    </dgm:pt>
    <dgm:pt modelId="{3DB25B08-9FAE-41AF-921E-A19170044978}" type="sibTrans" cxnId="{F9EBDDF2-9EE6-42EF-BFD5-1E7E95A55325}">
      <dgm:prSet/>
      <dgm:spPr/>
      <dgm:t>
        <a:bodyPr/>
        <a:lstStyle/>
        <a:p>
          <a:endParaRPr lang="en-GB"/>
        </a:p>
      </dgm:t>
    </dgm:pt>
    <dgm:pt modelId="{36827F3B-702E-412B-B10E-B22B97E4077A}">
      <dgm:prSet phldrT="[Metin]" custT="1"/>
      <dgm:spPr/>
      <dgm:t>
        <a:bodyPr/>
        <a:lstStyle/>
        <a:p>
          <a:pPr marL="0" marR="0" lvl="1" indent="0" defTabSz="914400" eaLnBrk="1" fontAlgn="auto" latinLnBrk="0" hangingPunct="1">
            <a:lnSpc>
              <a:spcPct val="100000"/>
            </a:lnSpc>
            <a:spcBef>
              <a:spcPts val="0"/>
            </a:spcBef>
            <a:spcAft>
              <a:spcPts val="0"/>
            </a:spcAft>
            <a:buClrTx/>
            <a:buSzTx/>
            <a:buFontTx/>
            <a:buNone/>
            <a:tabLst/>
            <a:defRPr/>
          </a:pPr>
          <a:endParaRPr lang="tr-TR" sz="2200" dirty="0" smtClean="0"/>
        </a:p>
        <a:p>
          <a:pPr marL="0" marR="0" lvl="1" indent="0" defTabSz="914400" eaLnBrk="1" fontAlgn="auto" latinLnBrk="0" hangingPunct="1">
            <a:lnSpc>
              <a:spcPct val="100000"/>
            </a:lnSpc>
            <a:spcBef>
              <a:spcPts val="0"/>
            </a:spcBef>
            <a:spcAft>
              <a:spcPts val="0"/>
            </a:spcAft>
            <a:buClrTx/>
            <a:buSzTx/>
            <a:buFontTx/>
            <a:buNone/>
            <a:tabLst/>
            <a:defRPr/>
          </a:pPr>
          <a:r>
            <a:rPr lang="tr-TR" sz="2200" b="1" dirty="0" smtClean="0"/>
            <a:t>Süt ve süt ürünleri </a:t>
          </a:r>
        </a:p>
        <a:p>
          <a:endParaRPr lang="en-GB" b="1" dirty="0"/>
        </a:p>
      </dgm:t>
    </dgm:pt>
    <dgm:pt modelId="{D7944B5B-FC7F-436B-8FAC-B013D1B1D725}" type="parTrans" cxnId="{664FA106-D205-48F6-A954-CCC430FC6C1E}">
      <dgm:prSet/>
      <dgm:spPr/>
      <dgm:t>
        <a:bodyPr/>
        <a:lstStyle/>
        <a:p>
          <a:endParaRPr lang="en-GB"/>
        </a:p>
      </dgm:t>
    </dgm:pt>
    <dgm:pt modelId="{3D4ACE62-9A03-4F0D-8B52-F4C0E0070D19}" type="sibTrans" cxnId="{664FA106-D205-48F6-A954-CCC430FC6C1E}">
      <dgm:prSet/>
      <dgm:spPr/>
      <dgm:t>
        <a:bodyPr/>
        <a:lstStyle/>
        <a:p>
          <a:endParaRPr lang="en-GB"/>
        </a:p>
      </dgm:t>
    </dgm:pt>
    <dgm:pt modelId="{78B59B04-5FB5-4A22-A6FB-ACFE0B2268B9}">
      <dgm:prSet phldrT="[Metin]" custT="1"/>
      <dgm:spPr>
        <a:solidFill>
          <a:schemeClr val="accent3">
            <a:lumMod val="75000"/>
          </a:schemeClr>
        </a:solidFill>
      </dgm:spPr>
      <dgm:t>
        <a:bodyPr/>
        <a:lstStyle/>
        <a:p>
          <a:pPr marL="0" marR="0" lvl="1" indent="0" defTabSz="914400" eaLnBrk="1" fontAlgn="auto" latinLnBrk="0" hangingPunct="1">
            <a:lnSpc>
              <a:spcPct val="100000"/>
            </a:lnSpc>
            <a:spcBef>
              <a:spcPts val="0"/>
            </a:spcBef>
            <a:spcAft>
              <a:spcPts val="0"/>
            </a:spcAft>
            <a:buClrTx/>
            <a:buSzTx/>
            <a:buFontTx/>
            <a:buNone/>
            <a:tabLst/>
            <a:defRPr/>
          </a:pPr>
          <a:endParaRPr lang="tr-TR" sz="2200" dirty="0" smtClean="0"/>
        </a:p>
        <a:p>
          <a:pPr marL="0" marR="0" lvl="1" indent="0" defTabSz="914400" eaLnBrk="1" fontAlgn="auto" latinLnBrk="0" hangingPunct="1">
            <a:lnSpc>
              <a:spcPct val="100000"/>
            </a:lnSpc>
            <a:spcBef>
              <a:spcPts val="0"/>
            </a:spcBef>
            <a:spcAft>
              <a:spcPts val="0"/>
            </a:spcAft>
            <a:buClrTx/>
            <a:buSzTx/>
            <a:buFontTx/>
            <a:buNone/>
            <a:tabLst/>
            <a:defRPr/>
          </a:pPr>
          <a:r>
            <a:rPr lang="tr-TR" sz="2200" b="1" dirty="0" smtClean="0"/>
            <a:t>Çiğ et</a:t>
          </a:r>
        </a:p>
        <a:p>
          <a:endParaRPr lang="en-GB" dirty="0"/>
        </a:p>
      </dgm:t>
    </dgm:pt>
    <dgm:pt modelId="{9860644B-331B-44DD-A89A-51A2FACE1043}" type="sibTrans" cxnId="{3416D047-5BEA-402A-B475-EDC1F5BE7189}">
      <dgm:prSet/>
      <dgm:spPr/>
      <dgm:t>
        <a:bodyPr/>
        <a:lstStyle/>
        <a:p>
          <a:endParaRPr lang="en-GB"/>
        </a:p>
      </dgm:t>
    </dgm:pt>
    <dgm:pt modelId="{DE3417CA-8940-4D23-8481-7D216E4AB160}" type="parTrans" cxnId="{3416D047-5BEA-402A-B475-EDC1F5BE7189}">
      <dgm:prSet/>
      <dgm:spPr/>
      <dgm:t>
        <a:bodyPr/>
        <a:lstStyle/>
        <a:p>
          <a:endParaRPr lang="en-GB"/>
        </a:p>
      </dgm:t>
    </dgm:pt>
    <dgm:pt modelId="{DBCFED28-6492-4BF9-B288-7D39F4913468}" type="pres">
      <dgm:prSet presAssocID="{32085DA0-E269-4E61-8C35-FF587F2D9F8E}" presName="linear" presStyleCnt="0">
        <dgm:presLayoutVars>
          <dgm:dir/>
          <dgm:resizeHandles val="exact"/>
        </dgm:presLayoutVars>
      </dgm:prSet>
      <dgm:spPr/>
      <dgm:t>
        <a:bodyPr/>
        <a:lstStyle/>
        <a:p>
          <a:endParaRPr lang="en-GB"/>
        </a:p>
      </dgm:t>
    </dgm:pt>
    <dgm:pt modelId="{3993BB85-D522-450B-85F4-6BAC9C6B52C6}" type="pres">
      <dgm:prSet presAssocID="{78B59B04-5FB5-4A22-A6FB-ACFE0B2268B9}" presName="comp" presStyleCnt="0"/>
      <dgm:spPr/>
    </dgm:pt>
    <dgm:pt modelId="{89E89F6E-4A90-47B2-A162-836798A8D3F2}" type="pres">
      <dgm:prSet presAssocID="{78B59B04-5FB5-4A22-A6FB-ACFE0B2268B9}" presName="box" presStyleLbl="node1" presStyleIdx="0" presStyleCnt="3" custLinFactNeighborY="-31972"/>
      <dgm:spPr/>
      <dgm:t>
        <a:bodyPr/>
        <a:lstStyle/>
        <a:p>
          <a:endParaRPr lang="en-GB"/>
        </a:p>
      </dgm:t>
    </dgm:pt>
    <dgm:pt modelId="{F2AB15A3-5EFC-4FCA-AABC-CC347CDFCE40}" type="pres">
      <dgm:prSet presAssocID="{78B59B04-5FB5-4A22-A6FB-ACFE0B2268B9}" presName="img" presStyleLbl="fgImgPlace1" presStyleIdx="0" presStyleCnt="3"/>
      <dgm:spPr>
        <a:blipFill rotWithShape="1">
          <a:blip xmlns:r="http://schemas.openxmlformats.org/officeDocument/2006/relationships" r:embed="rId1"/>
          <a:stretch>
            <a:fillRect/>
          </a:stretch>
        </a:blipFill>
      </dgm:spPr>
    </dgm:pt>
    <dgm:pt modelId="{8BF96A7C-64DC-4C77-A385-BE3092A0F941}" type="pres">
      <dgm:prSet presAssocID="{78B59B04-5FB5-4A22-A6FB-ACFE0B2268B9}" presName="text" presStyleLbl="node1" presStyleIdx="0" presStyleCnt="3">
        <dgm:presLayoutVars>
          <dgm:bulletEnabled val="1"/>
        </dgm:presLayoutVars>
      </dgm:prSet>
      <dgm:spPr/>
      <dgm:t>
        <a:bodyPr/>
        <a:lstStyle/>
        <a:p>
          <a:endParaRPr lang="en-GB"/>
        </a:p>
      </dgm:t>
    </dgm:pt>
    <dgm:pt modelId="{8BE042FE-29B0-4934-9151-D00DE6F8F365}" type="pres">
      <dgm:prSet presAssocID="{9860644B-331B-44DD-A89A-51A2FACE1043}" presName="spacer" presStyleCnt="0"/>
      <dgm:spPr/>
    </dgm:pt>
    <dgm:pt modelId="{04DE6716-4C4B-4ACD-86BD-A70D5EA55C5E}" type="pres">
      <dgm:prSet presAssocID="{403D64FB-1406-4D13-9451-0F82A54E31B6}" presName="comp" presStyleCnt="0"/>
      <dgm:spPr/>
    </dgm:pt>
    <dgm:pt modelId="{0FA8C7CB-F3EA-4931-B41F-EA5F5B610270}" type="pres">
      <dgm:prSet presAssocID="{403D64FB-1406-4D13-9451-0F82A54E31B6}" presName="box" presStyleLbl="node1" presStyleIdx="1" presStyleCnt="3"/>
      <dgm:spPr/>
      <dgm:t>
        <a:bodyPr/>
        <a:lstStyle/>
        <a:p>
          <a:endParaRPr lang="en-GB"/>
        </a:p>
      </dgm:t>
    </dgm:pt>
    <dgm:pt modelId="{7D469F5D-3AA3-438F-B0B4-547E6C856F5F}" type="pres">
      <dgm:prSet presAssocID="{403D64FB-1406-4D13-9451-0F82A54E31B6}" presName="img" presStyleLbl="fgImgPlace1" presStyleIdx="1" presStyleCnt="3"/>
      <dgm:spPr>
        <a:blipFill rotWithShape="1">
          <a:blip xmlns:r="http://schemas.openxmlformats.org/officeDocument/2006/relationships" r:embed="rId2"/>
          <a:stretch>
            <a:fillRect/>
          </a:stretch>
        </a:blipFill>
      </dgm:spPr>
    </dgm:pt>
    <dgm:pt modelId="{80DD1991-26EC-41C1-B6B1-24F0774310AC}" type="pres">
      <dgm:prSet presAssocID="{403D64FB-1406-4D13-9451-0F82A54E31B6}" presName="text" presStyleLbl="node1" presStyleIdx="1" presStyleCnt="3">
        <dgm:presLayoutVars>
          <dgm:bulletEnabled val="1"/>
        </dgm:presLayoutVars>
      </dgm:prSet>
      <dgm:spPr/>
      <dgm:t>
        <a:bodyPr/>
        <a:lstStyle/>
        <a:p>
          <a:endParaRPr lang="en-GB"/>
        </a:p>
      </dgm:t>
    </dgm:pt>
    <dgm:pt modelId="{01870CEB-C067-4424-B457-4F086C191F0C}" type="pres">
      <dgm:prSet presAssocID="{3DB25B08-9FAE-41AF-921E-A19170044978}" presName="spacer" presStyleCnt="0"/>
      <dgm:spPr/>
    </dgm:pt>
    <dgm:pt modelId="{A69AD396-7DEE-4EEB-B657-245772DEFC36}" type="pres">
      <dgm:prSet presAssocID="{36827F3B-702E-412B-B10E-B22B97E4077A}" presName="comp" presStyleCnt="0"/>
      <dgm:spPr/>
    </dgm:pt>
    <dgm:pt modelId="{F80ACC50-0A4A-409F-976A-72479A695482}" type="pres">
      <dgm:prSet presAssocID="{36827F3B-702E-412B-B10E-B22B97E4077A}" presName="box" presStyleLbl="node1" presStyleIdx="2" presStyleCnt="3"/>
      <dgm:spPr/>
      <dgm:t>
        <a:bodyPr/>
        <a:lstStyle/>
        <a:p>
          <a:endParaRPr lang="en-GB"/>
        </a:p>
      </dgm:t>
    </dgm:pt>
    <dgm:pt modelId="{67544567-321B-4DA6-AEB9-299A9EAD6444}" type="pres">
      <dgm:prSet presAssocID="{36827F3B-702E-412B-B10E-B22B97E4077A}" presName="img" presStyleLbl="fgImgPlace1" presStyleIdx="2" presStyleCnt="3" custLinFactNeighborX="-1052" custLinFactNeighborY="224"/>
      <dgm:spPr>
        <a:blipFill rotWithShape="1">
          <a:blip xmlns:r="http://schemas.openxmlformats.org/officeDocument/2006/relationships" r:embed="rId3"/>
          <a:stretch>
            <a:fillRect/>
          </a:stretch>
        </a:blipFill>
      </dgm:spPr>
    </dgm:pt>
    <dgm:pt modelId="{00E8A08F-0336-4526-B8FE-20DDB3B59754}" type="pres">
      <dgm:prSet presAssocID="{36827F3B-702E-412B-B10E-B22B97E4077A}" presName="text" presStyleLbl="node1" presStyleIdx="2" presStyleCnt="3">
        <dgm:presLayoutVars>
          <dgm:bulletEnabled val="1"/>
        </dgm:presLayoutVars>
      </dgm:prSet>
      <dgm:spPr/>
      <dgm:t>
        <a:bodyPr/>
        <a:lstStyle/>
        <a:p>
          <a:endParaRPr lang="en-GB"/>
        </a:p>
      </dgm:t>
    </dgm:pt>
  </dgm:ptLst>
  <dgm:cxnLst>
    <dgm:cxn modelId="{267EB49B-394A-45B1-B674-DB8F5A510EED}" type="presOf" srcId="{403D64FB-1406-4D13-9451-0F82A54E31B6}" destId="{80DD1991-26EC-41C1-B6B1-24F0774310AC}" srcOrd="1" destOrd="0" presId="urn:microsoft.com/office/officeart/2005/8/layout/vList4#1"/>
    <dgm:cxn modelId="{3379D0E5-36AA-4F22-8809-B8F174F0D6F9}" type="presOf" srcId="{36827F3B-702E-412B-B10E-B22B97E4077A}" destId="{F80ACC50-0A4A-409F-976A-72479A695482}" srcOrd="0" destOrd="0" presId="urn:microsoft.com/office/officeart/2005/8/layout/vList4#1"/>
    <dgm:cxn modelId="{9D650097-9237-49C9-8E5B-432E59EAE2C1}" type="presOf" srcId="{78B59B04-5FB5-4A22-A6FB-ACFE0B2268B9}" destId="{8BF96A7C-64DC-4C77-A385-BE3092A0F941}" srcOrd="1" destOrd="0" presId="urn:microsoft.com/office/officeart/2005/8/layout/vList4#1"/>
    <dgm:cxn modelId="{86716751-4AA9-49E4-B69E-F6FB1F39174C}" type="presOf" srcId="{32085DA0-E269-4E61-8C35-FF587F2D9F8E}" destId="{DBCFED28-6492-4BF9-B288-7D39F4913468}" srcOrd="0" destOrd="0" presId="urn:microsoft.com/office/officeart/2005/8/layout/vList4#1"/>
    <dgm:cxn modelId="{654FE7A0-81E0-4D0E-BCF0-AA5E5E1B176C}" type="presOf" srcId="{78B59B04-5FB5-4A22-A6FB-ACFE0B2268B9}" destId="{89E89F6E-4A90-47B2-A162-836798A8D3F2}" srcOrd="0" destOrd="0" presId="urn:microsoft.com/office/officeart/2005/8/layout/vList4#1"/>
    <dgm:cxn modelId="{F9EBDDF2-9EE6-42EF-BFD5-1E7E95A55325}" srcId="{32085DA0-E269-4E61-8C35-FF587F2D9F8E}" destId="{403D64FB-1406-4D13-9451-0F82A54E31B6}" srcOrd="1" destOrd="0" parTransId="{DA79B97A-B811-44D7-A2AC-B10EC14AE0FD}" sibTransId="{3DB25B08-9FAE-41AF-921E-A19170044978}"/>
    <dgm:cxn modelId="{525E29D5-101A-4355-A081-AB5DCA176D57}" type="presOf" srcId="{403D64FB-1406-4D13-9451-0F82A54E31B6}" destId="{0FA8C7CB-F3EA-4931-B41F-EA5F5B610270}" srcOrd="0" destOrd="0" presId="urn:microsoft.com/office/officeart/2005/8/layout/vList4#1"/>
    <dgm:cxn modelId="{E7BEB5F5-A37D-4604-91F5-DE256364DF38}" type="presOf" srcId="{36827F3B-702E-412B-B10E-B22B97E4077A}" destId="{00E8A08F-0336-4526-B8FE-20DDB3B59754}" srcOrd="1" destOrd="0" presId="urn:microsoft.com/office/officeart/2005/8/layout/vList4#1"/>
    <dgm:cxn modelId="{3416D047-5BEA-402A-B475-EDC1F5BE7189}" srcId="{32085DA0-E269-4E61-8C35-FF587F2D9F8E}" destId="{78B59B04-5FB5-4A22-A6FB-ACFE0B2268B9}" srcOrd="0" destOrd="0" parTransId="{DE3417CA-8940-4D23-8481-7D216E4AB160}" sibTransId="{9860644B-331B-44DD-A89A-51A2FACE1043}"/>
    <dgm:cxn modelId="{664FA106-D205-48F6-A954-CCC430FC6C1E}" srcId="{32085DA0-E269-4E61-8C35-FF587F2D9F8E}" destId="{36827F3B-702E-412B-B10E-B22B97E4077A}" srcOrd="2" destOrd="0" parTransId="{D7944B5B-FC7F-436B-8FAC-B013D1B1D725}" sibTransId="{3D4ACE62-9A03-4F0D-8B52-F4C0E0070D19}"/>
    <dgm:cxn modelId="{68BC16B1-8E6F-46BD-81A7-7DB09A5BEDBE}" type="presParOf" srcId="{DBCFED28-6492-4BF9-B288-7D39F4913468}" destId="{3993BB85-D522-450B-85F4-6BAC9C6B52C6}" srcOrd="0" destOrd="0" presId="urn:microsoft.com/office/officeart/2005/8/layout/vList4#1"/>
    <dgm:cxn modelId="{29F90776-EF45-4D45-9E9E-A5DCD075CAFE}" type="presParOf" srcId="{3993BB85-D522-450B-85F4-6BAC9C6B52C6}" destId="{89E89F6E-4A90-47B2-A162-836798A8D3F2}" srcOrd="0" destOrd="0" presId="urn:microsoft.com/office/officeart/2005/8/layout/vList4#1"/>
    <dgm:cxn modelId="{8BEE6A7C-3817-474B-AD32-62FFD6CA6F8A}" type="presParOf" srcId="{3993BB85-D522-450B-85F4-6BAC9C6B52C6}" destId="{F2AB15A3-5EFC-4FCA-AABC-CC347CDFCE40}" srcOrd="1" destOrd="0" presId="urn:microsoft.com/office/officeart/2005/8/layout/vList4#1"/>
    <dgm:cxn modelId="{0D3B5097-F984-48F9-85A5-FA29F75E6C98}" type="presParOf" srcId="{3993BB85-D522-450B-85F4-6BAC9C6B52C6}" destId="{8BF96A7C-64DC-4C77-A385-BE3092A0F941}" srcOrd="2" destOrd="0" presId="urn:microsoft.com/office/officeart/2005/8/layout/vList4#1"/>
    <dgm:cxn modelId="{E8BAA5F0-41B9-4C55-842A-82AECA234810}" type="presParOf" srcId="{DBCFED28-6492-4BF9-B288-7D39F4913468}" destId="{8BE042FE-29B0-4934-9151-D00DE6F8F365}" srcOrd="1" destOrd="0" presId="urn:microsoft.com/office/officeart/2005/8/layout/vList4#1"/>
    <dgm:cxn modelId="{C13A5ABB-0652-4C78-991E-2890D3B30502}" type="presParOf" srcId="{DBCFED28-6492-4BF9-B288-7D39F4913468}" destId="{04DE6716-4C4B-4ACD-86BD-A70D5EA55C5E}" srcOrd="2" destOrd="0" presId="urn:microsoft.com/office/officeart/2005/8/layout/vList4#1"/>
    <dgm:cxn modelId="{2DE29BC7-945D-47F7-84F4-2F9F9A7460A4}" type="presParOf" srcId="{04DE6716-4C4B-4ACD-86BD-A70D5EA55C5E}" destId="{0FA8C7CB-F3EA-4931-B41F-EA5F5B610270}" srcOrd="0" destOrd="0" presId="urn:microsoft.com/office/officeart/2005/8/layout/vList4#1"/>
    <dgm:cxn modelId="{C883C39D-9261-4904-BFCE-6AFB37141EA1}" type="presParOf" srcId="{04DE6716-4C4B-4ACD-86BD-A70D5EA55C5E}" destId="{7D469F5D-3AA3-438F-B0B4-547E6C856F5F}" srcOrd="1" destOrd="0" presId="urn:microsoft.com/office/officeart/2005/8/layout/vList4#1"/>
    <dgm:cxn modelId="{06547728-7F3C-4B0E-9336-F63011966F5C}" type="presParOf" srcId="{04DE6716-4C4B-4ACD-86BD-A70D5EA55C5E}" destId="{80DD1991-26EC-41C1-B6B1-24F0774310AC}" srcOrd="2" destOrd="0" presId="urn:microsoft.com/office/officeart/2005/8/layout/vList4#1"/>
    <dgm:cxn modelId="{ED8B9F0C-97BE-4827-B836-4B3B561426EA}" type="presParOf" srcId="{DBCFED28-6492-4BF9-B288-7D39F4913468}" destId="{01870CEB-C067-4424-B457-4F086C191F0C}" srcOrd="3" destOrd="0" presId="urn:microsoft.com/office/officeart/2005/8/layout/vList4#1"/>
    <dgm:cxn modelId="{0955DF53-B653-45E0-B29E-9A3F107FC3FF}" type="presParOf" srcId="{DBCFED28-6492-4BF9-B288-7D39F4913468}" destId="{A69AD396-7DEE-4EEB-B657-245772DEFC36}" srcOrd="4" destOrd="0" presId="urn:microsoft.com/office/officeart/2005/8/layout/vList4#1"/>
    <dgm:cxn modelId="{F8AAB8BB-8748-4E86-A96C-45FBBCCED4A0}" type="presParOf" srcId="{A69AD396-7DEE-4EEB-B657-245772DEFC36}" destId="{F80ACC50-0A4A-409F-976A-72479A695482}" srcOrd="0" destOrd="0" presId="urn:microsoft.com/office/officeart/2005/8/layout/vList4#1"/>
    <dgm:cxn modelId="{CAE3F07E-DD7B-4F9B-B7D3-6962EE7C21EE}" type="presParOf" srcId="{A69AD396-7DEE-4EEB-B657-245772DEFC36}" destId="{67544567-321B-4DA6-AEB9-299A9EAD6444}" srcOrd="1" destOrd="0" presId="urn:microsoft.com/office/officeart/2005/8/layout/vList4#1"/>
    <dgm:cxn modelId="{CA6F7E39-9607-43C6-A802-51D5DB307DE7}" type="presParOf" srcId="{A69AD396-7DEE-4EEB-B657-245772DEFC36}" destId="{00E8A08F-0336-4526-B8FE-20DDB3B59754}" srcOrd="2" destOrd="0" presId="urn:microsoft.com/office/officeart/2005/8/layout/vList4#1"/>
  </dgm:cxnLst>
  <dgm:bg/>
  <dgm:whole/>
</dgm:dataModel>
</file>

<file path=ppt/diagrams/data3.xml><?xml version="1.0" encoding="utf-8"?>
<dgm:dataModel xmlns:dgm="http://schemas.openxmlformats.org/drawingml/2006/diagram" xmlns:a="http://schemas.openxmlformats.org/drawingml/2006/main">
  <dgm:ptLst>
    <dgm:pt modelId="{949B8146-1E8D-4B3C-BFCD-9F7DDC93C4BD}" type="doc">
      <dgm:prSet loTypeId="urn:diagrams.loki3.com/TabbedArc+Icon" loCatId="officeonline" qsTypeId="urn:microsoft.com/office/officeart/2005/8/quickstyle/simple1" qsCatId="simple" csTypeId="urn:microsoft.com/office/officeart/2005/8/colors/colorful1#1" csCatId="colorful" phldr="1"/>
      <dgm:spPr/>
    </dgm:pt>
    <dgm:pt modelId="{E798D3E3-FBA3-4C4D-B38A-1EBD810DB83D}">
      <dgm:prSet phldrT="[Metin]"/>
      <dgm:spPr/>
      <dgm:t>
        <a:bodyPr/>
        <a:lstStyle/>
        <a:p>
          <a:r>
            <a:rPr lang="tr-TR" dirty="0" smtClean="0"/>
            <a:t>Halk sağlığı </a:t>
          </a:r>
        </a:p>
        <a:p>
          <a:r>
            <a:rPr lang="tr-TR" dirty="0" smtClean="0"/>
            <a:t>Hayvan sağlığı</a:t>
          </a:r>
          <a:endParaRPr lang="en-GB" dirty="0"/>
        </a:p>
      </dgm:t>
    </dgm:pt>
    <dgm:pt modelId="{509574B5-2C29-4A80-94EE-B428766F6378}" type="parTrans" cxnId="{48057B81-0352-4B44-82E2-2C8892245A52}">
      <dgm:prSet/>
      <dgm:spPr/>
      <dgm:t>
        <a:bodyPr/>
        <a:lstStyle/>
        <a:p>
          <a:endParaRPr lang="en-GB"/>
        </a:p>
      </dgm:t>
    </dgm:pt>
    <dgm:pt modelId="{2BDDB325-BA68-4B71-94EE-EFA8FB1B8498}" type="sibTrans" cxnId="{48057B81-0352-4B44-82E2-2C8892245A52}">
      <dgm:prSet/>
      <dgm:spPr/>
      <dgm:t>
        <a:bodyPr/>
        <a:lstStyle/>
        <a:p>
          <a:endParaRPr lang="en-GB"/>
        </a:p>
      </dgm:t>
    </dgm:pt>
    <dgm:pt modelId="{6A4F9571-7F77-4389-8A87-B96C72F689C7}">
      <dgm:prSet phldrT="[Metin]"/>
      <dgm:spPr/>
      <dgm:t>
        <a:bodyPr/>
        <a:lstStyle/>
        <a:p>
          <a:r>
            <a:rPr lang="tr-TR" dirty="0" smtClean="0"/>
            <a:t>Hayvan refahı</a:t>
          </a:r>
          <a:endParaRPr lang="en-GB" dirty="0"/>
        </a:p>
      </dgm:t>
    </dgm:pt>
    <dgm:pt modelId="{E5BCFAD6-A9D4-41CF-89E2-4EAF6F49866F}" type="parTrans" cxnId="{83FC94F0-5184-42B3-9372-00D55A22B075}">
      <dgm:prSet/>
      <dgm:spPr/>
      <dgm:t>
        <a:bodyPr/>
        <a:lstStyle/>
        <a:p>
          <a:endParaRPr lang="en-GB"/>
        </a:p>
      </dgm:t>
    </dgm:pt>
    <dgm:pt modelId="{F39D8207-A8AF-4D30-97FE-859B48F16523}" type="sibTrans" cxnId="{83FC94F0-5184-42B3-9372-00D55A22B075}">
      <dgm:prSet/>
      <dgm:spPr/>
      <dgm:t>
        <a:bodyPr/>
        <a:lstStyle/>
        <a:p>
          <a:endParaRPr lang="en-GB"/>
        </a:p>
      </dgm:t>
    </dgm:pt>
    <dgm:pt modelId="{EF080FF0-842E-430F-B873-B8646A84947C}">
      <dgm:prSet phldrT="[Metin]"/>
      <dgm:spPr/>
      <dgm:t>
        <a:bodyPr/>
        <a:lstStyle/>
        <a:p>
          <a:r>
            <a:rPr lang="tr-TR" dirty="0" smtClean="0"/>
            <a:t>İşlemlerin tipi ve hacmi</a:t>
          </a:r>
          <a:endParaRPr lang="en-GB" dirty="0"/>
        </a:p>
      </dgm:t>
    </dgm:pt>
    <dgm:pt modelId="{F8A6D645-6617-43FE-BC05-0ACF8AB589CE}" type="parTrans" cxnId="{80D3F804-94BD-4ABC-B0EE-A866F2331DC2}">
      <dgm:prSet/>
      <dgm:spPr/>
      <dgm:t>
        <a:bodyPr/>
        <a:lstStyle/>
        <a:p>
          <a:endParaRPr lang="en-GB"/>
        </a:p>
      </dgm:t>
    </dgm:pt>
    <dgm:pt modelId="{A99FA03A-E140-43A0-8471-6ED0C9FAB5B5}" type="sibTrans" cxnId="{80D3F804-94BD-4ABC-B0EE-A866F2331DC2}">
      <dgm:prSet/>
      <dgm:spPr/>
      <dgm:t>
        <a:bodyPr/>
        <a:lstStyle/>
        <a:p>
          <a:endParaRPr lang="en-GB"/>
        </a:p>
      </dgm:t>
    </dgm:pt>
    <dgm:pt modelId="{B4521A69-1A41-4929-89C7-E381C92FBB02}">
      <dgm:prSet/>
      <dgm:spPr/>
      <dgm:t>
        <a:bodyPr/>
        <a:lstStyle/>
        <a:p>
          <a:r>
            <a:rPr lang="tr-TR" dirty="0" smtClean="0"/>
            <a:t>İşletme denetim raporları</a:t>
          </a:r>
          <a:endParaRPr lang="en-GB" dirty="0"/>
        </a:p>
      </dgm:t>
    </dgm:pt>
    <dgm:pt modelId="{E25A6E73-5451-42AA-8472-F5E338A99AF4}" type="parTrans" cxnId="{CB15BAFF-23B9-41D9-9014-C05DCE3551E0}">
      <dgm:prSet/>
      <dgm:spPr/>
      <dgm:t>
        <a:bodyPr/>
        <a:lstStyle/>
        <a:p>
          <a:endParaRPr lang="en-GB"/>
        </a:p>
      </dgm:t>
    </dgm:pt>
    <dgm:pt modelId="{03F9087F-80D2-4FC9-AD6A-A94837090373}" type="sibTrans" cxnId="{CB15BAFF-23B9-41D9-9014-C05DCE3551E0}">
      <dgm:prSet/>
      <dgm:spPr/>
      <dgm:t>
        <a:bodyPr/>
        <a:lstStyle/>
        <a:p>
          <a:endParaRPr lang="en-GB"/>
        </a:p>
      </dgm:t>
    </dgm:pt>
    <dgm:pt modelId="{DBA03AB1-B2CC-482E-A186-1970E13E3314}" type="pres">
      <dgm:prSet presAssocID="{949B8146-1E8D-4B3C-BFCD-9F7DDC93C4BD}" presName="Name0" presStyleCnt="0">
        <dgm:presLayoutVars>
          <dgm:dir/>
          <dgm:resizeHandles val="exact"/>
        </dgm:presLayoutVars>
      </dgm:prSet>
      <dgm:spPr/>
    </dgm:pt>
    <dgm:pt modelId="{77F486F6-2635-4DCA-8388-AE49FB14516F}" type="pres">
      <dgm:prSet presAssocID="{E798D3E3-FBA3-4C4D-B38A-1EBD810DB83D}" presName="twoplus" presStyleLbl="node1" presStyleIdx="0" presStyleCnt="4">
        <dgm:presLayoutVars>
          <dgm:bulletEnabled val="1"/>
        </dgm:presLayoutVars>
      </dgm:prSet>
      <dgm:spPr/>
      <dgm:t>
        <a:bodyPr/>
        <a:lstStyle/>
        <a:p>
          <a:endParaRPr lang="en-GB"/>
        </a:p>
      </dgm:t>
    </dgm:pt>
    <dgm:pt modelId="{46BD60D3-0995-47A1-BC12-FE05B896961D}" type="pres">
      <dgm:prSet presAssocID="{6A4F9571-7F77-4389-8A87-B96C72F689C7}" presName="twoplus" presStyleLbl="node1" presStyleIdx="1" presStyleCnt="4">
        <dgm:presLayoutVars>
          <dgm:bulletEnabled val="1"/>
        </dgm:presLayoutVars>
      </dgm:prSet>
      <dgm:spPr/>
      <dgm:t>
        <a:bodyPr/>
        <a:lstStyle/>
        <a:p>
          <a:endParaRPr lang="tr-TR"/>
        </a:p>
      </dgm:t>
    </dgm:pt>
    <dgm:pt modelId="{E4F9C302-B9C4-4D56-9AAC-36CD82217B7B}" type="pres">
      <dgm:prSet presAssocID="{EF080FF0-842E-430F-B873-B8646A84947C}" presName="twoplus" presStyleLbl="node1" presStyleIdx="2" presStyleCnt="4">
        <dgm:presLayoutVars>
          <dgm:bulletEnabled val="1"/>
        </dgm:presLayoutVars>
      </dgm:prSet>
      <dgm:spPr/>
      <dgm:t>
        <a:bodyPr/>
        <a:lstStyle/>
        <a:p>
          <a:endParaRPr lang="tr-TR"/>
        </a:p>
      </dgm:t>
    </dgm:pt>
    <dgm:pt modelId="{DB020B03-D893-4C83-8F08-63005264D027}" type="pres">
      <dgm:prSet presAssocID="{B4521A69-1A41-4929-89C7-E381C92FBB02}" presName="twoplus" presStyleLbl="node1" presStyleIdx="3" presStyleCnt="4">
        <dgm:presLayoutVars>
          <dgm:bulletEnabled val="1"/>
        </dgm:presLayoutVars>
      </dgm:prSet>
      <dgm:spPr/>
      <dgm:t>
        <a:bodyPr/>
        <a:lstStyle/>
        <a:p>
          <a:endParaRPr lang="tr-TR"/>
        </a:p>
      </dgm:t>
    </dgm:pt>
  </dgm:ptLst>
  <dgm:cxnLst>
    <dgm:cxn modelId="{48057B81-0352-4B44-82E2-2C8892245A52}" srcId="{949B8146-1E8D-4B3C-BFCD-9F7DDC93C4BD}" destId="{E798D3E3-FBA3-4C4D-B38A-1EBD810DB83D}" srcOrd="0" destOrd="0" parTransId="{509574B5-2C29-4A80-94EE-B428766F6378}" sibTransId="{2BDDB325-BA68-4B71-94EE-EFA8FB1B8498}"/>
    <dgm:cxn modelId="{83FC94F0-5184-42B3-9372-00D55A22B075}" srcId="{949B8146-1E8D-4B3C-BFCD-9F7DDC93C4BD}" destId="{6A4F9571-7F77-4389-8A87-B96C72F689C7}" srcOrd="1" destOrd="0" parTransId="{E5BCFAD6-A9D4-41CF-89E2-4EAF6F49866F}" sibTransId="{F39D8207-A8AF-4D30-97FE-859B48F16523}"/>
    <dgm:cxn modelId="{CE1DD746-1A2A-41A9-94DA-366BBAEAD989}" type="presOf" srcId="{949B8146-1E8D-4B3C-BFCD-9F7DDC93C4BD}" destId="{DBA03AB1-B2CC-482E-A186-1970E13E3314}" srcOrd="0" destOrd="0" presId="urn:diagrams.loki3.com/TabbedArc+Icon"/>
    <dgm:cxn modelId="{80D3F804-94BD-4ABC-B0EE-A866F2331DC2}" srcId="{949B8146-1E8D-4B3C-BFCD-9F7DDC93C4BD}" destId="{EF080FF0-842E-430F-B873-B8646A84947C}" srcOrd="2" destOrd="0" parTransId="{F8A6D645-6617-43FE-BC05-0ACF8AB589CE}" sibTransId="{A99FA03A-E140-43A0-8471-6ED0C9FAB5B5}"/>
    <dgm:cxn modelId="{05EFD1A0-E800-400B-8556-39813B296EA6}" type="presOf" srcId="{EF080FF0-842E-430F-B873-B8646A84947C}" destId="{E4F9C302-B9C4-4D56-9AAC-36CD82217B7B}" srcOrd="0" destOrd="0" presId="urn:diagrams.loki3.com/TabbedArc+Icon"/>
    <dgm:cxn modelId="{558C2911-0D68-4D82-9680-31C713740531}" type="presOf" srcId="{6A4F9571-7F77-4389-8A87-B96C72F689C7}" destId="{46BD60D3-0995-47A1-BC12-FE05B896961D}" srcOrd="0" destOrd="0" presId="urn:diagrams.loki3.com/TabbedArc+Icon"/>
    <dgm:cxn modelId="{9FA89BA7-E85F-41A0-99A7-B0ECF1F63C5A}" type="presOf" srcId="{B4521A69-1A41-4929-89C7-E381C92FBB02}" destId="{DB020B03-D893-4C83-8F08-63005264D027}" srcOrd="0" destOrd="0" presId="urn:diagrams.loki3.com/TabbedArc+Icon"/>
    <dgm:cxn modelId="{CB15BAFF-23B9-41D9-9014-C05DCE3551E0}" srcId="{949B8146-1E8D-4B3C-BFCD-9F7DDC93C4BD}" destId="{B4521A69-1A41-4929-89C7-E381C92FBB02}" srcOrd="3" destOrd="0" parTransId="{E25A6E73-5451-42AA-8472-F5E338A99AF4}" sibTransId="{03F9087F-80D2-4FC9-AD6A-A94837090373}"/>
    <dgm:cxn modelId="{040E0F9D-34B0-486A-BA19-9106077C5FC9}" type="presOf" srcId="{E798D3E3-FBA3-4C4D-B38A-1EBD810DB83D}" destId="{77F486F6-2635-4DCA-8388-AE49FB14516F}" srcOrd="0" destOrd="0" presId="urn:diagrams.loki3.com/TabbedArc+Icon"/>
    <dgm:cxn modelId="{A6D17D12-7CAD-481D-9E88-7B4E95A1BE3E}" type="presParOf" srcId="{DBA03AB1-B2CC-482E-A186-1970E13E3314}" destId="{77F486F6-2635-4DCA-8388-AE49FB14516F}" srcOrd="0" destOrd="0" presId="urn:diagrams.loki3.com/TabbedArc+Icon"/>
    <dgm:cxn modelId="{7B9ACC9A-CAE6-406A-B150-0AEEE6876374}" type="presParOf" srcId="{DBA03AB1-B2CC-482E-A186-1970E13E3314}" destId="{46BD60D3-0995-47A1-BC12-FE05B896961D}" srcOrd="1" destOrd="0" presId="urn:diagrams.loki3.com/TabbedArc+Icon"/>
    <dgm:cxn modelId="{9C152506-DD55-43E0-91F1-34F78B5A432D}" type="presParOf" srcId="{DBA03AB1-B2CC-482E-A186-1970E13E3314}" destId="{E4F9C302-B9C4-4D56-9AAC-36CD82217B7B}" srcOrd="2" destOrd="0" presId="urn:diagrams.loki3.com/TabbedArc+Icon"/>
    <dgm:cxn modelId="{84D72309-F017-4708-BB0B-E7F0EB84E695}" type="presParOf" srcId="{DBA03AB1-B2CC-482E-A186-1970E13E3314}" destId="{DB020B03-D893-4C83-8F08-63005264D027}" srcOrd="3" destOrd="0" presId="urn:diagrams.loki3.com/TabbedArc+Icon"/>
  </dgm:cxnLst>
  <dgm:bg/>
  <dgm:whole/>
</dgm:dataModel>
</file>

<file path=ppt/diagrams/data4.xml><?xml version="1.0" encoding="utf-8"?>
<dgm:dataModel xmlns:dgm="http://schemas.openxmlformats.org/drawingml/2006/diagram" xmlns:a="http://schemas.openxmlformats.org/drawingml/2006/main">
  <dgm:ptLst>
    <dgm:pt modelId="{A178C7B4-3570-45FF-89AE-B3B55C89596B}" type="doc">
      <dgm:prSet loTypeId="urn:microsoft.com/office/officeart/2005/8/layout/vList6" loCatId="list" qsTypeId="urn:microsoft.com/office/officeart/2005/8/quickstyle/simple1" qsCatId="simple" csTypeId="urn:microsoft.com/office/officeart/2005/8/colors/colorful1#2" csCatId="colorful" phldr="1"/>
      <dgm:spPr/>
      <dgm:t>
        <a:bodyPr/>
        <a:lstStyle/>
        <a:p>
          <a:endParaRPr lang="en-GB"/>
        </a:p>
      </dgm:t>
    </dgm:pt>
    <dgm:pt modelId="{CD7B6E8A-A10D-4881-BE44-75E805965522}">
      <dgm:prSet phldrT="[Metin]"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2300" b="1" dirty="0" smtClean="0"/>
            <a:t>Resmi veya yetkilendirilmiş veteriner hekim:</a:t>
          </a:r>
        </a:p>
        <a:p>
          <a:pPr defTabSz="2578100">
            <a:lnSpc>
              <a:spcPct val="90000"/>
            </a:lnSpc>
            <a:spcBef>
              <a:spcPct val="0"/>
            </a:spcBef>
            <a:spcAft>
              <a:spcPct val="35000"/>
            </a:spcAft>
          </a:pPr>
          <a:endParaRPr lang="en-GB" sz="2300" dirty="0"/>
        </a:p>
      </dgm:t>
    </dgm:pt>
    <dgm:pt modelId="{289979FD-DAE7-4BE2-A5D7-B62227BEC8C4}" type="parTrans" cxnId="{7319DD64-3EE2-4EF7-9F28-753176F2C135}">
      <dgm:prSet/>
      <dgm:spPr/>
      <dgm:t>
        <a:bodyPr/>
        <a:lstStyle/>
        <a:p>
          <a:endParaRPr lang="en-GB"/>
        </a:p>
      </dgm:t>
    </dgm:pt>
    <dgm:pt modelId="{75C9C9F0-FE2F-4317-A53A-A203E5E4284C}" type="sibTrans" cxnId="{7319DD64-3EE2-4EF7-9F28-753176F2C135}">
      <dgm:prSet/>
      <dgm:spPr/>
      <dgm:t>
        <a:bodyPr/>
        <a:lstStyle/>
        <a:p>
          <a:endParaRPr lang="en-GB"/>
        </a:p>
      </dgm:t>
    </dgm:pt>
    <dgm:pt modelId="{934DDEEB-EAA3-435F-86C5-3223C0547A2D}">
      <dgm:prSet phldrT="[Metin]" custT="1"/>
      <dgm:spPr/>
      <dgm:t>
        <a:bodyPr/>
        <a:lstStyle/>
        <a:p>
          <a:pPr marL="92075" marR="0" lvl="0" indent="0" defTabSz="914400" eaLnBrk="1" fontAlgn="auto" latinLnBrk="0" hangingPunct="1">
            <a:lnSpc>
              <a:spcPct val="100000"/>
            </a:lnSpc>
            <a:spcBef>
              <a:spcPts val="0"/>
            </a:spcBef>
            <a:spcAft>
              <a:spcPts val="0"/>
            </a:spcAft>
            <a:buClrTx/>
            <a:buSzTx/>
            <a:buFontTx/>
            <a:buNone/>
            <a:tabLst/>
            <a:defRPr/>
          </a:pPr>
          <a:r>
            <a:rPr lang="tr-TR" sz="2000" u="sng" dirty="0" smtClean="0"/>
            <a:t>Kesimhanelerde </a:t>
          </a:r>
          <a:r>
            <a:rPr lang="tr-TR" sz="2000" dirty="0" smtClean="0"/>
            <a:t>kesim öncesi ve kesim sonrası muayeneleri yapmak</a:t>
          </a:r>
        </a:p>
      </dgm:t>
    </dgm:pt>
    <dgm:pt modelId="{28D2FFA3-7ECC-4700-BFD1-98637B14B8CD}" type="parTrans" cxnId="{B5BA9181-E462-4AD9-9C5E-F5822D6D3AD0}">
      <dgm:prSet/>
      <dgm:spPr/>
      <dgm:t>
        <a:bodyPr/>
        <a:lstStyle/>
        <a:p>
          <a:endParaRPr lang="en-GB"/>
        </a:p>
      </dgm:t>
    </dgm:pt>
    <dgm:pt modelId="{55024413-8086-41B1-A4B9-71B69C622F72}" type="sibTrans" cxnId="{B5BA9181-E462-4AD9-9C5E-F5822D6D3AD0}">
      <dgm:prSet/>
      <dgm:spPr/>
      <dgm:t>
        <a:bodyPr/>
        <a:lstStyle/>
        <a:p>
          <a:endParaRPr lang="en-GB"/>
        </a:p>
      </dgm:t>
    </dgm:pt>
    <dgm:pt modelId="{A7380419-7D4D-4D65-ABBB-E6A1BF59F5E1}">
      <dgm:prSet phldrT="[Metin]" custT="1"/>
      <dgm:spPr/>
      <dgm:t>
        <a:bodyPr/>
        <a:lstStyle/>
        <a:p>
          <a:r>
            <a:rPr lang="tr-TR" sz="2300" b="1" dirty="0" smtClean="0"/>
            <a:t>Resmi veya yetkilendirilmiş veteriner hekim:</a:t>
          </a:r>
          <a:endParaRPr lang="en-GB" sz="2300" b="1" dirty="0"/>
        </a:p>
      </dgm:t>
    </dgm:pt>
    <dgm:pt modelId="{F86A8F43-1EEF-4675-9827-D2054FCBA361}" type="parTrans" cxnId="{58E43615-2DD4-4B2B-A7FC-D2A83FF61BFC}">
      <dgm:prSet/>
      <dgm:spPr/>
      <dgm:t>
        <a:bodyPr/>
        <a:lstStyle/>
        <a:p>
          <a:endParaRPr lang="en-GB"/>
        </a:p>
      </dgm:t>
    </dgm:pt>
    <dgm:pt modelId="{53DCB22A-DE8E-492C-B6F3-B0879D8E7613}" type="sibTrans" cxnId="{58E43615-2DD4-4B2B-A7FC-D2A83FF61BFC}">
      <dgm:prSet/>
      <dgm:spPr/>
      <dgm:t>
        <a:bodyPr/>
        <a:lstStyle/>
        <a:p>
          <a:endParaRPr lang="en-GB"/>
        </a:p>
      </dgm:t>
    </dgm:pt>
    <dgm:pt modelId="{30298A6D-A4DE-4ABB-B1D2-2A0D863B1D29}">
      <dgm:prSet phldrT="[Metin]" custT="1"/>
      <dgm:spPr/>
      <dgm:t>
        <a:bodyPr/>
        <a:lstStyle/>
        <a:p>
          <a:pPr marL="92075" marR="0" indent="0" defTabSz="2222500" eaLnBrk="1" fontAlgn="auto" latinLnBrk="0" hangingPunct="1">
            <a:lnSpc>
              <a:spcPct val="90000"/>
            </a:lnSpc>
            <a:spcBef>
              <a:spcPct val="0"/>
            </a:spcBef>
            <a:spcAft>
              <a:spcPct val="15000"/>
            </a:spcAft>
            <a:buClrTx/>
            <a:buSzTx/>
            <a:buFontTx/>
            <a:buNone/>
            <a:tabLst/>
            <a:defRPr/>
          </a:pPr>
          <a:r>
            <a:rPr lang="tr-TR" sz="2000" u="sng" dirty="0" smtClean="0"/>
            <a:t>Av hayvanı işleme tesislerinde </a:t>
          </a:r>
          <a:r>
            <a:rPr lang="tr-TR" sz="2000" dirty="0" smtClean="0"/>
            <a:t>kesim sonrası muayeneleri yapmak üzere görevlendirilir. </a:t>
          </a:r>
          <a:endParaRPr lang="en-GB" sz="2000" dirty="0"/>
        </a:p>
      </dgm:t>
    </dgm:pt>
    <dgm:pt modelId="{E35C3B2D-D1F8-4DAD-B76E-F42B1C18DE50}" type="parTrans" cxnId="{15F06AA4-95D4-43D8-BA16-011654F7C860}">
      <dgm:prSet/>
      <dgm:spPr/>
      <dgm:t>
        <a:bodyPr/>
        <a:lstStyle/>
        <a:p>
          <a:endParaRPr lang="en-GB"/>
        </a:p>
      </dgm:t>
    </dgm:pt>
    <dgm:pt modelId="{AFFA0E0A-5987-4ADF-BB11-312D8ABB8568}" type="sibTrans" cxnId="{15F06AA4-95D4-43D8-BA16-011654F7C860}">
      <dgm:prSet/>
      <dgm:spPr/>
      <dgm:t>
        <a:bodyPr/>
        <a:lstStyle/>
        <a:p>
          <a:endParaRPr lang="en-GB"/>
        </a:p>
      </dgm:t>
    </dgm:pt>
    <dgm:pt modelId="{8CF2754F-A976-444B-BC5E-7DA857D072A6}">
      <dgm:prSet phldrT="[Metin]" custT="1"/>
      <dgm:spPr/>
      <dgm:t>
        <a:bodyPr/>
        <a:lstStyle/>
        <a:p>
          <a:pPr marL="228600" indent="0"/>
          <a:endParaRPr lang="en-GB" sz="2000" dirty="0"/>
        </a:p>
      </dgm:t>
    </dgm:pt>
    <dgm:pt modelId="{D56E5C2A-FE7A-47B5-9C49-8EC480434E2A}" type="parTrans" cxnId="{19B54483-D666-41DF-A287-4E74A3832C2A}">
      <dgm:prSet/>
      <dgm:spPr/>
      <dgm:t>
        <a:bodyPr/>
        <a:lstStyle/>
        <a:p>
          <a:endParaRPr lang="en-GB"/>
        </a:p>
      </dgm:t>
    </dgm:pt>
    <dgm:pt modelId="{6966B71C-94F6-4814-89C2-60819E040C98}" type="sibTrans" cxnId="{19B54483-D666-41DF-A287-4E74A3832C2A}">
      <dgm:prSet/>
      <dgm:spPr/>
      <dgm:t>
        <a:bodyPr/>
        <a:lstStyle/>
        <a:p>
          <a:endParaRPr lang="en-GB"/>
        </a:p>
      </dgm:t>
    </dgm:pt>
    <dgm:pt modelId="{D56B0341-7407-484F-8B0F-16B83FDFC612}">
      <dgm:prSet phldrT="[Metin]" custT="1"/>
      <dgm:spPr/>
      <dgm:t>
        <a:bodyPr/>
        <a:lstStyle/>
        <a:p>
          <a:pPr marL="228600" indent="0"/>
          <a:endParaRPr lang="en-GB" sz="2000" dirty="0"/>
        </a:p>
      </dgm:t>
    </dgm:pt>
    <dgm:pt modelId="{1B1F42B5-07C6-4F1D-9D15-4D1FBBCF2B36}" type="parTrans" cxnId="{CFB4EB82-D133-4D41-B741-99B219902E9F}">
      <dgm:prSet/>
      <dgm:spPr/>
      <dgm:t>
        <a:bodyPr/>
        <a:lstStyle/>
        <a:p>
          <a:endParaRPr lang="en-GB"/>
        </a:p>
      </dgm:t>
    </dgm:pt>
    <dgm:pt modelId="{EB2195C6-658F-4EC6-B2EA-9CD385A8B03E}" type="sibTrans" cxnId="{CFB4EB82-D133-4D41-B741-99B219902E9F}">
      <dgm:prSet/>
      <dgm:spPr/>
      <dgm:t>
        <a:bodyPr/>
        <a:lstStyle/>
        <a:p>
          <a:endParaRPr lang="en-GB"/>
        </a:p>
      </dgm:t>
    </dgm:pt>
    <dgm:pt modelId="{181824F3-C672-4A79-97A7-CA315CECE851}">
      <dgm:prSet phldrT="[Metin]" custT="1"/>
      <dgm:spPr/>
      <dgm:t>
        <a:bodyPr/>
        <a:lstStyle/>
        <a:p>
          <a:pPr marL="92075" indent="0"/>
          <a:r>
            <a:rPr lang="tr-TR" sz="2000" u="sng" dirty="0" smtClean="0"/>
            <a:t>Parçalama tesislerinde </a:t>
          </a:r>
          <a:r>
            <a:rPr lang="tr-TR" sz="2000" dirty="0" smtClean="0"/>
            <a:t>uygun sıklıkta bulunur.</a:t>
          </a:r>
          <a:endParaRPr lang="en-GB" sz="2000" dirty="0"/>
        </a:p>
      </dgm:t>
    </dgm:pt>
    <dgm:pt modelId="{0F82C0E8-E6B2-4FEC-9A06-81822D0A746F}" type="sibTrans" cxnId="{AD3915F7-D8CC-4172-AB21-1AAE37F4165C}">
      <dgm:prSet/>
      <dgm:spPr/>
      <dgm:t>
        <a:bodyPr/>
        <a:lstStyle/>
        <a:p>
          <a:endParaRPr lang="en-GB"/>
        </a:p>
      </dgm:t>
    </dgm:pt>
    <dgm:pt modelId="{CDD7C969-D118-407C-A715-677F113C5B4F}" type="parTrans" cxnId="{AD3915F7-D8CC-4172-AB21-1AAE37F4165C}">
      <dgm:prSet/>
      <dgm:spPr/>
      <dgm:t>
        <a:bodyPr/>
        <a:lstStyle/>
        <a:p>
          <a:endParaRPr lang="en-GB"/>
        </a:p>
      </dgm:t>
    </dgm:pt>
    <dgm:pt modelId="{C5200B45-EF2E-4DC4-9784-EBEF3BB916A7}" type="pres">
      <dgm:prSet presAssocID="{A178C7B4-3570-45FF-89AE-B3B55C89596B}" presName="Name0" presStyleCnt="0">
        <dgm:presLayoutVars>
          <dgm:dir/>
          <dgm:animLvl val="lvl"/>
          <dgm:resizeHandles/>
        </dgm:presLayoutVars>
      </dgm:prSet>
      <dgm:spPr/>
      <dgm:t>
        <a:bodyPr/>
        <a:lstStyle/>
        <a:p>
          <a:endParaRPr lang="tr-TR"/>
        </a:p>
      </dgm:t>
    </dgm:pt>
    <dgm:pt modelId="{A29878F9-7B14-471E-90A4-81640D62F759}" type="pres">
      <dgm:prSet presAssocID="{CD7B6E8A-A10D-4881-BE44-75E805965522}" presName="linNode" presStyleCnt="0"/>
      <dgm:spPr/>
    </dgm:pt>
    <dgm:pt modelId="{AEF6AC56-309E-4283-BAF1-A9C11EA347B2}" type="pres">
      <dgm:prSet presAssocID="{CD7B6E8A-A10D-4881-BE44-75E805965522}" presName="parentShp" presStyleLbl="node1" presStyleIdx="0" presStyleCnt="2">
        <dgm:presLayoutVars>
          <dgm:bulletEnabled val="1"/>
        </dgm:presLayoutVars>
      </dgm:prSet>
      <dgm:spPr/>
      <dgm:t>
        <a:bodyPr/>
        <a:lstStyle/>
        <a:p>
          <a:endParaRPr lang="tr-TR"/>
        </a:p>
      </dgm:t>
    </dgm:pt>
    <dgm:pt modelId="{0F7FDE45-06AC-477B-AAD3-F37830D01E16}" type="pres">
      <dgm:prSet presAssocID="{CD7B6E8A-A10D-4881-BE44-75E805965522}" presName="childShp" presStyleLbl="bgAccFollowNode1" presStyleIdx="0" presStyleCnt="2">
        <dgm:presLayoutVars>
          <dgm:bulletEnabled val="1"/>
        </dgm:presLayoutVars>
      </dgm:prSet>
      <dgm:spPr/>
      <dgm:t>
        <a:bodyPr/>
        <a:lstStyle/>
        <a:p>
          <a:endParaRPr lang="en-GB"/>
        </a:p>
      </dgm:t>
    </dgm:pt>
    <dgm:pt modelId="{EF8F6A6C-6CB9-4CC4-80B6-1B17A4FA74B8}" type="pres">
      <dgm:prSet presAssocID="{75C9C9F0-FE2F-4317-A53A-A203E5E4284C}" presName="spacing" presStyleCnt="0"/>
      <dgm:spPr/>
    </dgm:pt>
    <dgm:pt modelId="{EE38DC60-9316-49FB-9780-6DC2ED5C5483}" type="pres">
      <dgm:prSet presAssocID="{A7380419-7D4D-4D65-ABBB-E6A1BF59F5E1}" presName="linNode" presStyleCnt="0"/>
      <dgm:spPr/>
    </dgm:pt>
    <dgm:pt modelId="{CD1F4246-4DE8-4015-AA41-213E5D25D13B}" type="pres">
      <dgm:prSet presAssocID="{A7380419-7D4D-4D65-ABBB-E6A1BF59F5E1}" presName="parentShp" presStyleLbl="node1" presStyleIdx="1" presStyleCnt="2">
        <dgm:presLayoutVars>
          <dgm:bulletEnabled val="1"/>
        </dgm:presLayoutVars>
      </dgm:prSet>
      <dgm:spPr/>
      <dgm:t>
        <a:bodyPr/>
        <a:lstStyle/>
        <a:p>
          <a:endParaRPr lang="en-GB"/>
        </a:p>
      </dgm:t>
    </dgm:pt>
    <dgm:pt modelId="{2CF447D6-8C9D-4624-8111-0D267CE69573}" type="pres">
      <dgm:prSet presAssocID="{A7380419-7D4D-4D65-ABBB-E6A1BF59F5E1}" presName="childShp" presStyleLbl="bgAccFollowNode1" presStyleIdx="1" presStyleCnt="2" custLinFactNeighborX="1086" custLinFactNeighborY="-2184">
        <dgm:presLayoutVars>
          <dgm:bulletEnabled val="1"/>
        </dgm:presLayoutVars>
      </dgm:prSet>
      <dgm:spPr/>
      <dgm:t>
        <a:bodyPr/>
        <a:lstStyle/>
        <a:p>
          <a:endParaRPr lang="en-GB"/>
        </a:p>
      </dgm:t>
    </dgm:pt>
  </dgm:ptLst>
  <dgm:cxnLst>
    <dgm:cxn modelId="{9F59DAD1-F482-4391-803E-E8B4CDAE7D21}" type="presOf" srcId="{D56B0341-7407-484F-8B0F-16B83FDFC612}" destId="{2CF447D6-8C9D-4624-8111-0D267CE69573}" srcOrd="0" destOrd="1" presId="urn:microsoft.com/office/officeart/2005/8/layout/vList6"/>
    <dgm:cxn modelId="{96AC407C-CC36-4AE6-B249-51EC92DA700A}" type="presOf" srcId="{8CF2754F-A976-444B-BC5E-7DA857D072A6}" destId="{2CF447D6-8C9D-4624-8111-0D267CE69573}" srcOrd="0" destOrd="0" presId="urn:microsoft.com/office/officeart/2005/8/layout/vList6"/>
    <dgm:cxn modelId="{D092784A-3D31-42DF-9CFF-E50AA9541BD7}" type="presOf" srcId="{A178C7B4-3570-45FF-89AE-B3B55C89596B}" destId="{C5200B45-EF2E-4DC4-9784-EBEF3BB916A7}" srcOrd="0" destOrd="0" presId="urn:microsoft.com/office/officeart/2005/8/layout/vList6"/>
    <dgm:cxn modelId="{B8A400BB-FA15-451A-9047-B9B1B38D8652}" type="presOf" srcId="{CD7B6E8A-A10D-4881-BE44-75E805965522}" destId="{AEF6AC56-309E-4283-BAF1-A9C11EA347B2}" srcOrd="0" destOrd="0" presId="urn:microsoft.com/office/officeart/2005/8/layout/vList6"/>
    <dgm:cxn modelId="{B872BB36-1DFD-4B9C-867D-C80328FA6CF2}" type="presOf" srcId="{30298A6D-A4DE-4ABB-B1D2-2A0D863B1D29}" destId="{0F7FDE45-06AC-477B-AAD3-F37830D01E16}" srcOrd="0" destOrd="1" presId="urn:microsoft.com/office/officeart/2005/8/layout/vList6"/>
    <dgm:cxn modelId="{AA456273-676E-4FE9-BF51-4D9E0B228BC8}" type="presOf" srcId="{A7380419-7D4D-4D65-ABBB-E6A1BF59F5E1}" destId="{CD1F4246-4DE8-4015-AA41-213E5D25D13B}" srcOrd="0" destOrd="0" presId="urn:microsoft.com/office/officeart/2005/8/layout/vList6"/>
    <dgm:cxn modelId="{58E43615-2DD4-4B2B-A7FC-D2A83FF61BFC}" srcId="{A178C7B4-3570-45FF-89AE-B3B55C89596B}" destId="{A7380419-7D4D-4D65-ABBB-E6A1BF59F5E1}" srcOrd="1" destOrd="0" parTransId="{F86A8F43-1EEF-4675-9827-D2054FCBA361}" sibTransId="{53DCB22A-DE8E-492C-B6F3-B0879D8E7613}"/>
    <dgm:cxn modelId="{15F06AA4-95D4-43D8-BA16-011654F7C860}" srcId="{CD7B6E8A-A10D-4881-BE44-75E805965522}" destId="{30298A6D-A4DE-4ABB-B1D2-2A0D863B1D29}" srcOrd="1" destOrd="0" parTransId="{E35C3B2D-D1F8-4DAD-B76E-F42B1C18DE50}" sibTransId="{AFFA0E0A-5987-4ADF-BB11-312D8ABB8568}"/>
    <dgm:cxn modelId="{19B54483-D666-41DF-A287-4E74A3832C2A}" srcId="{A7380419-7D4D-4D65-ABBB-E6A1BF59F5E1}" destId="{8CF2754F-A976-444B-BC5E-7DA857D072A6}" srcOrd="0" destOrd="0" parTransId="{D56E5C2A-FE7A-47B5-9C49-8EC480434E2A}" sibTransId="{6966B71C-94F6-4814-89C2-60819E040C98}"/>
    <dgm:cxn modelId="{CFB4EB82-D133-4D41-B741-99B219902E9F}" srcId="{A7380419-7D4D-4D65-ABBB-E6A1BF59F5E1}" destId="{D56B0341-7407-484F-8B0F-16B83FDFC612}" srcOrd="1" destOrd="0" parTransId="{1B1F42B5-07C6-4F1D-9D15-4D1FBBCF2B36}" sibTransId="{EB2195C6-658F-4EC6-B2EA-9CD385A8B03E}"/>
    <dgm:cxn modelId="{B5BA9181-E462-4AD9-9C5E-F5822D6D3AD0}" srcId="{CD7B6E8A-A10D-4881-BE44-75E805965522}" destId="{934DDEEB-EAA3-435F-86C5-3223C0547A2D}" srcOrd="0" destOrd="0" parTransId="{28D2FFA3-7ECC-4700-BFD1-98637B14B8CD}" sibTransId="{55024413-8086-41B1-A4B9-71B69C622F72}"/>
    <dgm:cxn modelId="{AD3915F7-D8CC-4172-AB21-1AAE37F4165C}" srcId="{A7380419-7D4D-4D65-ABBB-E6A1BF59F5E1}" destId="{181824F3-C672-4A79-97A7-CA315CECE851}" srcOrd="2" destOrd="0" parTransId="{CDD7C969-D118-407C-A715-677F113C5B4F}" sibTransId="{0F82C0E8-E6B2-4FEC-9A06-81822D0A746F}"/>
    <dgm:cxn modelId="{140A51FB-D546-4353-AEC0-89A43B12ED87}" type="presOf" srcId="{934DDEEB-EAA3-435F-86C5-3223C0547A2D}" destId="{0F7FDE45-06AC-477B-AAD3-F37830D01E16}" srcOrd="0" destOrd="0" presId="urn:microsoft.com/office/officeart/2005/8/layout/vList6"/>
    <dgm:cxn modelId="{7319DD64-3EE2-4EF7-9F28-753176F2C135}" srcId="{A178C7B4-3570-45FF-89AE-B3B55C89596B}" destId="{CD7B6E8A-A10D-4881-BE44-75E805965522}" srcOrd="0" destOrd="0" parTransId="{289979FD-DAE7-4BE2-A5D7-B62227BEC8C4}" sibTransId="{75C9C9F0-FE2F-4317-A53A-A203E5E4284C}"/>
    <dgm:cxn modelId="{2B30FCE2-0A18-4A77-9AE7-A57D60ACD38A}" type="presOf" srcId="{181824F3-C672-4A79-97A7-CA315CECE851}" destId="{2CF447D6-8C9D-4624-8111-0D267CE69573}" srcOrd="0" destOrd="2" presId="urn:microsoft.com/office/officeart/2005/8/layout/vList6"/>
    <dgm:cxn modelId="{CC97DEC8-FC8D-41D3-AC00-11805106D9A3}" type="presParOf" srcId="{C5200B45-EF2E-4DC4-9784-EBEF3BB916A7}" destId="{A29878F9-7B14-471E-90A4-81640D62F759}" srcOrd="0" destOrd="0" presId="urn:microsoft.com/office/officeart/2005/8/layout/vList6"/>
    <dgm:cxn modelId="{E7E23C99-D058-42FE-9E02-0D763D2D191D}" type="presParOf" srcId="{A29878F9-7B14-471E-90A4-81640D62F759}" destId="{AEF6AC56-309E-4283-BAF1-A9C11EA347B2}" srcOrd="0" destOrd="0" presId="urn:microsoft.com/office/officeart/2005/8/layout/vList6"/>
    <dgm:cxn modelId="{73224777-F826-48B1-8EBD-3A3CBF630552}" type="presParOf" srcId="{A29878F9-7B14-471E-90A4-81640D62F759}" destId="{0F7FDE45-06AC-477B-AAD3-F37830D01E16}" srcOrd="1" destOrd="0" presId="urn:microsoft.com/office/officeart/2005/8/layout/vList6"/>
    <dgm:cxn modelId="{5ED2330B-CC89-45D0-914B-EEC1C9305C4A}" type="presParOf" srcId="{C5200B45-EF2E-4DC4-9784-EBEF3BB916A7}" destId="{EF8F6A6C-6CB9-4CC4-80B6-1B17A4FA74B8}" srcOrd="1" destOrd="0" presId="urn:microsoft.com/office/officeart/2005/8/layout/vList6"/>
    <dgm:cxn modelId="{961720E6-E951-40D3-B8A0-A598BA1F7847}" type="presParOf" srcId="{C5200B45-EF2E-4DC4-9784-EBEF3BB916A7}" destId="{EE38DC60-9316-49FB-9780-6DC2ED5C5483}" srcOrd="2" destOrd="0" presId="urn:microsoft.com/office/officeart/2005/8/layout/vList6"/>
    <dgm:cxn modelId="{87DF6D03-494D-4020-977A-50FE677F073F}" type="presParOf" srcId="{EE38DC60-9316-49FB-9780-6DC2ED5C5483}" destId="{CD1F4246-4DE8-4015-AA41-213E5D25D13B}" srcOrd="0" destOrd="0" presId="urn:microsoft.com/office/officeart/2005/8/layout/vList6"/>
    <dgm:cxn modelId="{35FF6674-F07F-4D11-A4DA-677779A464B7}" type="presParOf" srcId="{EE38DC60-9316-49FB-9780-6DC2ED5C5483}" destId="{2CF447D6-8C9D-4624-8111-0D267CE69573}" srcOrd="1" destOrd="0" presId="urn:microsoft.com/office/officeart/2005/8/layout/vList6"/>
  </dgm:cxnLst>
  <dgm:bg/>
  <dgm:whole/>
</dgm:dataModel>
</file>

<file path=ppt/diagrams/data5.xml><?xml version="1.0" encoding="utf-8"?>
<dgm:dataModel xmlns:dgm="http://schemas.openxmlformats.org/drawingml/2006/diagram" xmlns:a="http://schemas.openxmlformats.org/drawingml/2006/main">
  <dgm:ptLst>
    <dgm:pt modelId="{FEF2204E-E6CB-41D8-A7FB-C844979A9156}" type="doc">
      <dgm:prSet loTypeId="urn:microsoft.com/office/officeart/2005/8/layout/equation2" loCatId="process" qsTypeId="urn:microsoft.com/office/officeart/2005/8/quickstyle/simple1" qsCatId="simple" csTypeId="urn:microsoft.com/office/officeart/2005/8/colors/accent1_2" csCatId="accent1" phldr="1"/>
      <dgm:spPr/>
    </dgm:pt>
    <dgm:pt modelId="{D766435C-B8D8-43DA-B292-89F5B0A8549C}">
      <dgm:prSet phldrT="[Metin]" custT="1"/>
      <dgm:spPr/>
      <dgm:t>
        <a:bodyPr/>
        <a:lstStyle/>
        <a:p>
          <a:r>
            <a:rPr lang="tr-TR" sz="2400" b="1" dirty="0" smtClean="0">
              <a:solidFill>
                <a:srgbClr val="C00000"/>
              </a:solidFill>
            </a:rPr>
            <a:t>Gıda Güvenilirliği Kriteri </a:t>
          </a:r>
        </a:p>
        <a:p>
          <a:r>
            <a:rPr lang="tr-TR" sz="2400" b="1" dirty="0" smtClean="0">
              <a:solidFill>
                <a:srgbClr val="C00000"/>
              </a:solidFill>
            </a:rPr>
            <a:t>(EK – 1)</a:t>
          </a:r>
          <a:endParaRPr lang="tr-TR" sz="2400" b="1" dirty="0">
            <a:solidFill>
              <a:srgbClr val="C00000"/>
            </a:solidFill>
          </a:endParaRPr>
        </a:p>
      </dgm:t>
    </dgm:pt>
    <dgm:pt modelId="{3622A396-A54E-4626-9C86-EAD17C547B38}" type="parTrans" cxnId="{EA5AD0E4-D219-4C04-AD2E-6C3D6C0B24AE}">
      <dgm:prSet/>
      <dgm:spPr/>
      <dgm:t>
        <a:bodyPr/>
        <a:lstStyle/>
        <a:p>
          <a:endParaRPr lang="tr-TR"/>
        </a:p>
      </dgm:t>
    </dgm:pt>
    <dgm:pt modelId="{662C285A-157E-496D-913D-6A42E718D3CF}" type="sibTrans" cxnId="{EA5AD0E4-D219-4C04-AD2E-6C3D6C0B24AE}">
      <dgm:prSet/>
      <dgm:spPr/>
      <dgm:t>
        <a:bodyPr/>
        <a:lstStyle/>
        <a:p>
          <a:endParaRPr lang="tr-TR"/>
        </a:p>
      </dgm:t>
    </dgm:pt>
    <dgm:pt modelId="{4A52825B-0053-41EC-871D-85E8AD85CE1D}">
      <dgm:prSet phldrT="[Metin]" custT="1"/>
      <dgm:spPr/>
      <dgm:t>
        <a:bodyPr/>
        <a:lstStyle/>
        <a:p>
          <a:r>
            <a:rPr lang="tr-TR" sz="2400" b="1" dirty="0" smtClean="0">
              <a:solidFill>
                <a:srgbClr val="FFFF00"/>
              </a:solidFill>
            </a:rPr>
            <a:t>Üretim  Hijyeni Kriteri </a:t>
          </a:r>
        </a:p>
        <a:p>
          <a:r>
            <a:rPr lang="tr-TR" sz="2400" b="1" dirty="0" smtClean="0">
              <a:solidFill>
                <a:srgbClr val="FFFF00"/>
              </a:solidFill>
            </a:rPr>
            <a:t>(EK – 2)</a:t>
          </a:r>
          <a:endParaRPr lang="tr-TR" sz="2400" b="1" dirty="0">
            <a:solidFill>
              <a:srgbClr val="FFFF00"/>
            </a:solidFill>
          </a:endParaRPr>
        </a:p>
      </dgm:t>
    </dgm:pt>
    <dgm:pt modelId="{825C3492-EB5B-4DE2-971D-652AA108876A}" type="parTrans" cxnId="{2FD43B55-FDB8-43F1-8E3E-8B45E5BB2981}">
      <dgm:prSet/>
      <dgm:spPr/>
      <dgm:t>
        <a:bodyPr/>
        <a:lstStyle/>
        <a:p>
          <a:endParaRPr lang="tr-TR"/>
        </a:p>
      </dgm:t>
    </dgm:pt>
    <dgm:pt modelId="{0DFFA748-97A0-4DB2-9A3B-39061E7C4277}" type="sibTrans" cxnId="{2FD43B55-FDB8-43F1-8E3E-8B45E5BB2981}">
      <dgm:prSet/>
      <dgm:spPr/>
      <dgm:t>
        <a:bodyPr/>
        <a:lstStyle/>
        <a:p>
          <a:endParaRPr lang="tr-TR"/>
        </a:p>
      </dgm:t>
    </dgm:pt>
    <dgm:pt modelId="{0659507C-E060-4D33-8E43-086149960AED}">
      <dgm:prSet phldrT="[Metin]" custT="1"/>
      <dgm:spPr/>
      <dgm:t>
        <a:bodyPr/>
        <a:lstStyle/>
        <a:p>
          <a:r>
            <a:rPr lang="tr-TR" sz="2800" b="1" dirty="0" smtClean="0">
              <a:solidFill>
                <a:schemeClr val="tx1"/>
              </a:solidFill>
            </a:rPr>
            <a:t>Mikrobiyolojik Kriterler</a:t>
          </a:r>
          <a:endParaRPr lang="tr-TR" sz="2800" b="1" dirty="0">
            <a:solidFill>
              <a:schemeClr val="tx1"/>
            </a:solidFill>
          </a:endParaRPr>
        </a:p>
      </dgm:t>
    </dgm:pt>
    <dgm:pt modelId="{4E4294E7-F617-4E2F-B532-BCEE4F3944EC}" type="parTrans" cxnId="{87031CAD-CA55-4AC8-84CF-4FAB2A08FA69}">
      <dgm:prSet/>
      <dgm:spPr/>
      <dgm:t>
        <a:bodyPr/>
        <a:lstStyle/>
        <a:p>
          <a:endParaRPr lang="tr-TR"/>
        </a:p>
      </dgm:t>
    </dgm:pt>
    <dgm:pt modelId="{41B72195-0439-4C75-8B3B-CC238B31CF17}" type="sibTrans" cxnId="{87031CAD-CA55-4AC8-84CF-4FAB2A08FA69}">
      <dgm:prSet/>
      <dgm:spPr/>
      <dgm:t>
        <a:bodyPr/>
        <a:lstStyle/>
        <a:p>
          <a:endParaRPr lang="tr-TR"/>
        </a:p>
      </dgm:t>
    </dgm:pt>
    <dgm:pt modelId="{198B8627-BA80-4A60-B179-210A19144F16}" type="pres">
      <dgm:prSet presAssocID="{FEF2204E-E6CB-41D8-A7FB-C844979A9156}" presName="Name0" presStyleCnt="0">
        <dgm:presLayoutVars>
          <dgm:dir/>
          <dgm:resizeHandles val="exact"/>
        </dgm:presLayoutVars>
      </dgm:prSet>
      <dgm:spPr/>
    </dgm:pt>
    <dgm:pt modelId="{957BFADA-4EDD-4F6F-B2CA-DCDE1CBD19D3}" type="pres">
      <dgm:prSet presAssocID="{FEF2204E-E6CB-41D8-A7FB-C844979A9156}" presName="vNodes" presStyleCnt="0"/>
      <dgm:spPr/>
    </dgm:pt>
    <dgm:pt modelId="{4064BE3A-6711-4AB4-83FD-46C622A2D0E3}" type="pres">
      <dgm:prSet presAssocID="{D766435C-B8D8-43DA-B292-89F5B0A8549C}" presName="node" presStyleLbl="node1" presStyleIdx="0" presStyleCnt="3" custScaleX="264877" custScaleY="123583" custLinFactNeighborX="4585" custLinFactNeighborY="30483">
        <dgm:presLayoutVars>
          <dgm:bulletEnabled val="1"/>
        </dgm:presLayoutVars>
      </dgm:prSet>
      <dgm:spPr/>
      <dgm:t>
        <a:bodyPr/>
        <a:lstStyle/>
        <a:p>
          <a:endParaRPr lang="tr-TR"/>
        </a:p>
      </dgm:t>
    </dgm:pt>
    <dgm:pt modelId="{E7178560-E3B6-48C7-9471-9CE6E21E37CC}" type="pres">
      <dgm:prSet presAssocID="{662C285A-157E-496D-913D-6A42E718D3CF}" presName="spacerT" presStyleCnt="0"/>
      <dgm:spPr/>
    </dgm:pt>
    <dgm:pt modelId="{EE42BFB6-0289-400C-831E-43A79C60D11F}" type="pres">
      <dgm:prSet presAssocID="{662C285A-157E-496D-913D-6A42E718D3CF}" presName="sibTrans" presStyleLbl="sibTrans2D1" presStyleIdx="0" presStyleCnt="2"/>
      <dgm:spPr/>
      <dgm:t>
        <a:bodyPr/>
        <a:lstStyle/>
        <a:p>
          <a:endParaRPr lang="en-GB"/>
        </a:p>
      </dgm:t>
    </dgm:pt>
    <dgm:pt modelId="{384F5069-ED7D-42B0-9FE0-9784AF429DB1}" type="pres">
      <dgm:prSet presAssocID="{662C285A-157E-496D-913D-6A42E718D3CF}" presName="spacerB" presStyleCnt="0"/>
      <dgm:spPr/>
    </dgm:pt>
    <dgm:pt modelId="{DD9C28B0-E69F-447A-9BE1-4E581D599443}" type="pres">
      <dgm:prSet presAssocID="{4A52825B-0053-41EC-871D-85E8AD85CE1D}" presName="node" presStyleLbl="node1" presStyleIdx="1" presStyleCnt="3" custScaleX="202525" custScaleY="113900" custLinFactNeighborX="5871">
        <dgm:presLayoutVars>
          <dgm:bulletEnabled val="1"/>
        </dgm:presLayoutVars>
      </dgm:prSet>
      <dgm:spPr/>
      <dgm:t>
        <a:bodyPr/>
        <a:lstStyle/>
        <a:p>
          <a:endParaRPr lang="tr-TR"/>
        </a:p>
      </dgm:t>
    </dgm:pt>
    <dgm:pt modelId="{BD9F4EE3-0270-4EA6-8AD1-7F1A1D429A86}" type="pres">
      <dgm:prSet presAssocID="{FEF2204E-E6CB-41D8-A7FB-C844979A9156}" presName="sibTransLast" presStyleLbl="sibTrans2D1" presStyleIdx="1" presStyleCnt="2"/>
      <dgm:spPr/>
      <dgm:t>
        <a:bodyPr/>
        <a:lstStyle/>
        <a:p>
          <a:endParaRPr lang="en-GB"/>
        </a:p>
      </dgm:t>
    </dgm:pt>
    <dgm:pt modelId="{2AC8074D-345D-489D-BF9F-4FAC79DE7712}" type="pres">
      <dgm:prSet presAssocID="{FEF2204E-E6CB-41D8-A7FB-C844979A9156}" presName="connectorText" presStyleLbl="sibTrans2D1" presStyleIdx="1" presStyleCnt="2"/>
      <dgm:spPr/>
      <dgm:t>
        <a:bodyPr/>
        <a:lstStyle/>
        <a:p>
          <a:endParaRPr lang="en-GB"/>
        </a:p>
      </dgm:t>
    </dgm:pt>
    <dgm:pt modelId="{A0C58B27-C633-462D-8098-D74C6C712B76}" type="pres">
      <dgm:prSet presAssocID="{FEF2204E-E6CB-41D8-A7FB-C844979A9156}" presName="lastNode" presStyleLbl="node1" presStyleIdx="2" presStyleCnt="3" custScaleX="126616">
        <dgm:presLayoutVars>
          <dgm:bulletEnabled val="1"/>
        </dgm:presLayoutVars>
      </dgm:prSet>
      <dgm:spPr/>
      <dgm:t>
        <a:bodyPr/>
        <a:lstStyle/>
        <a:p>
          <a:endParaRPr lang="tr-TR"/>
        </a:p>
      </dgm:t>
    </dgm:pt>
  </dgm:ptLst>
  <dgm:cxnLst>
    <dgm:cxn modelId="{1E818F6B-5C9E-49E5-9F82-10E4460AF2D1}" type="presOf" srcId="{662C285A-157E-496D-913D-6A42E718D3CF}" destId="{EE42BFB6-0289-400C-831E-43A79C60D11F}" srcOrd="0" destOrd="0" presId="urn:microsoft.com/office/officeart/2005/8/layout/equation2"/>
    <dgm:cxn modelId="{E6B2E6AC-3588-409C-B61B-B31F01B67CB9}" type="presOf" srcId="{4A52825B-0053-41EC-871D-85E8AD85CE1D}" destId="{DD9C28B0-E69F-447A-9BE1-4E581D599443}" srcOrd="0" destOrd="0" presId="urn:microsoft.com/office/officeart/2005/8/layout/equation2"/>
    <dgm:cxn modelId="{EC96806D-58FD-4DB5-A781-50398D127F30}" type="presOf" srcId="{0DFFA748-97A0-4DB2-9A3B-39061E7C4277}" destId="{2AC8074D-345D-489D-BF9F-4FAC79DE7712}" srcOrd="1" destOrd="0" presId="urn:microsoft.com/office/officeart/2005/8/layout/equation2"/>
    <dgm:cxn modelId="{E8FEAB07-033F-42C4-B1C9-26F99CAA6846}" type="presOf" srcId="{FEF2204E-E6CB-41D8-A7FB-C844979A9156}" destId="{198B8627-BA80-4A60-B179-210A19144F16}" srcOrd="0" destOrd="0" presId="urn:microsoft.com/office/officeart/2005/8/layout/equation2"/>
    <dgm:cxn modelId="{2FD43B55-FDB8-43F1-8E3E-8B45E5BB2981}" srcId="{FEF2204E-E6CB-41D8-A7FB-C844979A9156}" destId="{4A52825B-0053-41EC-871D-85E8AD85CE1D}" srcOrd="1" destOrd="0" parTransId="{825C3492-EB5B-4DE2-971D-652AA108876A}" sibTransId="{0DFFA748-97A0-4DB2-9A3B-39061E7C4277}"/>
    <dgm:cxn modelId="{09A1379E-8B0D-4B3D-9DF6-956EB1299D61}" type="presOf" srcId="{D766435C-B8D8-43DA-B292-89F5B0A8549C}" destId="{4064BE3A-6711-4AB4-83FD-46C622A2D0E3}" srcOrd="0" destOrd="0" presId="urn:microsoft.com/office/officeart/2005/8/layout/equation2"/>
    <dgm:cxn modelId="{4B9F1372-60D3-4523-AF44-9516D917240C}" type="presOf" srcId="{0DFFA748-97A0-4DB2-9A3B-39061E7C4277}" destId="{BD9F4EE3-0270-4EA6-8AD1-7F1A1D429A86}" srcOrd="0" destOrd="0" presId="urn:microsoft.com/office/officeart/2005/8/layout/equation2"/>
    <dgm:cxn modelId="{87031CAD-CA55-4AC8-84CF-4FAB2A08FA69}" srcId="{FEF2204E-E6CB-41D8-A7FB-C844979A9156}" destId="{0659507C-E060-4D33-8E43-086149960AED}" srcOrd="2" destOrd="0" parTransId="{4E4294E7-F617-4E2F-B532-BCEE4F3944EC}" sibTransId="{41B72195-0439-4C75-8B3B-CC238B31CF17}"/>
    <dgm:cxn modelId="{EA5AD0E4-D219-4C04-AD2E-6C3D6C0B24AE}" srcId="{FEF2204E-E6CB-41D8-A7FB-C844979A9156}" destId="{D766435C-B8D8-43DA-B292-89F5B0A8549C}" srcOrd="0" destOrd="0" parTransId="{3622A396-A54E-4626-9C86-EAD17C547B38}" sibTransId="{662C285A-157E-496D-913D-6A42E718D3CF}"/>
    <dgm:cxn modelId="{7C1D6FAE-F332-44A3-9577-1CD345FDAE9E}" type="presOf" srcId="{0659507C-E060-4D33-8E43-086149960AED}" destId="{A0C58B27-C633-462D-8098-D74C6C712B76}" srcOrd="0" destOrd="0" presId="urn:microsoft.com/office/officeart/2005/8/layout/equation2"/>
    <dgm:cxn modelId="{3918B39F-B599-4A07-8FE9-4A34EEDF218E}" type="presParOf" srcId="{198B8627-BA80-4A60-B179-210A19144F16}" destId="{957BFADA-4EDD-4F6F-B2CA-DCDE1CBD19D3}" srcOrd="0" destOrd="0" presId="urn:microsoft.com/office/officeart/2005/8/layout/equation2"/>
    <dgm:cxn modelId="{B7BF82BE-39FF-46BB-9826-6E3AC9182B6B}" type="presParOf" srcId="{957BFADA-4EDD-4F6F-B2CA-DCDE1CBD19D3}" destId="{4064BE3A-6711-4AB4-83FD-46C622A2D0E3}" srcOrd="0" destOrd="0" presId="urn:microsoft.com/office/officeart/2005/8/layout/equation2"/>
    <dgm:cxn modelId="{75AB3853-D732-4B0B-811D-E4CCAA280D3C}" type="presParOf" srcId="{957BFADA-4EDD-4F6F-B2CA-DCDE1CBD19D3}" destId="{E7178560-E3B6-48C7-9471-9CE6E21E37CC}" srcOrd="1" destOrd="0" presId="urn:microsoft.com/office/officeart/2005/8/layout/equation2"/>
    <dgm:cxn modelId="{18F50A6C-C0D5-4D77-A3E6-883F50B47523}" type="presParOf" srcId="{957BFADA-4EDD-4F6F-B2CA-DCDE1CBD19D3}" destId="{EE42BFB6-0289-400C-831E-43A79C60D11F}" srcOrd="2" destOrd="0" presId="urn:microsoft.com/office/officeart/2005/8/layout/equation2"/>
    <dgm:cxn modelId="{204DAE41-5A14-4F8A-B6D1-D2293A3E66C1}" type="presParOf" srcId="{957BFADA-4EDD-4F6F-B2CA-DCDE1CBD19D3}" destId="{384F5069-ED7D-42B0-9FE0-9784AF429DB1}" srcOrd="3" destOrd="0" presId="urn:microsoft.com/office/officeart/2005/8/layout/equation2"/>
    <dgm:cxn modelId="{ED97571E-178E-4A7A-9121-80975C44AFC8}" type="presParOf" srcId="{957BFADA-4EDD-4F6F-B2CA-DCDE1CBD19D3}" destId="{DD9C28B0-E69F-447A-9BE1-4E581D599443}" srcOrd="4" destOrd="0" presId="urn:microsoft.com/office/officeart/2005/8/layout/equation2"/>
    <dgm:cxn modelId="{10D2C7A7-20CA-41C2-A2B1-F0FA4C4608FF}" type="presParOf" srcId="{198B8627-BA80-4A60-B179-210A19144F16}" destId="{BD9F4EE3-0270-4EA6-8AD1-7F1A1D429A86}" srcOrd="1" destOrd="0" presId="urn:microsoft.com/office/officeart/2005/8/layout/equation2"/>
    <dgm:cxn modelId="{4BE9D301-F314-4C04-81FE-24785825B4F5}" type="presParOf" srcId="{BD9F4EE3-0270-4EA6-8AD1-7F1A1D429A86}" destId="{2AC8074D-345D-489D-BF9F-4FAC79DE7712}" srcOrd="0" destOrd="0" presId="urn:microsoft.com/office/officeart/2005/8/layout/equation2"/>
    <dgm:cxn modelId="{839E33D0-C7E6-4E16-AE31-EC3F61128877}" type="presParOf" srcId="{198B8627-BA80-4A60-B179-210A19144F16}" destId="{A0C58B27-C633-462D-8098-D74C6C712B76}" srcOrd="2" destOrd="0" presId="urn:microsoft.com/office/officeart/2005/8/layout/equation2"/>
  </dgm:cxnLst>
  <dgm:bg/>
  <dgm:whole/>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TabbedArc+Icon">
  <dgm:title val="Sekmeli Yay"/>
  <dgm:desc val="Ortak bir alanın üzerinde yay oluşturan, birbiriyle ilişkili bir öğeler kümesini göstermek için kullanın. Kısa metinlerle en iyi sonucu verir."/>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AC5627-E66C-43B5-9CC2-43274666E9FF}" type="datetimeFigureOut">
              <a:rPr lang="tr-TR" smtClean="0"/>
              <a:pPr/>
              <a:t>25.11.2015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57C282-588A-4006-91BA-752A5BE25E1A}"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27"/>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sz="1200">
                <a:latin typeface="Times New Roman" pitchFamily="18" charset="0"/>
                <a:cs typeface="Arial" pitchFamily="34" charset="0"/>
              </a:rPr>
              <a:t>EDEN’s OnGuard: Protecting America’s Gıda  System</a:t>
            </a:r>
          </a:p>
        </p:txBody>
      </p:sp>
      <p:sp>
        <p:nvSpPr>
          <p:cNvPr id="126979" name="Rectangle 1031"/>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6EAA6A2-8B2D-47C9-B826-AECFD27A9819}" type="slidenum">
              <a:rPr lang="en-US" sz="1200">
                <a:latin typeface="Times New Roman" pitchFamily="18" charset="0"/>
                <a:cs typeface="Arial" pitchFamily="34" charset="0"/>
              </a:rPr>
              <a:pPr algn="r"/>
              <a:t>2</a:t>
            </a:fld>
            <a:endParaRPr lang="en-US" sz="1200">
              <a:latin typeface="Times New Roman" pitchFamily="18" charset="0"/>
              <a:cs typeface="Arial" pitchFamily="34" charset="0"/>
            </a:endParaRPr>
          </a:p>
        </p:txBody>
      </p:sp>
      <p:sp>
        <p:nvSpPr>
          <p:cNvPr id="126980" name="Rectangle 2"/>
          <p:cNvSpPr>
            <a:spLocks noGrp="1" noRot="1" noChangeAspect="1" noChangeArrowheads="1" noTextEdit="1"/>
          </p:cNvSpPr>
          <p:nvPr>
            <p:ph type="sldImg"/>
          </p:nvPr>
        </p:nvSpPr>
        <p:spPr bwMode="auto">
          <a:xfrm>
            <a:off x="2076450" y="652463"/>
            <a:ext cx="2955925" cy="2217737"/>
          </a:xfrm>
          <a:noFill/>
          <a:ln>
            <a:solidFill>
              <a:srgbClr val="000000"/>
            </a:solidFill>
            <a:miter lim="800000"/>
            <a:headEnd/>
            <a:tailEnd/>
          </a:ln>
        </p:spPr>
      </p:sp>
      <p:sp>
        <p:nvSpPr>
          <p:cNvPr id="12698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157C282-588A-4006-91BA-752A5BE25E1A}" type="slidenum">
              <a:rPr lang="tr-TR" smtClean="0"/>
              <a:pPr/>
              <a:t>51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719D010-5FD0-4C85-8888-B395C04B78E0}" type="datetimeFigureOut">
              <a:rPr lang="tr-TR" smtClean="0"/>
              <a:pPr/>
              <a:t>25.11.2015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D38FC2A-A250-4E25-84E7-3B05C9B4726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719D010-5FD0-4C85-8888-B395C04B78E0}" type="datetimeFigureOut">
              <a:rPr lang="tr-TR" smtClean="0"/>
              <a:pPr/>
              <a:t>25.11.2015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D38FC2A-A250-4E25-84E7-3B05C9B4726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719D010-5FD0-4C85-8888-B395C04B78E0}" type="datetimeFigureOut">
              <a:rPr lang="tr-TR" smtClean="0"/>
              <a:pPr/>
              <a:t>25.11.2015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D38FC2A-A250-4E25-84E7-3B05C9B4726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719D010-5FD0-4C85-8888-B395C04B78E0}" type="datetimeFigureOut">
              <a:rPr lang="tr-TR" smtClean="0"/>
              <a:pPr/>
              <a:t>25.11.2015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D38FC2A-A250-4E25-84E7-3B05C9B4726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719D010-5FD0-4C85-8888-B395C04B78E0}" type="datetimeFigureOut">
              <a:rPr lang="tr-TR" smtClean="0"/>
              <a:pPr/>
              <a:t>25.11.2015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D38FC2A-A250-4E25-84E7-3B05C9B4726C}"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719D010-5FD0-4C85-8888-B395C04B78E0}" type="datetimeFigureOut">
              <a:rPr lang="tr-TR" smtClean="0"/>
              <a:pPr/>
              <a:t>25.11.2015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D38FC2A-A250-4E25-84E7-3B05C9B4726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719D010-5FD0-4C85-8888-B395C04B78E0}" type="datetimeFigureOut">
              <a:rPr lang="tr-TR" smtClean="0"/>
              <a:pPr/>
              <a:t>25.11.2015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D38FC2A-A250-4E25-84E7-3B05C9B4726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719D010-5FD0-4C85-8888-B395C04B78E0}" type="datetimeFigureOut">
              <a:rPr lang="tr-TR" smtClean="0"/>
              <a:pPr/>
              <a:t>25.11.2015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D38FC2A-A250-4E25-84E7-3B05C9B4726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719D010-5FD0-4C85-8888-B395C04B78E0}" type="datetimeFigureOut">
              <a:rPr lang="tr-TR" smtClean="0"/>
              <a:pPr/>
              <a:t>25.11.2015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D38FC2A-A250-4E25-84E7-3B05C9B4726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719D010-5FD0-4C85-8888-B395C04B78E0}" type="datetimeFigureOut">
              <a:rPr lang="tr-TR" smtClean="0"/>
              <a:pPr/>
              <a:t>25.11.2015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D38FC2A-A250-4E25-84E7-3B05C9B4726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719D010-5FD0-4C85-8888-B395C04B78E0}" type="datetimeFigureOut">
              <a:rPr lang="tr-TR" smtClean="0"/>
              <a:pPr/>
              <a:t>25.11.2015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D38FC2A-A250-4E25-84E7-3B05C9B4726C}"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19D010-5FD0-4C85-8888-B395C04B78E0}" type="datetimeFigureOut">
              <a:rPr lang="tr-TR" smtClean="0"/>
              <a:pPr/>
              <a:t>25.11.2015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8FC2A-A250-4E25-84E7-3B05C9B4726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kgm.gov.tr/"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9.jpe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F:\resmi.veteriner.hekim.e&#287;itimi\y&#252;kleme.wmv" TargetMode="External"/><Relationship Id="rId5" Type="http://schemas.openxmlformats.org/officeDocument/2006/relationships/image" Target="../media/image5.jpe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gkgm.gov.tr/"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hyperlink" Target="mailto:Azmi.yuksel@gthb.gov.t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gkgm.gov.t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gkgm.gov.tr/"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descr="2.37-1.jpg"/>
          <p:cNvPicPr>
            <a:picLocks noChangeAspect="1"/>
          </p:cNvPicPr>
          <p:nvPr/>
        </p:nvPicPr>
        <p:blipFill>
          <a:blip r:embed="rId2"/>
          <a:srcRect/>
          <a:stretch>
            <a:fillRect/>
          </a:stretch>
        </p:blipFill>
        <p:spPr bwMode="auto">
          <a:xfrm>
            <a:off x="3175" y="0"/>
            <a:ext cx="9906000" cy="6858000"/>
          </a:xfrm>
          <a:prstGeom prst="rect">
            <a:avLst/>
          </a:prstGeom>
          <a:noFill/>
          <a:ln w="9525">
            <a:noFill/>
            <a:miter lim="800000"/>
            <a:headEnd/>
            <a:tailEnd/>
          </a:ln>
        </p:spPr>
      </p:pic>
      <p:sp>
        <p:nvSpPr>
          <p:cNvPr id="2" name="1 Başlık"/>
          <p:cNvSpPr>
            <a:spLocks noGrp="1"/>
          </p:cNvSpPr>
          <p:nvPr>
            <p:ph type="ctrTitle"/>
          </p:nvPr>
        </p:nvSpPr>
        <p:spPr>
          <a:xfrm>
            <a:off x="571472" y="928670"/>
            <a:ext cx="7500990" cy="2714644"/>
          </a:xfrm>
        </p:spPr>
        <p:txBody>
          <a:bodyPr>
            <a:normAutofit/>
          </a:bodyPr>
          <a:lstStyle/>
          <a:p>
            <a:r>
              <a:rPr lang="tr-TR" b="1" dirty="0">
                <a:solidFill>
                  <a:schemeClr val="bg1"/>
                </a:solidFill>
              </a:rPr>
              <a:t>İTHAL VE YERLİ </a:t>
            </a:r>
            <a:r>
              <a:rPr lang="tr-TR" b="1" dirty="0" smtClean="0">
                <a:solidFill>
                  <a:schemeClr val="bg1"/>
                </a:solidFill>
              </a:rPr>
              <a:t/>
            </a:r>
            <a:br>
              <a:rPr lang="tr-TR" b="1" dirty="0" smtClean="0">
                <a:solidFill>
                  <a:schemeClr val="bg1"/>
                </a:solidFill>
              </a:rPr>
            </a:br>
            <a:r>
              <a:rPr lang="tr-TR" b="1" dirty="0" smtClean="0">
                <a:solidFill>
                  <a:schemeClr val="bg1"/>
                </a:solidFill>
              </a:rPr>
              <a:t>KIRMIZI ETİN</a:t>
            </a:r>
            <a:br>
              <a:rPr lang="tr-TR" b="1" dirty="0" smtClean="0">
                <a:solidFill>
                  <a:schemeClr val="bg1"/>
                </a:solidFill>
              </a:rPr>
            </a:br>
            <a:r>
              <a:rPr lang="tr-TR" b="1" dirty="0" smtClean="0">
                <a:solidFill>
                  <a:schemeClr val="bg1"/>
                </a:solidFill>
              </a:rPr>
              <a:t>RESMİ </a:t>
            </a:r>
            <a:r>
              <a:rPr lang="tr-TR" b="1" dirty="0">
                <a:solidFill>
                  <a:schemeClr val="bg1"/>
                </a:solidFill>
              </a:rPr>
              <a:t>DENETİM GÜVENCESİ </a:t>
            </a:r>
          </a:p>
        </p:txBody>
      </p:sp>
      <p:sp>
        <p:nvSpPr>
          <p:cNvPr id="3" name="2 Alt Başlık"/>
          <p:cNvSpPr>
            <a:spLocks noGrp="1"/>
          </p:cNvSpPr>
          <p:nvPr>
            <p:ph type="subTitle" idx="1"/>
          </p:nvPr>
        </p:nvSpPr>
        <p:spPr>
          <a:xfrm>
            <a:off x="1285852" y="5500702"/>
            <a:ext cx="4429156" cy="852478"/>
          </a:xfrm>
        </p:spPr>
        <p:txBody>
          <a:bodyPr>
            <a:normAutofit fontScale="85000" lnSpcReduction="20000"/>
          </a:bodyPr>
          <a:lstStyle/>
          <a:p>
            <a:r>
              <a:rPr lang="tr-TR" b="1" dirty="0" smtClean="0">
                <a:solidFill>
                  <a:schemeClr val="bg1"/>
                </a:solidFill>
              </a:rPr>
              <a:t>İstanbul</a:t>
            </a:r>
          </a:p>
          <a:p>
            <a:r>
              <a:rPr lang="tr-TR" b="1" dirty="0" smtClean="0">
                <a:solidFill>
                  <a:schemeClr val="bg1"/>
                </a:solidFill>
              </a:rPr>
              <a:t>25 Kasım 2015</a:t>
            </a:r>
            <a:endParaRPr lang="tr-TR"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85794"/>
            <a:ext cx="8229600" cy="631844"/>
          </a:xfrm>
        </p:spPr>
        <p:txBody>
          <a:bodyPr>
            <a:normAutofit/>
          </a:bodyPr>
          <a:lstStyle/>
          <a:p>
            <a:r>
              <a:rPr lang="tr-TR" sz="2800" b="1" dirty="0" smtClean="0">
                <a:solidFill>
                  <a:srgbClr val="006BBC"/>
                </a:solidFill>
                <a:latin typeface="Arial" pitchFamily="34" charset="0"/>
                <a:cs typeface="Arial" pitchFamily="34" charset="0"/>
              </a:rPr>
              <a:t>CANLI MUAYENE</a:t>
            </a:r>
            <a:endParaRPr lang="tr-TR" sz="2800" b="1" dirty="0">
              <a:solidFill>
                <a:srgbClr val="006BBC"/>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1704474"/>
            <a:ext cx="9144000" cy="5153526"/>
          </a:xfrm>
          <a:prstGeom prst="rect">
            <a:avLst/>
          </a:prstGeom>
          <a:noFill/>
          <a:ln w="9525">
            <a:noFill/>
            <a:miter lim="800000"/>
            <a:headEnd/>
            <a:tailEnd/>
          </a:ln>
          <a:effectLst/>
        </p:spPr>
      </p:pic>
      <p:sp>
        <p:nvSpPr>
          <p:cNvPr id="6"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7"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8" name="Picture 6" descr="2.37-3-.jpg"/>
          <p:cNvPicPr>
            <a:picLocks noChangeAspect="1"/>
          </p:cNvPicPr>
          <p:nvPr/>
        </p:nvPicPr>
        <p:blipFill>
          <a:blip r:embed="rId3" cstate="print"/>
          <a:srcRect/>
          <a:stretch>
            <a:fillRect/>
          </a:stretch>
        </p:blipFill>
        <p:spPr bwMode="auto">
          <a:xfrm>
            <a:off x="214282" y="0"/>
            <a:ext cx="762000" cy="69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4"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5"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graphicFrame>
        <p:nvGraphicFramePr>
          <p:cNvPr id="19" name="18 Tablo"/>
          <p:cNvGraphicFramePr>
            <a:graphicFrameLocks noGrp="1"/>
          </p:cNvGraphicFramePr>
          <p:nvPr/>
        </p:nvGraphicFramePr>
        <p:xfrm>
          <a:off x="285720" y="1285860"/>
          <a:ext cx="8501122" cy="5298440"/>
        </p:xfrm>
        <a:graphic>
          <a:graphicData uri="http://schemas.openxmlformats.org/drawingml/2006/table">
            <a:tbl>
              <a:tblPr firstRow="1" bandRow="1">
                <a:tableStyleId>{5C22544A-7EE6-4342-B048-85BDC9FD1C3A}</a:tableStyleId>
              </a:tblPr>
              <a:tblGrid>
                <a:gridCol w="8501122"/>
              </a:tblGrid>
              <a:tr h="1857388">
                <a:tc>
                  <a:txBody>
                    <a:bodyPr/>
                    <a:lstStyle/>
                    <a:p>
                      <a:pPr algn="ctr">
                        <a:lnSpc>
                          <a:spcPct val="150000"/>
                        </a:lnSpc>
                      </a:pPr>
                      <a:r>
                        <a:rPr lang="tr-TR" sz="1800" b="1" kern="1200" dirty="0" smtClean="0">
                          <a:solidFill>
                            <a:schemeClr val="bg1"/>
                          </a:solidFill>
                          <a:latin typeface="Arial" pitchFamily="34" charset="0"/>
                          <a:ea typeface="+mn-ea"/>
                          <a:cs typeface="Arial" pitchFamily="34" charset="0"/>
                        </a:rPr>
                        <a:t>Hayvan ve Ürünlerin Ülkeye Girişinde Ön Bildirim ve Veteriner Kontrollerine Dair Yönetmelik</a:t>
                      </a:r>
                    </a:p>
                    <a:p>
                      <a:pPr>
                        <a:lnSpc>
                          <a:spcPct val="150000"/>
                        </a:lnSpc>
                      </a:pPr>
                      <a:r>
                        <a:rPr lang="tr-TR" sz="1800" b="1" kern="1200" dirty="0" smtClean="0">
                          <a:solidFill>
                            <a:schemeClr val="dk1"/>
                          </a:solidFill>
                          <a:latin typeface="Arial" pitchFamily="34" charset="0"/>
                          <a:ea typeface="+mn-ea"/>
                          <a:cs typeface="Arial" pitchFamily="34" charset="0"/>
                        </a:rPr>
                        <a:t>Veteriner kontrollerine tabi olan hayvan ve ürünlerin ülkeye girişinde, sevkiyattan sorumlu kişi veya ithalatçının sevkiyatın ülkeye varışından önce yapması gereken bildirime, veteriner kontrollerine ve veteriner giriş belgesinin düzenlenmesine ilişkin usul ve esaslar belirlenmiştir.</a:t>
                      </a:r>
                    </a:p>
                    <a:p>
                      <a:pPr>
                        <a:lnSpc>
                          <a:spcPct val="150000"/>
                        </a:lnSpc>
                      </a:pPr>
                      <a:r>
                        <a:rPr lang="tr-TR" sz="1800" b="1" kern="1200" dirty="0" smtClean="0">
                          <a:solidFill>
                            <a:schemeClr val="bg1"/>
                          </a:solidFill>
                          <a:latin typeface="Arial" pitchFamily="34" charset="0"/>
                          <a:ea typeface="+mn-ea"/>
                          <a:cs typeface="Arial" pitchFamily="34" charset="0"/>
                        </a:rPr>
                        <a:t>Belge kontrolü</a:t>
                      </a:r>
                      <a:r>
                        <a:rPr lang="tr-TR" sz="1800" b="1" kern="1200" dirty="0" smtClean="0">
                          <a:solidFill>
                            <a:schemeClr val="dk1"/>
                          </a:solidFill>
                          <a:latin typeface="Arial" pitchFamily="34" charset="0"/>
                          <a:ea typeface="+mn-ea"/>
                          <a:cs typeface="Arial" pitchFamily="34" charset="0"/>
                        </a:rPr>
                        <a:t>: Veteriner sağlık sertifikası ve sevkiyata eşlik eden diğer belgelerin kontrolünü,</a:t>
                      </a:r>
                    </a:p>
                    <a:p>
                      <a:pPr>
                        <a:lnSpc>
                          <a:spcPct val="150000"/>
                        </a:lnSpc>
                      </a:pPr>
                      <a:r>
                        <a:rPr lang="tr-TR" sz="1800" b="1" kern="1200" dirty="0" smtClean="0">
                          <a:solidFill>
                            <a:schemeClr val="bg1"/>
                          </a:solidFill>
                          <a:latin typeface="Arial" pitchFamily="34" charset="0"/>
                          <a:ea typeface="+mn-ea"/>
                          <a:cs typeface="Arial" pitchFamily="34" charset="0"/>
                        </a:rPr>
                        <a:t>Fiziksel kontrol: </a:t>
                      </a:r>
                      <a:r>
                        <a:rPr lang="tr-TR" sz="1800" b="1" kern="1200" dirty="0" smtClean="0">
                          <a:solidFill>
                            <a:schemeClr val="dk1"/>
                          </a:solidFill>
                          <a:latin typeface="Arial" pitchFamily="34" charset="0"/>
                          <a:ea typeface="+mn-ea"/>
                          <a:cs typeface="Arial" pitchFamily="34" charset="0"/>
                        </a:rPr>
                        <a:t>Paketleme ve sıcaklık kontrolleri ile numune alma ve laboratuvar testlerini de içerebilen sevkiyat üzerinde yapılan kontrolü,</a:t>
                      </a:r>
                    </a:p>
                    <a:p>
                      <a:pPr>
                        <a:lnSpc>
                          <a:spcPct val="150000"/>
                        </a:lnSpc>
                      </a:pPr>
                      <a:r>
                        <a:rPr lang="tr-TR" sz="1800" b="1" kern="1200" dirty="0" smtClean="0">
                          <a:solidFill>
                            <a:schemeClr val="bg1"/>
                          </a:solidFill>
                          <a:latin typeface="Arial" pitchFamily="34" charset="0"/>
                          <a:ea typeface="+mn-ea"/>
                          <a:cs typeface="Arial" pitchFamily="34" charset="0"/>
                        </a:rPr>
                        <a:t>Kimlik kontrolü: </a:t>
                      </a:r>
                      <a:r>
                        <a:rPr lang="tr-TR" sz="1800" b="1" kern="1200" dirty="0" smtClean="0">
                          <a:solidFill>
                            <a:schemeClr val="dk1"/>
                          </a:solidFill>
                          <a:latin typeface="Arial" pitchFamily="34" charset="0"/>
                          <a:ea typeface="+mn-ea"/>
                          <a:cs typeface="Arial" pitchFamily="34" charset="0"/>
                        </a:rPr>
                        <a:t>Veteriner sağlık sertifikası ve mevzuatın belirlediği sevkiyata eşlik eden diğer belgelerde beyan edilen bilgilerle sevkiyatın birbirini tutup tutmadığını anlamak amacıyla görsel olarak yapılan kontrolü</a:t>
                      </a:r>
                      <a:endParaRPr lang="tr-TR" sz="1800" b="1" kern="1200" dirty="0">
                        <a:solidFill>
                          <a:schemeClr val="dk1"/>
                        </a:solidFill>
                        <a:latin typeface="Arial" pitchFamily="34" charset="0"/>
                        <a:ea typeface="+mn-ea"/>
                        <a:cs typeface="Arial" pitchFamily="34" charset="0"/>
                      </a:endParaRPr>
                    </a:p>
                  </a:txBody>
                  <a:tcPr marL="68580" marR="68580" marT="0" marB="0" anchor="ctr">
                    <a:solidFill>
                      <a:srgbClr val="0092BC"/>
                    </a:solidFill>
                  </a:tcPr>
                </a:tc>
              </a:tr>
            </a:tbl>
          </a:graphicData>
        </a:graphic>
      </p:graphicFrame>
      <p:sp>
        <p:nvSpPr>
          <p:cNvPr id="20" name="1 Başlık"/>
          <p:cNvSpPr>
            <a:spLocks noGrp="1"/>
          </p:cNvSpPr>
          <p:nvPr>
            <p:ph type="title"/>
          </p:nvPr>
        </p:nvSpPr>
        <p:spPr>
          <a:xfrm>
            <a:off x="428596" y="642918"/>
            <a:ext cx="8229600" cy="357190"/>
          </a:xfrm>
        </p:spPr>
        <p:txBody>
          <a:bodyPr>
            <a:normAutofit fontScale="90000"/>
          </a:bodyPr>
          <a:lstStyle/>
          <a:p>
            <a:r>
              <a:rPr lang="tr-TR" sz="2800" b="1" dirty="0" smtClean="0">
                <a:solidFill>
                  <a:srgbClr val="006BBC"/>
                </a:solidFill>
                <a:latin typeface="Arial" pitchFamily="34" charset="0"/>
                <a:cs typeface="Arial" pitchFamily="34" charset="0"/>
              </a:rPr>
              <a:t>KIRMIZI ET İTHALATI MEVZUAT</a:t>
            </a:r>
            <a:endParaRPr lang="tr-TR" sz="2800" b="1" dirty="0">
              <a:solidFill>
                <a:srgbClr val="006BB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14356"/>
            <a:ext cx="8229600" cy="582594"/>
          </a:xfrm>
        </p:spPr>
        <p:txBody>
          <a:bodyPr>
            <a:normAutofit/>
          </a:bodyPr>
          <a:lstStyle/>
          <a:p>
            <a:r>
              <a:rPr lang="tr-TR" sz="2800" b="1" dirty="0" smtClean="0">
                <a:solidFill>
                  <a:srgbClr val="006BBC"/>
                </a:solidFill>
                <a:latin typeface="Arial" pitchFamily="34" charset="0"/>
                <a:cs typeface="Arial" pitchFamily="34" charset="0"/>
              </a:rPr>
              <a:t>GÜMRÜK KONTROLÜ</a:t>
            </a:r>
            <a:endParaRPr lang="tr-TR" sz="2800" b="1" dirty="0">
              <a:solidFill>
                <a:srgbClr val="006BBC"/>
              </a:solidFill>
              <a:latin typeface="Arial" pitchFamily="34" charset="0"/>
              <a:cs typeface="Arial" pitchFamily="34" charset="0"/>
            </a:endParaRPr>
          </a:p>
        </p:txBody>
      </p:sp>
      <p:sp>
        <p:nvSpPr>
          <p:cNvPr id="3" name="2 İçerik Yer Tutucusu"/>
          <p:cNvSpPr>
            <a:spLocks noGrp="1"/>
          </p:cNvSpPr>
          <p:nvPr>
            <p:ph idx="1"/>
          </p:nvPr>
        </p:nvSpPr>
        <p:spPr>
          <a:xfrm>
            <a:off x="214282" y="1285860"/>
            <a:ext cx="8643998" cy="5286412"/>
          </a:xfrm>
        </p:spPr>
        <p:txBody>
          <a:bodyPr>
            <a:normAutofit fontScale="92500" lnSpcReduction="20000"/>
          </a:bodyPr>
          <a:lstStyle/>
          <a:p>
            <a:r>
              <a:rPr lang="tr-TR" sz="3000" b="1" dirty="0" smtClean="0">
                <a:solidFill>
                  <a:srgbClr val="003399"/>
                </a:solidFill>
                <a:latin typeface="Arial" pitchFamily="34" charset="0"/>
                <a:cs typeface="Arial" pitchFamily="34" charset="0"/>
              </a:rPr>
              <a:t>Belge kontrolleri </a:t>
            </a:r>
          </a:p>
          <a:p>
            <a:pPr lvl="1"/>
            <a:r>
              <a:rPr lang="tr-TR" sz="2600" b="1" dirty="0" smtClean="0">
                <a:solidFill>
                  <a:srgbClr val="003399"/>
                </a:solidFill>
                <a:latin typeface="Arial" pitchFamily="34" charset="0"/>
                <a:cs typeface="Arial" pitchFamily="34" charset="0"/>
              </a:rPr>
              <a:t>Sığır eti ithalatında ihraç edilen ülkede Bakanlığımız tarafından görevlendirilen veteriner hekimin kesilen hayvanlara ve etlere ilişkin düzenlediği rapor kontrol edilir. </a:t>
            </a:r>
          </a:p>
          <a:p>
            <a:pPr lvl="1"/>
            <a:r>
              <a:rPr lang="tr-TR" sz="2600" b="1" dirty="0" smtClean="0">
                <a:solidFill>
                  <a:srgbClr val="003399"/>
                </a:solidFill>
                <a:latin typeface="Arial" pitchFamily="34" charset="0"/>
                <a:cs typeface="Arial" pitchFamily="34" charset="0"/>
              </a:rPr>
              <a:t>Uygulandığı durumda, etlerin elde edildiği sığırların </a:t>
            </a:r>
            <a:r>
              <a:rPr lang="tr-TR" sz="2600" b="1" dirty="0" err="1" smtClean="0">
                <a:solidFill>
                  <a:srgbClr val="003399"/>
                </a:solidFill>
                <a:latin typeface="Arial" pitchFamily="34" charset="0"/>
                <a:cs typeface="Arial" pitchFamily="34" charset="0"/>
              </a:rPr>
              <a:t>BSE’den</a:t>
            </a:r>
            <a:r>
              <a:rPr lang="tr-TR" sz="2600" b="1" dirty="0" smtClean="0">
                <a:solidFill>
                  <a:srgbClr val="003399"/>
                </a:solidFill>
                <a:latin typeface="Arial" pitchFamily="34" charset="0"/>
                <a:cs typeface="Arial" pitchFamily="34" charset="0"/>
              </a:rPr>
              <a:t> ari olduğuna dair test belgesi aranır. </a:t>
            </a:r>
          </a:p>
          <a:p>
            <a:r>
              <a:rPr lang="tr-TR" sz="3000" b="1" dirty="0" smtClean="0">
                <a:solidFill>
                  <a:srgbClr val="003399"/>
                </a:solidFill>
                <a:latin typeface="Arial" pitchFamily="34" charset="0"/>
                <a:cs typeface="Arial" pitchFamily="34" charset="0"/>
              </a:rPr>
              <a:t>Kimlik kontrolleri</a:t>
            </a:r>
          </a:p>
          <a:p>
            <a:r>
              <a:rPr lang="tr-TR" sz="3000" b="1" dirty="0" smtClean="0">
                <a:solidFill>
                  <a:srgbClr val="003399"/>
                </a:solidFill>
                <a:latin typeface="Arial" pitchFamily="34" charset="0"/>
                <a:cs typeface="Arial" pitchFamily="34" charset="0"/>
              </a:rPr>
              <a:t>Fiziksel kontroller </a:t>
            </a:r>
          </a:p>
          <a:p>
            <a:pPr lvl="1"/>
            <a:r>
              <a:rPr lang="tr-TR" sz="2600" b="1" dirty="0" smtClean="0">
                <a:solidFill>
                  <a:srgbClr val="003399"/>
                </a:solidFill>
                <a:latin typeface="Arial" pitchFamily="34" charset="0"/>
                <a:cs typeface="Arial" pitchFamily="34" charset="0"/>
              </a:rPr>
              <a:t>Duyusal </a:t>
            </a:r>
            <a:r>
              <a:rPr lang="tr-TR" sz="2600" b="1" dirty="0">
                <a:solidFill>
                  <a:srgbClr val="003399"/>
                </a:solidFill>
                <a:latin typeface="Arial" pitchFamily="34" charset="0"/>
                <a:cs typeface="Arial" pitchFamily="34" charset="0"/>
              </a:rPr>
              <a:t>muayene: Koku, renk, kıvam, tat. </a:t>
            </a:r>
            <a:endParaRPr lang="tr-TR" sz="2600" b="1" dirty="0" smtClean="0">
              <a:solidFill>
                <a:srgbClr val="003399"/>
              </a:solidFill>
              <a:latin typeface="Arial" pitchFamily="34" charset="0"/>
              <a:cs typeface="Arial" pitchFamily="34" charset="0"/>
            </a:endParaRPr>
          </a:p>
          <a:p>
            <a:pPr lvl="1"/>
            <a:r>
              <a:rPr lang="tr-TR" sz="2600" b="1" dirty="0" smtClean="0">
                <a:solidFill>
                  <a:srgbClr val="003399"/>
                </a:solidFill>
                <a:latin typeface="Arial" pitchFamily="34" charset="0"/>
                <a:cs typeface="Arial" pitchFamily="34" charset="0"/>
              </a:rPr>
              <a:t>Basit </a:t>
            </a:r>
            <a:r>
              <a:rPr lang="tr-TR" sz="2600" b="1" dirty="0">
                <a:solidFill>
                  <a:srgbClr val="003399"/>
                </a:solidFill>
                <a:latin typeface="Arial" pitchFamily="34" charset="0"/>
                <a:cs typeface="Arial" pitchFamily="34" charset="0"/>
              </a:rPr>
              <a:t>fiziksel veya kimyasal testler: Kesme, eritme, pişirme. </a:t>
            </a:r>
            <a:endParaRPr lang="tr-TR" sz="2600" b="1" dirty="0" smtClean="0">
              <a:solidFill>
                <a:srgbClr val="003399"/>
              </a:solidFill>
              <a:latin typeface="Arial" pitchFamily="34" charset="0"/>
              <a:cs typeface="Arial" pitchFamily="34" charset="0"/>
            </a:endParaRPr>
          </a:p>
          <a:p>
            <a:pPr lvl="1"/>
            <a:r>
              <a:rPr lang="tr-TR" sz="2600" b="1" dirty="0" smtClean="0">
                <a:solidFill>
                  <a:srgbClr val="003399"/>
                </a:solidFill>
                <a:latin typeface="Arial" pitchFamily="34" charset="0"/>
                <a:cs typeface="Arial" pitchFamily="34" charset="0"/>
              </a:rPr>
              <a:t>Laboratuvar </a:t>
            </a:r>
            <a:r>
              <a:rPr lang="tr-TR" sz="2600" b="1" dirty="0">
                <a:solidFill>
                  <a:srgbClr val="003399"/>
                </a:solidFill>
                <a:latin typeface="Arial" pitchFamily="34" charset="0"/>
                <a:cs typeface="Arial" pitchFamily="34" charset="0"/>
              </a:rPr>
              <a:t>analizleri: Kalıntılar, patojenler, bulaşanlar ve değişikliklere ait kanıtları tespit etmek amacıyla yapılan laboratuvar analizleri. </a:t>
            </a:r>
            <a:endParaRPr lang="tr-TR" sz="2600" b="1" dirty="0" smtClean="0">
              <a:solidFill>
                <a:srgbClr val="003399"/>
              </a:solidFill>
              <a:latin typeface="Arial" pitchFamily="34" charset="0"/>
              <a:cs typeface="Arial" pitchFamily="34" charset="0"/>
            </a:endParaRPr>
          </a:p>
          <a:p>
            <a:pPr lvl="1"/>
            <a:endParaRPr lang="tr-TR" dirty="0" smtClean="0"/>
          </a:p>
          <a:p>
            <a:endParaRPr lang="tr-TR" dirty="0"/>
          </a:p>
        </p:txBody>
      </p:sp>
      <p:sp>
        <p:nvSpPr>
          <p:cNvPr id="4"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5"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6"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42918"/>
            <a:ext cx="8229600" cy="642942"/>
          </a:xfrm>
        </p:spPr>
        <p:txBody>
          <a:bodyPr>
            <a:normAutofit/>
          </a:bodyPr>
          <a:lstStyle/>
          <a:p>
            <a:r>
              <a:rPr lang="tr-TR" sz="2800" b="1" dirty="0" smtClean="0">
                <a:solidFill>
                  <a:srgbClr val="006BBC"/>
                </a:solidFill>
                <a:latin typeface="Arial" pitchFamily="34" charset="0"/>
                <a:cs typeface="Arial" pitchFamily="34" charset="0"/>
              </a:rPr>
              <a:t>LABORATUVAR ANALİZLERİ</a:t>
            </a:r>
            <a:endParaRPr lang="tr-TR" sz="2800" b="1" dirty="0">
              <a:solidFill>
                <a:srgbClr val="006BBC"/>
              </a:solidFill>
              <a:latin typeface="Arial" pitchFamily="34" charset="0"/>
              <a:cs typeface="Arial" pitchFamily="34" charset="0"/>
            </a:endParaRPr>
          </a:p>
        </p:txBody>
      </p:sp>
      <p:sp>
        <p:nvSpPr>
          <p:cNvPr id="3" name="2 İçerik Yer Tutucusu"/>
          <p:cNvSpPr>
            <a:spLocks noGrp="1"/>
          </p:cNvSpPr>
          <p:nvPr>
            <p:ph idx="1"/>
          </p:nvPr>
        </p:nvSpPr>
        <p:spPr/>
        <p:txBody>
          <a:bodyPr>
            <a:normAutofit fontScale="92500"/>
          </a:bodyPr>
          <a:lstStyle/>
          <a:p>
            <a:pPr>
              <a:lnSpc>
                <a:spcPct val="200000"/>
              </a:lnSpc>
            </a:pPr>
            <a:r>
              <a:rPr lang="tr-TR" sz="2400" b="1" dirty="0" err="1" smtClean="0">
                <a:solidFill>
                  <a:srgbClr val="003399"/>
                </a:solidFill>
                <a:latin typeface="Arial" pitchFamily="34" charset="0"/>
                <a:cs typeface="Arial" pitchFamily="34" charset="0"/>
              </a:rPr>
              <a:t>Salmonella</a:t>
            </a:r>
            <a:endParaRPr lang="tr-TR" sz="2400" b="1" dirty="0" smtClean="0">
              <a:solidFill>
                <a:srgbClr val="003399"/>
              </a:solidFill>
              <a:latin typeface="Arial" pitchFamily="34" charset="0"/>
              <a:cs typeface="Arial" pitchFamily="34" charset="0"/>
            </a:endParaRPr>
          </a:p>
          <a:p>
            <a:pPr>
              <a:lnSpc>
                <a:spcPct val="200000"/>
              </a:lnSpc>
            </a:pPr>
            <a:r>
              <a:rPr lang="tr-TR" sz="2400" b="1" dirty="0" smtClean="0">
                <a:solidFill>
                  <a:srgbClr val="003399"/>
                </a:solidFill>
                <a:latin typeface="Arial" pitchFamily="34" charset="0"/>
                <a:cs typeface="Arial" pitchFamily="34" charset="0"/>
              </a:rPr>
              <a:t>E.</a:t>
            </a:r>
            <a:r>
              <a:rPr lang="tr-TR" sz="2400" b="1" dirty="0" err="1" smtClean="0">
                <a:solidFill>
                  <a:srgbClr val="003399"/>
                </a:solidFill>
                <a:latin typeface="Arial" pitchFamily="34" charset="0"/>
                <a:cs typeface="Arial" pitchFamily="34" charset="0"/>
              </a:rPr>
              <a:t>Coli</a:t>
            </a:r>
            <a:r>
              <a:rPr lang="tr-TR" sz="2400" b="1" dirty="0" smtClean="0">
                <a:solidFill>
                  <a:srgbClr val="003399"/>
                </a:solidFill>
                <a:latin typeface="Arial" pitchFamily="34" charset="0"/>
                <a:cs typeface="Arial" pitchFamily="34" charset="0"/>
              </a:rPr>
              <a:t> (O157)</a:t>
            </a:r>
          </a:p>
          <a:p>
            <a:pPr>
              <a:lnSpc>
                <a:spcPct val="200000"/>
              </a:lnSpc>
            </a:pPr>
            <a:r>
              <a:rPr lang="tr-TR" sz="2400" b="1" dirty="0" err="1" smtClean="0">
                <a:solidFill>
                  <a:srgbClr val="003399"/>
                </a:solidFill>
                <a:latin typeface="Arial" pitchFamily="34" charset="0"/>
                <a:cs typeface="Arial" pitchFamily="34" charset="0"/>
              </a:rPr>
              <a:t>Pestisit</a:t>
            </a:r>
            <a:endParaRPr lang="tr-TR" sz="2400" b="1" dirty="0" smtClean="0">
              <a:solidFill>
                <a:srgbClr val="003399"/>
              </a:solidFill>
              <a:latin typeface="Arial" pitchFamily="34" charset="0"/>
              <a:cs typeface="Arial" pitchFamily="34" charset="0"/>
            </a:endParaRPr>
          </a:p>
          <a:p>
            <a:pPr>
              <a:lnSpc>
                <a:spcPct val="200000"/>
              </a:lnSpc>
            </a:pPr>
            <a:r>
              <a:rPr lang="tr-TR" sz="2400" b="1" dirty="0" smtClean="0">
                <a:solidFill>
                  <a:srgbClr val="003399"/>
                </a:solidFill>
                <a:latin typeface="Arial" pitchFamily="34" charset="0"/>
                <a:cs typeface="Arial" pitchFamily="34" charset="0"/>
              </a:rPr>
              <a:t>Kurşun</a:t>
            </a:r>
          </a:p>
          <a:p>
            <a:pPr>
              <a:lnSpc>
                <a:spcPct val="200000"/>
              </a:lnSpc>
            </a:pPr>
            <a:r>
              <a:rPr lang="tr-TR" sz="2400" b="1" dirty="0" smtClean="0">
                <a:solidFill>
                  <a:srgbClr val="003399"/>
                </a:solidFill>
                <a:latin typeface="Arial" pitchFamily="34" charset="0"/>
                <a:cs typeface="Arial" pitchFamily="34" charset="0"/>
              </a:rPr>
              <a:t>Kadmiyum</a:t>
            </a:r>
          </a:p>
          <a:p>
            <a:pPr>
              <a:lnSpc>
                <a:spcPct val="200000"/>
              </a:lnSpc>
            </a:pPr>
            <a:r>
              <a:rPr lang="tr-TR" sz="2400" b="1" dirty="0" err="1" smtClean="0">
                <a:solidFill>
                  <a:srgbClr val="003399"/>
                </a:solidFill>
                <a:latin typeface="Arial" pitchFamily="34" charset="0"/>
                <a:cs typeface="Arial" pitchFamily="34" charset="0"/>
              </a:rPr>
              <a:t>Dioksin</a:t>
            </a:r>
            <a:r>
              <a:rPr lang="tr-TR" sz="2400" b="1" dirty="0" smtClean="0">
                <a:solidFill>
                  <a:srgbClr val="003399"/>
                </a:solidFill>
                <a:latin typeface="Arial" pitchFamily="34" charset="0"/>
                <a:cs typeface="Arial" pitchFamily="34" charset="0"/>
              </a:rPr>
              <a:t> (% 20 Sıklık)</a:t>
            </a:r>
            <a:endParaRPr lang="tr-TR" sz="2400" b="1" dirty="0">
              <a:solidFill>
                <a:srgbClr val="003399"/>
              </a:solidFill>
              <a:latin typeface="Arial" pitchFamily="34" charset="0"/>
              <a:cs typeface="Arial" pitchFamily="34" charset="0"/>
            </a:endParaRPr>
          </a:p>
        </p:txBody>
      </p:sp>
      <p:sp>
        <p:nvSpPr>
          <p:cNvPr id="4"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5"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6"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l="37335" t="12696" r="25329" b="8203"/>
          <a:stretch>
            <a:fillRect/>
          </a:stretch>
        </p:blipFill>
        <p:spPr bwMode="auto">
          <a:xfrm>
            <a:off x="1928794" y="928670"/>
            <a:ext cx="4857784" cy="5786478"/>
          </a:xfrm>
          <a:prstGeom prst="rect">
            <a:avLst/>
          </a:prstGeom>
          <a:noFill/>
          <a:ln w="9525">
            <a:noFill/>
            <a:miter lim="800000"/>
            <a:headEnd/>
            <a:tailEnd/>
          </a:ln>
          <a:effectLst/>
        </p:spPr>
      </p:pic>
      <p:sp>
        <p:nvSpPr>
          <p:cNvPr id="4"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5"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6" name="Picture 6" descr="2.37-3-.jpg"/>
          <p:cNvPicPr>
            <a:picLocks noChangeAspect="1"/>
          </p:cNvPicPr>
          <p:nvPr/>
        </p:nvPicPr>
        <p:blipFill>
          <a:blip r:embed="rId3" cstate="print"/>
          <a:srcRect/>
          <a:stretch>
            <a:fillRect/>
          </a:stretch>
        </p:blipFill>
        <p:spPr bwMode="auto">
          <a:xfrm>
            <a:off x="214282" y="0"/>
            <a:ext cx="762000" cy="69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642918"/>
            <a:ext cx="8229600" cy="500066"/>
          </a:xfrm>
        </p:spPr>
        <p:txBody>
          <a:bodyPr>
            <a:normAutofit/>
          </a:bodyPr>
          <a:lstStyle/>
          <a:p>
            <a:r>
              <a:rPr lang="tr-TR" sz="2400" b="1" dirty="0" smtClean="0">
                <a:solidFill>
                  <a:srgbClr val="006BBC"/>
                </a:solidFill>
              </a:rPr>
              <a:t>​​VETERİNER KONTROLLERİNİ YAPMAYA YETKİLİ BİRİMLER</a:t>
            </a:r>
            <a:endParaRPr lang="tr-TR" sz="2400" b="1" dirty="0">
              <a:solidFill>
                <a:srgbClr val="006BBC"/>
              </a:solidFill>
            </a:endParaRPr>
          </a:p>
        </p:txBody>
      </p:sp>
      <p:graphicFrame>
        <p:nvGraphicFramePr>
          <p:cNvPr id="4" name="3 Tablo"/>
          <p:cNvGraphicFramePr>
            <a:graphicFrameLocks noGrp="1"/>
          </p:cNvGraphicFramePr>
          <p:nvPr/>
        </p:nvGraphicFramePr>
        <p:xfrm>
          <a:off x="0" y="1060821"/>
          <a:ext cx="9144001" cy="5721295"/>
        </p:xfrm>
        <a:graphic>
          <a:graphicData uri="http://schemas.openxmlformats.org/drawingml/2006/table">
            <a:tbl>
              <a:tblPr/>
              <a:tblGrid>
                <a:gridCol w="2007220"/>
                <a:gridCol w="2824976"/>
                <a:gridCol w="1040780"/>
                <a:gridCol w="1412488"/>
                <a:gridCol w="1858537"/>
              </a:tblGrid>
              <a:tr h="270943">
                <a:tc gridSpan="5">
                  <a:txBody>
                    <a:bodyPr/>
                    <a:lstStyle/>
                    <a:p>
                      <a:pPr algn="r" fontAlgn="b"/>
                      <a:r>
                        <a:rPr lang="tr-TR" sz="1700" b="0" i="0" u="none" strike="noStrike" dirty="0">
                          <a:solidFill>
                            <a:srgbClr val="000000"/>
                          </a:solidFill>
                          <a:latin typeface="+mn-lt"/>
                        </a:rPr>
                        <a:t>Güncelleme tarihi: 23.06.2015</a:t>
                      </a:r>
                    </a:p>
                  </a:txBody>
                  <a:tcPr marL="36000" marR="36000" marT="3611"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tr-TR" sz="1700" b="0" i="0" u="none" strike="noStrike" dirty="0">
                        <a:solidFill>
                          <a:srgbClr val="000000"/>
                        </a:solidFill>
                        <a:latin typeface="+mn-lt"/>
                      </a:endParaRPr>
                    </a:p>
                  </a:txBody>
                  <a:tcPr marL="36000" marR="36000" marT="3611"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tr-TR" sz="1700" b="0" i="0" u="none" strike="noStrike" dirty="0">
                        <a:solidFill>
                          <a:srgbClr val="000000"/>
                        </a:solidFill>
                        <a:latin typeface="+mn-lt"/>
                      </a:endParaRPr>
                    </a:p>
                  </a:txBody>
                  <a:tcPr marL="36000" marR="36000" marT="3611"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70943">
                <a:tc rowSpan="3">
                  <a:txBody>
                    <a:bodyPr/>
                    <a:lstStyle/>
                    <a:p>
                      <a:pPr algn="ctr" fontAlgn="ctr"/>
                      <a:r>
                        <a:rPr lang="tr-TR" sz="1700" b="1" i="0" u="none" strike="noStrike" dirty="0">
                          <a:solidFill>
                            <a:srgbClr val="000000"/>
                          </a:solidFill>
                          <a:latin typeface="+mn-lt"/>
                        </a:rPr>
                        <a:t>GÜMRÜK MÜDÜRLÜĞÜ</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tr-TR" sz="1700" b="1" i="0" u="none" strike="noStrike" dirty="0">
                          <a:solidFill>
                            <a:srgbClr val="000000"/>
                          </a:solidFill>
                          <a:latin typeface="+mn-lt"/>
                        </a:rPr>
                        <a:t>VETERİNER KONTROLLERİNDEN SORUMLU BİRİM</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tr-TR" sz="1700" b="1" i="0" u="none" strike="noStrike">
                          <a:solidFill>
                            <a:srgbClr val="000000"/>
                          </a:solidFill>
                          <a:latin typeface="+mn-lt"/>
                        </a:rPr>
                        <a:t>YETKİ DURUMU</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70943">
                <a:tc vMerge="1">
                  <a:txBody>
                    <a:bodyPr/>
                    <a:lstStyle/>
                    <a:p>
                      <a:endParaRPr lang="tr-TR"/>
                    </a:p>
                  </a:txBody>
                  <a:tcPr/>
                </a:tc>
                <a:tc vMerge="1">
                  <a:txBody>
                    <a:bodyPr/>
                    <a:lstStyle/>
                    <a:p>
                      <a:endParaRPr lang="tr-TR"/>
                    </a:p>
                  </a:txBody>
                  <a:tcPr/>
                </a:tc>
                <a:tc rowSpan="2">
                  <a:txBody>
                    <a:bodyPr/>
                    <a:lstStyle/>
                    <a:p>
                      <a:pPr algn="ctr" fontAlgn="ctr"/>
                      <a:r>
                        <a:rPr lang="tr-TR" sz="1700" b="1" i="0" u="none" strike="noStrike" dirty="0">
                          <a:solidFill>
                            <a:srgbClr val="000000"/>
                          </a:solidFill>
                          <a:latin typeface="+mn-lt"/>
                        </a:rPr>
                        <a:t>Canlı Hayvan</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tr-TR" sz="1700" b="1" i="0" u="none" strike="noStrike" dirty="0">
                          <a:solidFill>
                            <a:srgbClr val="000000"/>
                          </a:solidFill>
                          <a:latin typeface="+mn-lt"/>
                        </a:rPr>
                        <a:t>HAYVANSAL ÜRÜN</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r>
              <a:tr h="74096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700" b="1" i="0" u="none" strike="noStrike" dirty="0">
                          <a:solidFill>
                            <a:srgbClr val="000000"/>
                          </a:solidFill>
                          <a:latin typeface="+mn-lt"/>
                        </a:rPr>
                        <a:t>İnsan Tüketimi İçin Amaçlananlar</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700" b="1" i="0" u="none" strike="noStrike" dirty="0">
                          <a:solidFill>
                            <a:srgbClr val="000000"/>
                          </a:solidFill>
                          <a:latin typeface="+mn-lt"/>
                        </a:rPr>
                        <a:t>İnsan Tüketimi İçin Amaçlanmayanlar</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0967">
                <a:tc>
                  <a:txBody>
                    <a:bodyPr/>
                    <a:lstStyle/>
                    <a:p>
                      <a:pPr algn="l" fontAlgn="b"/>
                      <a:r>
                        <a:rPr lang="tr-TR" sz="1700" b="0" i="0" u="none" strike="noStrike" dirty="0">
                          <a:solidFill>
                            <a:srgbClr val="000000"/>
                          </a:solidFill>
                          <a:latin typeface="+mn-lt"/>
                        </a:rPr>
                        <a:t>Ambarlı Gümrük Müdürlüğü</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tr-TR" sz="1700" b="0" i="0" u="none" strike="noStrike" dirty="0">
                          <a:solidFill>
                            <a:srgbClr val="000000"/>
                          </a:solidFill>
                          <a:latin typeface="+mn-lt"/>
                        </a:rPr>
                        <a:t>İstanbul-Ambarlı Veteriner Sınır Kontrol Noktası Müdürlüğü</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700" b="0" i="0" u="none" strike="noStrike" dirty="0">
                          <a:solidFill>
                            <a:srgbClr val="000000"/>
                          </a:solidFill>
                          <a:latin typeface="+mn-lt"/>
                        </a:rPr>
                        <a:t>-</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700" b="0" i="0" u="none" strike="noStrike" dirty="0">
                          <a:solidFill>
                            <a:srgbClr val="000000"/>
                          </a:solidFill>
                          <a:latin typeface="+mn-lt"/>
                        </a:rPr>
                        <a:t>X</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700" b="0" i="0" u="none" strike="noStrike">
                          <a:solidFill>
                            <a:srgbClr val="000000"/>
                          </a:solidFill>
                          <a:latin typeface="+mn-lt"/>
                        </a:rPr>
                        <a:t>X</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0967">
                <a:tc>
                  <a:txBody>
                    <a:bodyPr/>
                    <a:lstStyle/>
                    <a:p>
                      <a:pPr algn="l" fontAlgn="b"/>
                      <a:r>
                        <a:rPr lang="tr-TR" sz="1700" b="0" i="0" u="none" strike="noStrike" dirty="0">
                          <a:solidFill>
                            <a:srgbClr val="000000"/>
                          </a:solidFill>
                          <a:latin typeface="+mn-lt"/>
                        </a:rPr>
                        <a:t>Atatürk Havalimanı Kargo Gümrük Müdürlüğü</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tr-TR" sz="1700" b="0" i="0" u="none" strike="noStrike">
                          <a:solidFill>
                            <a:srgbClr val="000000"/>
                          </a:solidFill>
                          <a:latin typeface="+mn-lt"/>
                        </a:rPr>
                        <a:t>İstanbul Atatürk Havalimanı Veteriner Sınır Kontrol Noktası Müdürlüğü</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tr-TR" sz="1700" b="0" i="0" u="none" strike="noStrike" dirty="0">
                          <a:solidFill>
                            <a:srgbClr val="000000"/>
                          </a:solidFill>
                          <a:latin typeface="+mn-lt"/>
                        </a:rPr>
                        <a:t>X</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tr-TR" sz="1700" b="0" i="0" u="none" strike="noStrike" dirty="0">
                          <a:solidFill>
                            <a:srgbClr val="000000"/>
                          </a:solidFill>
                          <a:latin typeface="+mn-lt"/>
                        </a:rPr>
                        <a:t>X</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tr-TR" sz="1700" b="0" i="0" u="none" strike="noStrike" dirty="0">
                          <a:solidFill>
                            <a:srgbClr val="000000"/>
                          </a:solidFill>
                          <a:latin typeface="+mn-lt"/>
                        </a:rPr>
                        <a:t>X</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740967">
                <a:tc>
                  <a:txBody>
                    <a:bodyPr/>
                    <a:lstStyle/>
                    <a:p>
                      <a:pPr algn="l" fontAlgn="b"/>
                      <a:r>
                        <a:rPr lang="tr-TR" sz="1700" b="0" i="0" u="none" strike="noStrike" dirty="0">
                          <a:solidFill>
                            <a:srgbClr val="000000"/>
                          </a:solidFill>
                          <a:latin typeface="+mn-lt"/>
                        </a:rPr>
                        <a:t>Haydarpaşa Gümrük Müdürlüğü</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tr-TR" sz="1700" b="0" i="0" u="none" strike="noStrike">
                          <a:solidFill>
                            <a:srgbClr val="000000"/>
                          </a:solidFill>
                          <a:latin typeface="+mn-lt"/>
                        </a:rPr>
                        <a:t>İstanbul-Pendik Limanı Veteriner Sınır Kontrol Noktası Müdürlüğü</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700" b="0" i="0" u="none" strike="noStrike">
                          <a:solidFill>
                            <a:srgbClr val="000000"/>
                          </a:solidFill>
                          <a:latin typeface="+mn-lt"/>
                        </a:rPr>
                        <a:t>-</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700" b="0" i="0" u="none" strike="noStrike" dirty="0">
                          <a:solidFill>
                            <a:srgbClr val="000000"/>
                          </a:solidFill>
                          <a:latin typeface="+mn-lt"/>
                        </a:rPr>
                        <a:t>X</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700" b="0" i="0" u="none" strike="noStrike" dirty="0">
                          <a:solidFill>
                            <a:srgbClr val="000000"/>
                          </a:solidFill>
                          <a:latin typeface="+mn-lt"/>
                        </a:rPr>
                        <a:t>X</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0967">
                <a:tc>
                  <a:txBody>
                    <a:bodyPr/>
                    <a:lstStyle/>
                    <a:p>
                      <a:pPr algn="l" fontAlgn="b"/>
                      <a:r>
                        <a:rPr lang="tr-TR" sz="1700" b="0" i="0" u="none" strike="noStrike" dirty="0">
                          <a:solidFill>
                            <a:srgbClr val="000000"/>
                          </a:solidFill>
                          <a:latin typeface="+mn-lt"/>
                        </a:rPr>
                        <a:t>Pendik Gümrük Müdürlüğü</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700" b="0" i="0" u="none" strike="noStrike">
                          <a:solidFill>
                            <a:srgbClr val="000000"/>
                          </a:solidFill>
                          <a:latin typeface="+mn-lt"/>
                        </a:rPr>
                        <a:t>İstanbul-Pendik Limanı Veteriner Sınır Kontrol Noktası Müdürlüğü</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700" b="0" i="0" u="none" strike="noStrike">
                          <a:solidFill>
                            <a:srgbClr val="000000"/>
                          </a:solidFill>
                          <a:latin typeface="+mn-lt"/>
                        </a:rPr>
                        <a:t>-</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700" b="0" i="0" u="none" strike="noStrike" dirty="0">
                          <a:solidFill>
                            <a:srgbClr val="000000"/>
                          </a:solidFill>
                          <a:latin typeface="+mn-lt"/>
                        </a:rPr>
                        <a:t>X</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700" b="0" i="0" u="none" strike="noStrike" dirty="0">
                          <a:solidFill>
                            <a:srgbClr val="000000"/>
                          </a:solidFill>
                          <a:latin typeface="+mn-lt"/>
                        </a:rPr>
                        <a:t>X</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0967">
                <a:tc>
                  <a:txBody>
                    <a:bodyPr/>
                    <a:lstStyle/>
                    <a:p>
                      <a:pPr algn="l" fontAlgn="b"/>
                      <a:r>
                        <a:rPr lang="tr-TR" sz="1700" b="0" i="0" u="none" strike="noStrike" dirty="0">
                          <a:solidFill>
                            <a:srgbClr val="000000"/>
                          </a:solidFill>
                          <a:latin typeface="+mn-lt"/>
                        </a:rPr>
                        <a:t>Sabiha Gökçen Havalimanı Gümrük Müdürlüğü</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tr-TR" sz="1700" b="0" i="0" u="none" strike="noStrike">
                          <a:solidFill>
                            <a:srgbClr val="000000"/>
                          </a:solidFill>
                          <a:latin typeface="+mn-lt"/>
                        </a:rPr>
                        <a:t>İstanbul-Sabiha Gökçen Veteriner Sınır Kontrol Noktası Müdürlüğü</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700" b="0" i="0" u="none" strike="noStrike">
                          <a:solidFill>
                            <a:srgbClr val="000000"/>
                          </a:solidFill>
                          <a:latin typeface="+mn-lt"/>
                        </a:rPr>
                        <a:t>X</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700" b="0" i="0" u="none" strike="noStrike" dirty="0">
                          <a:solidFill>
                            <a:srgbClr val="000000"/>
                          </a:solidFill>
                          <a:latin typeface="+mn-lt"/>
                        </a:rPr>
                        <a:t>X</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700" b="0" i="0" u="none" strike="noStrike" dirty="0">
                          <a:solidFill>
                            <a:srgbClr val="000000"/>
                          </a:solidFill>
                          <a:latin typeface="+mn-lt"/>
                        </a:rPr>
                        <a:t>X</a:t>
                      </a:r>
                    </a:p>
                  </a:txBody>
                  <a:tcPr marL="36000" marR="36000" marT="3611"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6"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7"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8" name="7 Metin kutusu"/>
          <p:cNvSpPr txBox="1"/>
          <p:nvPr/>
        </p:nvSpPr>
        <p:spPr>
          <a:xfrm>
            <a:off x="5857820" y="6334780"/>
            <a:ext cx="3286180" cy="523220"/>
          </a:xfrm>
          <a:prstGeom prst="rect">
            <a:avLst/>
          </a:prstGeom>
          <a:noFill/>
        </p:spPr>
        <p:txBody>
          <a:bodyPr wrap="square" rtlCol="0">
            <a:spAutoFit/>
          </a:bodyPr>
          <a:lstStyle/>
          <a:p>
            <a:pPr algn="ctr"/>
            <a:r>
              <a:rPr lang="tr-TR" sz="2800" dirty="0" smtClean="0">
                <a:solidFill>
                  <a:srgbClr val="FF0000"/>
                </a:solidFill>
                <a:hlinkClick r:id="rId3"/>
              </a:rPr>
              <a:t>www.</a:t>
            </a:r>
            <a:r>
              <a:rPr lang="tr-TR" sz="2800" dirty="0" err="1" smtClean="0">
                <a:solidFill>
                  <a:srgbClr val="FF0000"/>
                </a:solidFill>
                <a:hlinkClick r:id="rId3"/>
              </a:rPr>
              <a:t>gkgm</a:t>
            </a:r>
            <a:r>
              <a:rPr lang="tr-TR" sz="2800" dirty="0" smtClean="0">
                <a:solidFill>
                  <a:srgbClr val="FF0000"/>
                </a:solidFill>
                <a:hlinkClick r:id="rId3"/>
              </a:rPr>
              <a:t>.gov.tr</a:t>
            </a:r>
            <a:r>
              <a:rPr lang="tr-TR" sz="2800" dirty="0" smtClean="0">
                <a:solidFill>
                  <a:srgbClr val="FF0000"/>
                </a:solidFill>
              </a:rPr>
              <a:t> </a:t>
            </a:r>
            <a:endParaRPr lang="tr-TR" sz="28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İçerik Yer Tutucusu 3"/>
          <p:cNvPicPr>
            <a:picLocks noChangeAspect="1"/>
          </p:cNvPicPr>
          <p:nvPr/>
        </p:nvPicPr>
        <p:blipFill>
          <a:blip r:embed="rId2"/>
          <a:srcRect l="1476" t="1886" r="1021" b="1128"/>
          <a:stretch>
            <a:fillRect/>
          </a:stretch>
        </p:blipFill>
        <p:spPr>
          <a:xfrm>
            <a:off x="-15875" y="0"/>
            <a:ext cx="9159875" cy="6858000"/>
          </a:xfrm>
          <a:prstGeom prst="rect">
            <a:avLst/>
          </a:prstGeom>
        </p:spPr>
      </p:pic>
      <p:sp>
        <p:nvSpPr>
          <p:cNvPr id="5" name="Dikdörtgen 4"/>
          <p:cNvSpPr>
            <a:spLocks noChangeArrowheads="1"/>
          </p:cNvSpPr>
          <p:nvPr/>
        </p:nvSpPr>
        <p:spPr bwMode="auto">
          <a:xfrm>
            <a:off x="2857456" y="3286124"/>
            <a:ext cx="6286544" cy="584775"/>
          </a:xfrm>
          <a:prstGeom prst="rect">
            <a:avLst/>
          </a:prstGeom>
          <a:noFill/>
          <a:ln w="9525">
            <a:noFill/>
            <a:miter lim="800000"/>
            <a:headEnd/>
            <a:tailEnd/>
          </a:ln>
        </p:spPr>
        <p:txBody>
          <a:bodyPr wrap="square">
            <a:spAutoFit/>
          </a:bodyPr>
          <a:lstStyle/>
          <a:p>
            <a:pPr marL="352425">
              <a:spcBef>
                <a:spcPts val="1200"/>
              </a:spcBef>
              <a:buClr>
                <a:srgbClr val="000000"/>
              </a:buClr>
            </a:pPr>
            <a:r>
              <a:rPr lang="tr-TR" sz="3200" b="1" dirty="0" smtClean="0">
                <a:solidFill>
                  <a:srgbClr val="FFFFFF"/>
                </a:solidFill>
                <a:latin typeface="Arial" pitchFamily="34" charset="0"/>
                <a:cs typeface="Arial" pitchFamily="34" charset="0"/>
              </a:rPr>
              <a:t>YURTİÇİ KIRMIZI ET ÜRETİMİ</a:t>
            </a:r>
            <a:endParaRPr lang="tr-TR" sz="32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642918"/>
            <a:ext cx="8229600" cy="357190"/>
          </a:xfrm>
        </p:spPr>
        <p:txBody>
          <a:bodyPr>
            <a:normAutofit fontScale="90000"/>
          </a:bodyPr>
          <a:lstStyle/>
          <a:p>
            <a:r>
              <a:rPr lang="tr-TR" sz="2800" b="1" dirty="0" smtClean="0">
                <a:solidFill>
                  <a:srgbClr val="006BBC"/>
                </a:solidFill>
                <a:latin typeface="Arial" pitchFamily="34" charset="0"/>
                <a:cs typeface="Arial" pitchFamily="34" charset="0"/>
              </a:rPr>
              <a:t>Gıda Hijyeni Yönetmeliği</a:t>
            </a:r>
          </a:p>
        </p:txBody>
      </p:sp>
      <p:sp>
        <p:nvSpPr>
          <p:cNvPr id="3" name="2 İçerik Yer Tutucusu"/>
          <p:cNvSpPr>
            <a:spLocks noGrp="1"/>
          </p:cNvSpPr>
          <p:nvPr>
            <p:ph idx="1"/>
          </p:nvPr>
        </p:nvSpPr>
        <p:spPr>
          <a:xfrm>
            <a:off x="214282" y="1071546"/>
            <a:ext cx="8643998" cy="5500726"/>
          </a:xfrm>
          <a:solidFill>
            <a:srgbClr val="FF671F"/>
          </a:solidFill>
        </p:spPr>
        <p:txBody>
          <a:bodyPr>
            <a:noAutofit/>
          </a:bodyPr>
          <a:lstStyle/>
          <a:p>
            <a:pPr marL="0" lvl="1" indent="273050">
              <a:spcBef>
                <a:spcPts val="0"/>
              </a:spcBef>
              <a:buNone/>
            </a:pPr>
            <a:r>
              <a:rPr lang="tr-TR" sz="1600" dirty="0" smtClean="0">
                <a:latin typeface="Arial" pitchFamily="34" charset="0"/>
                <a:cs typeface="Arial" pitchFamily="34" charset="0"/>
              </a:rPr>
              <a:t>Gıda güvenilirliği açısından tüketicinin korunmasını sağlamak amacıyla gıda işletmecisinin, gıdanın birincil üretiminden son tüketiciye arzına kadar uyması gereken gıda hijyenine ilişkin genel kurallar belirlenmiştir.</a:t>
            </a:r>
          </a:p>
          <a:p>
            <a:pPr marL="0" indent="273050">
              <a:spcBef>
                <a:spcPts val="0"/>
              </a:spcBef>
              <a:buNone/>
            </a:pPr>
            <a:r>
              <a:rPr lang="tr-TR" sz="1600" b="1" dirty="0" smtClean="0">
                <a:latin typeface="Arial" pitchFamily="34" charset="0"/>
                <a:cs typeface="Arial" pitchFamily="34" charset="0"/>
              </a:rPr>
              <a:t>Birincil üretim ve ilgili faaliyetler için genel hijyen kuralları</a:t>
            </a:r>
            <a:endParaRPr lang="tr-TR" sz="1600" dirty="0" smtClean="0">
              <a:latin typeface="Arial" pitchFamily="34" charset="0"/>
              <a:cs typeface="Arial" pitchFamily="34" charset="0"/>
            </a:endParaRPr>
          </a:p>
          <a:p>
            <a:pPr marL="0" indent="273050">
              <a:spcBef>
                <a:spcPts val="0"/>
              </a:spcBef>
              <a:buNone/>
            </a:pPr>
            <a:r>
              <a:rPr lang="tr-TR" sz="1600" b="1" dirty="0" smtClean="0">
                <a:latin typeface="Arial" pitchFamily="34" charset="0"/>
                <a:cs typeface="Arial" pitchFamily="34" charset="0"/>
              </a:rPr>
              <a:t>MADDE 8 –</a:t>
            </a:r>
            <a:r>
              <a:rPr lang="tr-TR" sz="1600" dirty="0" smtClean="0">
                <a:latin typeface="Arial" pitchFamily="34" charset="0"/>
                <a:cs typeface="Arial" pitchFamily="34" charset="0"/>
              </a:rPr>
              <a:t> (1) Birincil üretimden sorumlu gıda işletmecisi, birincil ürünlerin sonradan herhangi bir işleme tabi tutulacağını göz önünde bulundurarak, ürünlerin mümkün olduğu kadar bulaşmaya karşı korunmasını sağlar.</a:t>
            </a:r>
          </a:p>
          <a:p>
            <a:pPr marL="0" indent="273050">
              <a:spcBef>
                <a:spcPts val="0"/>
              </a:spcBef>
              <a:buNone/>
            </a:pPr>
            <a:r>
              <a:rPr lang="tr-TR" sz="1600" dirty="0" smtClean="0">
                <a:latin typeface="Arial" pitchFamily="34" charset="0"/>
                <a:cs typeface="Arial" pitchFamily="34" charset="0"/>
              </a:rPr>
              <a:t>(3) Hayvan yetiştiren, avlayan, toplayan veya hayvansal birincil ürünleri üreten gıda işletmecisi aşağıdaki hususlarda yeterli tedbirleri alır:</a:t>
            </a:r>
          </a:p>
          <a:p>
            <a:pPr marL="0" indent="273050">
              <a:spcBef>
                <a:spcPts val="0"/>
              </a:spcBef>
              <a:buNone/>
            </a:pPr>
            <a:r>
              <a:rPr lang="tr-TR" sz="1600" dirty="0" smtClean="0">
                <a:latin typeface="Arial" pitchFamily="34" charset="0"/>
                <a:cs typeface="Arial" pitchFamily="34" charset="0"/>
              </a:rPr>
              <a:t>c) Kesimhaneye giden hayvanların ve gerekli durumlarda hayvansal gıda üretiminde kullanılan hayvanların temizliğinin mümkün olan en iyi biçimde yapılması.</a:t>
            </a:r>
          </a:p>
          <a:p>
            <a:pPr marL="0" indent="273050">
              <a:spcBef>
                <a:spcPts val="0"/>
              </a:spcBef>
              <a:buNone/>
            </a:pPr>
            <a:r>
              <a:rPr lang="tr-TR" sz="1600" dirty="0" smtClean="0">
                <a:latin typeface="Arial" pitchFamily="34" charset="0"/>
                <a:cs typeface="Arial" pitchFamily="34" charset="0"/>
              </a:rPr>
              <a:t>ç) Bulaşmanın önlenmesi için gerekli durumlarda içilebilir su veya temiz su kullanılması.</a:t>
            </a:r>
          </a:p>
          <a:p>
            <a:pPr marL="0" indent="273050">
              <a:spcBef>
                <a:spcPts val="0"/>
              </a:spcBef>
              <a:buNone/>
            </a:pPr>
            <a:r>
              <a:rPr lang="tr-TR" sz="1600" dirty="0" smtClean="0">
                <a:latin typeface="Arial" pitchFamily="34" charset="0"/>
                <a:cs typeface="Arial" pitchFamily="34" charset="0"/>
              </a:rPr>
              <a:t>g) Yeni hayvanlar getirildiğinde ihtiyati tedbirlerin alınması dahil gıdalarla insanlara geçen bulaşıcı hastalıkların girişinin ve yayılmasının önlenmesi ve bu tür hastalıklara ilişkin şüpheli vakaların Bakanlığa bildirilmesi.</a:t>
            </a:r>
          </a:p>
          <a:p>
            <a:pPr marL="0" indent="273050">
              <a:spcBef>
                <a:spcPts val="0"/>
              </a:spcBef>
              <a:buNone/>
            </a:pPr>
            <a:r>
              <a:rPr lang="tr-TR" sz="1600" dirty="0" smtClean="0">
                <a:latin typeface="Arial" pitchFamily="34" charset="0"/>
                <a:cs typeface="Arial" pitchFamily="34" charset="0"/>
              </a:rPr>
              <a:t>ğ) Hayvanlardan alınan numunelerde veya diğer numunelerde yapılan, insan sağlığı için önemli olan analiz sonuçlarının dikkate alınması.</a:t>
            </a:r>
          </a:p>
          <a:p>
            <a:pPr marL="0" indent="273050">
              <a:spcBef>
                <a:spcPts val="0"/>
              </a:spcBef>
              <a:buNone/>
            </a:pPr>
            <a:r>
              <a:rPr lang="tr-TR" sz="1600" b="1" dirty="0" smtClean="0">
                <a:latin typeface="Arial" pitchFamily="34" charset="0"/>
                <a:cs typeface="Arial" pitchFamily="34" charset="0"/>
              </a:rPr>
              <a:t>Birincil üretim ve ilgili faaliyetlere yönelik iyi uygulama kılavuzları için tavsiyeler (Md-25)</a:t>
            </a:r>
            <a:endParaRPr lang="tr-TR" sz="1600" dirty="0" smtClean="0">
              <a:latin typeface="Arial" pitchFamily="34" charset="0"/>
              <a:cs typeface="Arial" pitchFamily="34" charset="0"/>
            </a:endParaRPr>
          </a:p>
          <a:p>
            <a:pPr marL="0" indent="273050">
              <a:spcBef>
                <a:spcPts val="0"/>
              </a:spcBef>
              <a:buNone/>
            </a:pPr>
            <a:r>
              <a:rPr lang="tr-TR" sz="1600" dirty="0" smtClean="0">
                <a:latin typeface="Arial" pitchFamily="34" charset="0"/>
                <a:cs typeface="Arial" pitchFamily="34" charset="0"/>
              </a:rPr>
              <a:t>ğ) Kesim ve üretim amaçlı beslenen hayvanların temizliğine ilişkin tedbirler.</a:t>
            </a:r>
            <a:endParaRPr lang="tr-TR" sz="1600" dirty="0">
              <a:latin typeface="Arial" pitchFamily="34" charset="0"/>
              <a:cs typeface="Arial" pitchFamily="34" charset="0"/>
            </a:endParaRPr>
          </a:p>
        </p:txBody>
      </p:sp>
      <p:sp>
        <p:nvSpPr>
          <p:cNvPr id="7" name="1 Başlık"/>
          <p:cNvSpPr txBox="1">
            <a:spLocks/>
          </p:cNvSpPr>
          <p:nvPr/>
        </p:nvSpPr>
        <p:spPr>
          <a:xfrm>
            <a:off x="5143504" y="1071546"/>
            <a:ext cx="3357586" cy="8572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4"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5"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642918"/>
            <a:ext cx="8715404" cy="357190"/>
          </a:xfrm>
        </p:spPr>
        <p:txBody>
          <a:bodyPr>
            <a:normAutofit fontScale="90000"/>
          </a:bodyPr>
          <a:lstStyle/>
          <a:p>
            <a:r>
              <a:rPr lang="tr-TR" sz="2800" b="1" dirty="0" smtClean="0">
                <a:solidFill>
                  <a:srgbClr val="006BBC"/>
                </a:solidFill>
                <a:latin typeface="Arial" pitchFamily="34" charset="0"/>
                <a:cs typeface="Arial" pitchFamily="34" charset="0"/>
              </a:rPr>
              <a:t>Hayvansal Gıdalar İçin Özel Hijyen Kuralları Yönetmeliği</a:t>
            </a:r>
          </a:p>
        </p:txBody>
      </p:sp>
      <p:sp>
        <p:nvSpPr>
          <p:cNvPr id="3" name="2 İçerik Yer Tutucusu"/>
          <p:cNvSpPr>
            <a:spLocks noGrp="1"/>
          </p:cNvSpPr>
          <p:nvPr>
            <p:ph idx="1"/>
          </p:nvPr>
        </p:nvSpPr>
        <p:spPr>
          <a:xfrm>
            <a:off x="500034" y="1071546"/>
            <a:ext cx="8286808" cy="5500726"/>
          </a:xfrm>
          <a:solidFill>
            <a:srgbClr val="FF671F"/>
          </a:solidFill>
        </p:spPr>
        <p:txBody>
          <a:bodyPr>
            <a:normAutofit/>
          </a:bodyPr>
          <a:lstStyle/>
          <a:p>
            <a:pPr marL="177800" lvl="1" indent="-177800">
              <a:lnSpc>
                <a:spcPct val="150000"/>
              </a:lnSpc>
              <a:buFont typeface="Arial" pitchFamily="34" charset="0"/>
              <a:buChar char="•"/>
            </a:pPr>
            <a:r>
              <a:rPr lang="tr-TR" sz="1800" dirty="0" smtClean="0">
                <a:latin typeface="Arial" pitchFamily="34" charset="0"/>
                <a:cs typeface="Arial" pitchFamily="34" charset="0"/>
              </a:rPr>
              <a:t>Hayvansal gıda üreten gıda işletmecisinin Gıda Hijyeni Yönetmeliğinde belirtilen kurallara ek olarak uyması gereken özel hijyen gereklilikleri belirlenmiştir.</a:t>
            </a:r>
          </a:p>
          <a:p>
            <a:pPr marL="177800" lvl="1" indent="-177800" algn="ctr">
              <a:buNone/>
            </a:pPr>
            <a:r>
              <a:rPr lang="tr-TR" sz="1800" dirty="0" smtClean="0">
                <a:latin typeface="Arial" pitchFamily="34" charset="0"/>
                <a:cs typeface="Arial" pitchFamily="34" charset="0"/>
              </a:rPr>
              <a:t>BEŞİNCİ BÖLÜM</a:t>
            </a:r>
          </a:p>
          <a:p>
            <a:pPr marL="177800" lvl="1" indent="-177800" algn="ctr">
              <a:buNone/>
            </a:pPr>
            <a:r>
              <a:rPr lang="tr-TR" sz="1800" dirty="0" smtClean="0">
                <a:latin typeface="Arial" pitchFamily="34" charset="0"/>
                <a:cs typeface="Arial" pitchFamily="34" charset="0"/>
              </a:rPr>
              <a:t>Evcil Tırnaklı Hayvanların Etleri İçin Özel Gereklilikler</a:t>
            </a:r>
          </a:p>
          <a:p>
            <a:pPr marL="177800" lvl="1" indent="-177800">
              <a:lnSpc>
                <a:spcPct val="150000"/>
              </a:lnSpc>
              <a:buFont typeface="Arial" pitchFamily="34" charset="0"/>
              <a:buChar char="•"/>
            </a:pPr>
            <a:r>
              <a:rPr lang="tr-TR" sz="1800" dirty="0" smtClean="0">
                <a:latin typeface="Arial" pitchFamily="34" charset="0"/>
                <a:cs typeface="Arial" pitchFamily="34" charset="0"/>
              </a:rPr>
              <a:t>Canlı hayvanların kesimhaneye nakli</a:t>
            </a:r>
          </a:p>
          <a:p>
            <a:pPr marL="177800" lvl="1" indent="-177800">
              <a:lnSpc>
                <a:spcPct val="150000"/>
              </a:lnSpc>
              <a:buFont typeface="Arial" pitchFamily="34" charset="0"/>
              <a:buChar char="•"/>
            </a:pPr>
            <a:r>
              <a:rPr lang="tr-TR" sz="1800" dirty="0" smtClean="0">
                <a:latin typeface="Arial" pitchFamily="34" charset="0"/>
                <a:cs typeface="Arial" pitchFamily="34" charset="0"/>
              </a:rPr>
              <a:t>Kesimhaneler için gereklilikler</a:t>
            </a:r>
          </a:p>
          <a:p>
            <a:pPr marL="177800" lvl="1" indent="-177800">
              <a:lnSpc>
                <a:spcPct val="150000"/>
              </a:lnSpc>
              <a:buFont typeface="Arial" pitchFamily="34" charset="0"/>
              <a:buChar char="•"/>
            </a:pPr>
            <a:r>
              <a:rPr lang="tr-TR" sz="1800" dirty="0" smtClean="0">
                <a:latin typeface="Arial" pitchFamily="34" charset="0"/>
                <a:cs typeface="Arial" pitchFamily="34" charset="0"/>
              </a:rPr>
              <a:t>Parçalama tesisleri için gereklilikler</a:t>
            </a:r>
          </a:p>
          <a:p>
            <a:pPr marL="177800" lvl="1" indent="-177800">
              <a:lnSpc>
                <a:spcPct val="150000"/>
              </a:lnSpc>
              <a:buFont typeface="Arial" pitchFamily="34" charset="0"/>
              <a:buChar char="•"/>
            </a:pPr>
            <a:r>
              <a:rPr lang="tr-TR" sz="1800" dirty="0" smtClean="0">
                <a:latin typeface="Arial" pitchFamily="34" charset="0"/>
                <a:cs typeface="Arial" pitchFamily="34" charset="0"/>
              </a:rPr>
              <a:t>Kesim hijyeni</a:t>
            </a:r>
          </a:p>
          <a:p>
            <a:pPr marL="177800" lvl="1" indent="-177800">
              <a:lnSpc>
                <a:spcPct val="150000"/>
              </a:lnSpc>
              <a:buFont typeface="Arial" pitchFamily="34" charset="0"/>
              <a:buChar char="•"/>
            </a:pPr>
            <a:r>
              <a:rPr lang="tr-TR" sz="1800" dirty="0" smtClean="0">
                <a:latin typeface="Arial" pitchFamily="34" charset="0"/>
                <a:cs typeface="Arial" pitchFamily="34" charset="0"/>
              </a:rPr>
              <a:t>Parçalama ve kemiklerin ayrılması süresince hijyen</a:t>
            </a:r>
          </a:p>
          <a:p>
            <a:pPr marL="177800" lvl="1" indent="-177800">
              <a:lnSpc>
                <a:spcPct val="150000"/>
              </a:lnSpc>
              <a:buFont typeface="Arial" pitchFamily="34" charset="0"/>
              <a:buChar char="•"/>
            </a:pPr>
            <a:r>
              <a:rPr lang="tr-TR" sz="1800" dirty="0" smtClean="0">
                <a:latin typeface="Arial" pitchFamily="34" charset="0"/>
                <a:cs typeface="Arial" pitchFamily="34" charset="0"/>
              </a:rPr>
              <a:t>Kesimhane dışında acil kesim</a:t>
            </a:r>
          </a:p>
          <a:p>
            <a:pPr marL="177800" lvl="1" indent="-177800">
              <a:lnSpc>
                <a:spcPct val="150000"/>
              </a:lnSpc>
              <a:buFont typeface="Arial" pitchFamily="34" charset="0"/>
              <a:buChar char="•"/>
            </a:pPr>
            <a:r>
              <a:rPr lang="tr-TR" sz="1800" dirty="0" smtClean="0">
                <a:latin typeface="Arial" pitchFamily="34" charset="0"/>
                <a:cs typeface="Arial" pitchFamily="34" charset="0"/>
              </a:rPr>
              <a:t>Depolama ve nakliye</a:t>
            </a:r>
          </a:p>
          <a:p>
            <a:pPr marL="177800" lvl="1" indent="-177800">
              <a:buFont typeface="Arial" pitchFamily="34" charset="0"/>
              <a:buChar char="•"/>
            </a:pPr>
            <a:endParaRPr lang="tr-TR" sz="1800" dirty="0" smtClean="0">
              <a:latin typeface="Arial" pitchFamily="34" charset="0"/>
              <a:cs typeface="Arial" pitchFamily="34" charset="0"/>
            </a:endParaRPr>
          </a:p>
        </p:txBody>
      </p:sp>
      <p:sp>
        <p:nvSpPr>
          <p:cNvPr id="7" name="1 Başlık"/>
          <p:cNvSpPr txBox="1">
            <a:spLocks/>
          </p:cNvSpPr>
          <p:nvPr/>
        </p:nvSpPr>
        <p:spPr>
          <a:xfrm>
            <a:off x="5143504" y="1071546"/>
            <a:ext cx="3357586" cy="8572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4"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5"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642918"/>
            <a:ext cx="9144000" cy="357190"/>
          </a:xfrm>
        </p:spPr>
        <p:txBody>
          <a:bodyPr>
            <a:noAutofit/>
          </a:bodyPr>
          <a:lstStyle/>
          <a:p>
            <a:r>
              <a:rPr lang="tr-TR" sz="2400" b="1" dirty="0" smtClean="0">
                <a:solidFill>
                  <a:srgbClr val="006BBC"/>
                </a:solidFill>
                <a:latin typeface="Arial" pitchFamily="34" charset="0"/>
                <a:cs typeface="Arial" pitchFamily="34" charset="0"/>
              </a:rPr>
              <a:t>Gıda İşletmelerinin Kayıt ve Onay İşlemlerine Dair Yönetmelik</a:t>
            </a:r>
          </a:p>
        </p:txBody>
      </p:sp>
      <p:sp>
        <p:nvSpPr>
          <p:cNvPr id="3" name="2 İçerik Yer Tutucusu"/>
          <p:cNvSpPr>
            <a:spLocks noGrp="1"/>
          </p:cNvSpPr>
          <p:nvPr>
            <p:ph idx="1"/>
          </p:nvPr>
        </p:nvSpPr>
        <p:spPr>
          <a:xfrm>
            <a:off x="500034" y="1071546"/>
            <a:ext cx="8286808" cy="5572164"/>
          </a:xfrm>
          <a:solidFill>
            <a:srgbClr val="FF671F"/>
          </a:solidFill>
        </p:spPr>
        <p:txBody>
          <a:bodyPr>
            <a:normAutofit fontScale="85000" lnSpcReduction="10000"/>
          </a:bodyPr>
          <a:lstStyle/>
          <a:p>
            <a:pPr marL="177800" lvl="1" indent="-177800">
              <a:lnSpc>
                <a:spcPct val="120000"/>
              </a:lnSpc>
              <a:buFont typeface="Arial" pitchFamily="34" charset="0"/>
              <a:buChar char="•"/>
            </a:pPr>
            <a:r>
              <a:rPr lang="tr-TR" sz="1800" b="1" dirty="0" smtClean="0">
                <a:latin typeface="Arial" pitchFamily="34" charset="0"/>
                <a:cs typeface="Arial" pitchFamily="34" charset="0"/>
              </a:rPr>
              <a:t>Gıda işletmelerinin kayıt veya onay işlemlerine dair usul ve esasları belirlenmiştir.</a:t>
            </a:r>
          </a:p>
          <a:p>
            <a:pPr marL="0" lvl="1" indent="0" algn="ctr">
              <a:lnSpc>
                <a:spcPct val="120000"/>
              </a:lnSpc>
              <a:buNone/>
            </a:pPr>
            <a:r>
              <a:rPr lang="tr-TR" sz="1800" b="1" dirty="0" smtClean="0">
                <a:solidFill>
                  <a:schemeClr val="bg1"/>
                </a:solidFill>
                <a:latin typeface="Arial" pitchFamily="34" charset="0"/>
                <a:cs typeface="Arial" pitchFamily="34" charset="0"/>
              </a:rPr>
              <a:t>BEŞİNCİ BÖLÜM</a:t>
            </a:r>
          </a:p>
          <a:p>
            <a:pPr marL="0" lvl="1" indent="0" algn="ctr">
              <a:lnSpc>
                <a:spcPct val="120000"/>
              </a:lnSpc>
              <a:buNone/>
            </a:pPr>
            <a:r>
              <a:rPr lang="tr-TR" sz="1800" b="1" dirty="0" smtClean="0">
                <a:solidFill>
                  <a:schemeClr val="bg1"/>
                </a:solidFill>
                <a:latin typeface="Arial" pitchFamily="34" charset="0"/>
                <a:cs typeface="Arial" pitchFamily="34" charset="0"/>
              </a:rPr>
              <a:t>Resmi Veteriner Hekim, Yetkilendirilmiş Veteriner Hekim ve Resmi Yardımcı Görevlendirme</a:t>
            </a:r>
          </a:p>
          <a:p>
            <a:pPr marL="0" lvl="1" indent="0">
              <a:lnSpc>
                <a:spcPct val="120000"/>
              </a:lnSpc>
              <a:buNone/>
            </a:pPr>
            <a:r>
              <a:rPr lang="tr-TR" sz="1800" b="1" dirty="0" smtClean="0">
                <a:latin typeface="Arial" pitchFamily="34" charset="0"/>
                <a:cs typeface="Arial" pitchFamily="34" charset="0"/>
              </a:rPr>
              <a:t>Görevlendirme</a:t>
            </a:r>
          </a:p>
          <a:p>
            <a:pPr marL="177800" lvl="1" indent="-177800">
              <a:lnSpc>
                <a:spcPct val="120000"/>
              </a:lnSpc>
              <a:buNone/>
            </a:pPr>
            <a:r>
              <a:rPr lang="tr-TR" sz="1800" b="1" dirty="0" smtClean="0">
                <a:latin typeface="Arial" pitchFamily="34" charset="0"/>
                <a:cs typeface="Arial" pitchFamily="34" charset="0"/>
              </a:rPr>
              <a:t>MADDE 11 – (1) Yetkili merci, kesimhanelere, parçalama tesislerine ve av hayvanı işleme tesislerine şartlı onay verilmesini takiben;</a:t>
            </a:r>
          </a:p>
          <a:p>
            <a:pPr marL="177800" lvl="1" indent="-177800">
              <a:lnSpc>
                <a:spcPct val="120000"/>
              </a:lnSpc>
              <a:buNone/>
            </a:pPr>
            <a:r>
              <a:rPr lang="tr-TR" sz="1800" b="1" dirty="0" smtClean="0">
                <a:latin typeface="Arial" pitchFamily="34" charset="0"/>
                <a:cs typeface="Arial" pitchFamily="34" charset="0"/>
              </a:rPr>
              <a:t>a) Kesimhanelere, en az bir resmî veya yetkilendirilmiş veteriner hekim görevlendirir. Resmî veya yetkilendirilmiş veteriner hekimin kesimhanedeki mesai saatleri, kesimhanenin çalışma gün ve saatleri dikkate alınarak belirlenir. (07.01.2014 tarih ve 28875 Sayılı Resmi Gazete’de yayınlanan yönetmelik ile değiştirilen hali.)</a:t>
            </a:r>
          </a:p>
          <a:p>
            <a:pPr marL="177800" lvl="1" indent="-177800">
              <a:lnSpc>
                <a:spcPct val="120000"/>
              </a:lnSpc>
              <a:buNone/>
            </a:pPr>
            <a:r>
              <a:rPr lang="tr-TR" sz="1800" b="1" dirty="0" smtClean="0">
                <a:latin typeface="Arial" pitchFamily="34" charset="0"/>
                <a:cs typeface="Arial" pitchFamily="34" charset="0"/>
              </a:rPr>
              <a:t>b) Parçalama tesisleri ve av hayvanı işleme tesislerine; çalışma saatleri, vardiya sayısı ve kapasiteleri dikkate alınarak resmî veya yetkilendirilmiş veteriner hekim görevlendirir. Resmî veya yetkilendirilmiş veteriner hekimin işletmede yapacağı resmî kontrollerin sıklığı riske dayalı resmî kontrolleri de kapsayacak şekilde belirlenir. (07.01.2014 tarih ve 28875 Sayılı Resmi Gazete’de yayınlanan yönetmelik ile değiştirilen hali.)</a:t>
            </a:r>
          </a:p>
          <a:p>
            <a:pPr marL="177800" lvl="1" indent="-177800">
              <a:lnSpc>
                <a:spcPct val="120000"/>
              </a:lnSpc>
              <a:buNone/>
            </a:pPr>
            <a:r>
              <a:rPr lang="tr-TR" sz="1800" b="1" dirty="0" smtClean="0">
                <a:latin typeface="Arial" pitchFamily="34" charset="0"/>
                <a:cs typeface="Arial" pitchFamily="34" charset="0"/>
              </a:rPr>
              <a:t>c) Kesimhane ile parçalama tesisinin aynı adreste faaliyet göstermesi halinde her iki tesise de aynı resmi veya yetkilendirilmiş veteriner hekimi görevlendirebilir.</a:t>
            </a:r>
          </a:p>
          <a:p>
            <a:pPr marL="177800" lvl="1" indent="-177800">
              <a:buFont typeface="Arial" pitchFamily="34" charset="0"/>
              <a:buChar char="•"/>
            </a:pPr>
            <a:endParaRPr lang="tr-TR" sz="1800" dirty="0" smtClean="0">
              <a:latin typeface="Arial" pitchFamily="34" charset="0"/>
              <a:cs typeface="Arial" pitchFamily="34" charset="0"/>
            </a:endParaRPr>
          </a:p>
        </p:txBody>
      </p:sp>
      <p:sp>
        <p:nvSpPr>
          <p:cNvPr id="7" name="1 Başlık"/>
          <p:cNvSpPr txBox="1">
            <a:spLocks/>
          </p:cNvSpPr>
          <p:nvPr/>
        </p:nvSpPr>
        <p:spPr>
          <a:xfrm>
            <a:off x="5143504" y="1071546"/>
            <a:ext cx="3357586" cy="8572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4"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5"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print"/>
          <a:srcRect l="9394" r="15460"/>
          <a:stretch>
            <a:fillRect/>
          </a:stretch>
        </p:blipFill>
        <p:spPr bwMode="auto">
          <a:xfrm>
            <a:off x="0" y="0"/>
            <a:ext cx="9144000" cy="6858000"/>
          </a:xfrm>
          <a:prstGeom prst="rect">
            <a:avLst/>
          </a:prstGeom>
          <a:noFill/>
          <a:ln w="9525">
            <a:noFill/>
            <a:miter lim="800000"/>
            <a:headEnd/>
            <a:tailEnd/>
          </a:ln>
          <a:effectLst/>
        </p:spPr>
      </p:pic>
      <p:sp>
        <p:nvSpPr>
          <p:cNvPr id="605186" name="AutoShape 2"/>
          <p:cNvSpPr>
            <a:spLocks noChangeArrowheads="1"/>
          </p:cNvSpPr>
          <p:nvPr/>
        </p:nvSpPr>
        <p:spPr bwMode="auto">
          <a:xfrm>
            <a:off x="142844" y="3071810"/>
            <a:ext cx="2831334" cy="860428"/>
          </a:xfrm>
          <a:prstGeom prst="roundRect">
            <a:avLst>
              <a:gd name="adj" fmla="val 50000"/>
            </a:avLst>
          </a:prstGeom>
          <a:solidFill>
            <a:srgbClr val="157CFF"/>
          </a:solidFill>
          <a:ln>
            <a:headEnd/>
            <a:tailEnd/>
          </a:ln>
        </p:spPr>
        <p:style>
          <a:lnRef idx="0">
            <a:schemeClr val="dk1"/>
          </a:lnRef>
          <a:fillRef idx="3">
            <a:schemeClr val="dk1"/>
          </a:fillRef>
          <a:effectRef idx="3">
            <a:schemeClr val="dk1"/>
          </a:effectRef>
          <a:fontRef idx="minor">
            <a:schemeClr val="lt1"/>
          </a:fontRef>
        </p:style>
        <p:txBody>
          <a:bodyPr wrap="none" anchor="ctr"/>
          <a:lstStyle/>
          <a:p>
            <a:pPr algn="ctr" fontAlgn="auto">
              <a:spcBef>
                <a:spcPts val="0"/>
              </a:spcBef>
              <a:spcAft>
                <a:spcPts val="0"/>
              </a:spcAft>
              <a:defRPr/>
            </a:pPr>
            <a:r>
              <a:rPr lang="tr-TR" altLang="ko-KR" sz="3200" b="1" dirty="0" smtClean="0">
                <a:solidFill>
                  <a:schemeClr val="bg1"/>
                </a:solidFill>
                <a:ea typeface="굴림" charset="-127"/>
              </a:rPr>
              <a:t>Gıda İşletmecisi</a:t>
            </a:r>
            <a:endParaRPr lang="en-US" altLang="ko-KR" sz="3200" b="1" dirty="0">
              <a:solidFill>
                <a:schemeClr val="bg1"/>
              </a:solidFill>
              <a:ea typeface="굴림" charset="-127"/>
            </a:endParaRPr>
          </a:p>
        </p:txBody>
      </p:sp>
      <p:sp>
        <p:nvSpPr>
          <p:cNvPr id="605187" name="AutoShape 3"/>
          <p:cNvSpPr>
            <a:spLocks noChangeArrowheads="1"/>
          </p:cNvSpPr>
          <p:nvPr/>
        </p:nvSpPr>
        <p:spPr bwMode="auto">
          <a:xfrm>
            <a:off x="5786446" y="2285992"/>
            <a:ext cx="2671763" cy="868365"/>
          </a:xfrm>
          <a:prstGeom prst="roundRect">
            <a:avLst>
              <a:gd name="adj" fmla="val 50000"/>
            </a:avLst>
          </a:prstGeom>
          <a:solidFill>
            <a:srgbClr val="157CFF"/>
          </a:solidFill>
          <a:ln>
            <a:headEnd/>
            <a:tailEnd/>
          </a:ln>
        </p:spPr>
        <p:style>
          <a:lnRef idx="0">
            <a:schemeClr val="dk1"/>
          </a:lnRef>
          <a:fillRef idx="3">
            <a:schemeClr val="dk1"/>
          </a:fillRef>
          <a:effectRef idx="3">
            <a:schemeClr val="dk1"/>
          </a:effectRef>
          <a:fontRef idx="minor">
            <a:schemeClr val="lt1"/>
          </a:fontRef>
        </p:style>
        <p:txBody>
          <a:bodyPr wrap="none" anchor="ctr"/>
          <a:lstStyle/>
          <a:p>
            <a:pPr algn="ctr" fontAlgn="auto">
              <a:spcBef>
                <a:spcPts val="0"/>
              </a:spcBef>
              <a:spcAft>
                <a:spcPts val="0"/>
              </a:spcAft>
              <a:defRPr/>
            </a:pPr>
            <a:r>
              <a:rPr lang="tr-TR" altLang="ko-KR" sz="3200" b="1" dirty="0" smtClean="0">
                <a:solidFill>
                  <a:schemeClr val="bg1"/>
                </a:solidFill>
                <a:ea typeface="SimSun" pitchFamily="2" charset="-122"/>
              </a:rPr>
              <a:t>Resmi Otorite</a:t>
            </a:r>
            <a:endParaRPr lang="ko-KR" altLang="en-US" sz="3200" b="1" dirty="0">
              <a:solidFill>
                <a:schemeClr val="bg1"/>
              </a:solidFill>
              <a:ea typeface="굴림" charset="-127"/>
            </a:endParaRPr>
          </a:p>
        </p:txBody>
      </p:sp>
      <p:grpSp>
        <p:nvGrpSpPr>
          <p:cNvPr id="2" name="Group 4"/>
          <p:cNvGrpSpPr>
            <a:grpSpLocks/>
          </p:cNvGrpSpPr>
          <p:nvPr/>
        </p:nvGrpSpPr>
        <p:grpSpPr bwMode="auto">
          <a:xfrm rot="2079865">
            <a:off x="2857488" y="2428868"/>
            <a:ext cx="3455987" cy="3357586"/>
            <a:chOff x="1236" y="890"/>
            <a:chExt cx="3141" cy="3004"/>
          </a:xfrm>
          <a:gradFill>
            <a:gsLst>
              <a:gs pos="0">
                <a:srgbClr val="000000"/>
              </a:gs>
              <a:gs pos="20000">
                <a:srgbClr val="000040"/>
              </a:gs>
              <a:gs pos="50000">
                <a:srgbClr val="400040"/>
              </a:gs>
              <a:gs pos="75000">
                <a:srgbClr val="8F0040"/>
              </a:gs>
              <a:gs pos="89999">
                <a:srgbClr val="F27300"/>
              </a:gs>
              <a:gs pos="100000">
                <a:srgbClr val="FFBF00"/>
              </a:gs>
            </a:gsLst>
            <a:lin ang="5400000" scaled="0"/>
          </a:gradFill>
        </p:grpSpPr>
        <p:sp>
          <p:nvSpPr>
            <p:cNvPr id="605189" name="AutoShape 5"/>
            <p:cNvSpPr>
              <a:spLocks noChangeArrowheads="1"/>
            </p:cNvSpPr>
            <p:nvPr/>
          </p:nvSpPr>
          <p:spPr bwMode="gray">
            <a:xfrm>
              <a:off x="1509" y="1156"/>
              <a:ext cx="2652" cy="255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9525" algn="ctr">
              <a:noFill/>
              <a:round/>
              <a:headEnd/>
              <a:tailEnd/>
            </a:ln>
            <a:effectLst/>
          </p:spPr>
          <p:txBody>
            <a:bodyPr wrap="none" anchor="ctr"/>
            <a:lstStyle/>
            <a:p>
              <a:pPr fontAlgn="auto">
                <a:spcBef>
                  <a:spcPts val="0"/>
                </a:spcBef>
                <a:spcAft>
                  <a:spcPts val="0"/>
                </a:spcAft>
                <a:defRPr/>
              </a:pPr>
              <a:endParaRPr lang="tr-TR">
                <a:ea typeface="ＭＳ Ｐゴシック" pitchFamily="34" charset="-128"/>
              </a:endParaRPr>
            </a:p>
          </p:txBody>
        </p:sp>
        <p:sp>
          <p:nvSpPr>
            <p:cNvPr id="33801" name="Freeform 6"/>
            <p:cNvSpPr>
              <a:spLocks/>
            </p:cNvSpPr>
            <p:nvPr/>
          </p:nvSpPr>
          <p:spPr bwMode="gray">
            <a:xfrm rot="5400000">
              <a:off x="2831" y="1077"/>
              <a:ext cx="1275" cy="1327"/>
            </a:xfrm>
            <a:custGeom>
              <a:avLst/>
              <a:gdLst>
                <a:gd name="T0" fmla="*/ 0 w 1448"/>
                <a:gd name="T1" fmla="*/ 847 h 1452"/>
                <a:gd name="T2" fmla="*/ 4 w 1448"/>
                <a:gd name="T3" fmla="*/ 769 h 1452"/>
                <a:gd name="T4" fmla="*/ 11 w 1448"/>
                <a:gd name="T5" fmla="*/ 694 h 1452"/>
                <a:gd name="T6" fmla="*/ 25 w 1448"/>
                <a:gd name="T7" fmla="*/ 621 h 1452"/>
                <a:gd name="T8" fmla="*/ 42 w 1448"/>
                <a:gd name="T9" fmla="*/ 552 h 1452"/>
                <a:gd name="T10" fmla="*/ 65 w 1448"/>
                <a:gd name="T11" fmla="*/ 483 h 1452"/>
                <a:gd name="T12" fmla="*/ 92 w 1448"/>
                <a:gd name="T13" fmla="*/ 419 h 1452"/>
                <a:gd name="T14" fmla="*/ 122 w 1448"/>
                <a:gd name="T15" fmla="*/ 358 h 1452"/>
                <a:gd name="T16" fmla="*/ 158 w 1448"/>
                <a:gd name="T17" fmla="*/ 301 h 1452"/>
                <a:gd name="T18" fmla="*/ 197 w 1448"/>
                <a:gd name="T19" fmla="*/ 248 h 1452"/>
                <a:gd name="T20" fmla="*/ 240 w 1448"/>
                <a:gd name="T21" fmla="*/ 199 h 1452"/>
                <a:gd name="T22" fmla="*/ 285 w 1448"/>
                <a:gd name="T23" fmla="*/ 155 h 1452"/>
                <a:gd name="T24" fmla="*/ 335 w 1448"/>
                <a:gd name="T25" fmla="*/ 115 h 1452"/>
                <a:gd name="T26" fmla="*/ 386 w 1448"/>
                <a:gd name="T27" fmla="*/ 82 h 1452"/>
                <a:gd name="T28" fmla="*/ 439 w 1448"/>
                <a:gd name="T29" fmla="*/ 53 h 1452"/>
                <a:gd name="T30" fmla="*/ 496 w 1448"/>
                <a:gd name="T31" fmla="*/ 31 h 1452"/>
                <a:gd name="T32" fmla="*/ 554 w 1448"/>
                <a:gd name="T33" fmla="*/ 13 h 1452"/>
                <a:gd name="T34" fmla="*/ 614 w 1448"/>
                <a:gd name="T35" fmla="*/ 5 h 1452"/>
                <a:gd name="T36" fmla="*/ 675 w 1448"/>
                <a:gd name="T37" fmla="*/ 0 h 1452"/>
                <a:gd name="T38" fmla="*/ 675 w 1448"/>
                <a:gd name="T39" fmla="*/ 423 h 1452"/>
                <a:gd name="T40" fmla="*/ 633 w 1448"/>
                <a:gd name="T41" fmla="*/ 426 h 1452"/>
                <a:gd name="T42" fmla="*/ 592 w 1448"/>
                <a:gd name="T43" fmla="*/ 436 h 1452"/>
                <a:gd name="T44" fmla="*/ 552 w 1448"/>
                <a:gd name="T45" fmla="*/ 451 h 1452"/>
                <a:gd name="T46" fmla="*/ 516 w 1448"/>
                <a:gd name="T47" fmla="*/ 472 h 1452"/>
                <a:gd name="T48" fmla="*/ 482 w 1448"/>
                <a:gd name="T49" fmla="*/ 499 h 1452"/>
                <a:gd name="T50" fmla="*/ 451 w 1448"/>
                <a:gd name="T51" fmla="*/ 530 h 1452"/>
                <a:gd name="T52" fmla="*/ 423 w 1448"/>
                <a:gd name="T53" fmla="*/ 565 h 1452"/>
                <a:gd name="T54" fmla="*/ 398 w 1448"/>
                <a:gd name="T55" fmla="*/ 605 h 1452"/>
                <a:gd name="T56" fmla="*/ 376 w 1448"/>
                <a:gd name="T57" fmla="*/ 646 h 1452"/>
                <a:gd name="T58" fmla="*/ 360 w 1448"/>
                <a:gd name="T59" fmla="*/ 694 h 1452"/>
                <a:gd name="T60" fmla="*/ 348 w 1448"/>
                <a:gd name="T61" fmla="*/ 742 h 1452"/>
                <a:gd name="T62" fmla="*/ 341 w 1448"/>
                <a:gd name="T63" fmla="*/ 792 h 1452"/>
                <a:gd name="T64" fmla="*/ 338 w 1448"/>
                <a:gd name="T65" fmla="*/ 847 h 1452"/>
                <a:gd name="T66" fmla="*/ 0 w 1448"/>
                <a:gd name="T67" fmla="*/ 847 h 1452"/>
                <a:gd name="T68" fmla="*/ 0 w 1448"/>
                <a:gd name="T69" fmla="*/ 847 h 1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8"/>
                <a:gd name="T106" fmla="*/ 0 h 1452"/>
                <a:gd name="T107" fmla="*/ 1448 w 1448"/>
                <a:gd name="T108" fmla="*/ 1452 h 14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close/>
                </a:path>
              </a:pathLst>
            </a:custGeom>
            <a:grpFill/>
            <a:ln w="0">
              <a:noFill/>
              <a:round/>
              <a:headEnd/>
              <a:tailEnd/>
            </a:ln>
          </p:spPr>
          <p:txBody>
            <a:bodyPr/>
            <a:lstStyle/>
            <a:p>
              <a:pPr fontAlgn="auto">
                <a:spcBef>
                  <a:spcPts val="0"/>
                </a:spcBef>
                <a:spcAft>
                  <a:spcPts val="0"/>
                </a:spcAft>
                <a:defRPr/>
              </a:pPr>
              <a:endParaRPr lang="tr-TR">
                <a:latin typeface="Times New Roman" pitchFamily="18" charset="0"/>
                <a:ea typeface="ＭＳ Ｐゴシック" pitchFamily="34" charset="-128"/>
              </a:endParaRPr>
            </a:p>
          </p:txBody>
        </p:sp>
        <p:sp>
          <p:nvSpPr>
            <p:cNvPr id="605191" name="Freeform 7"/>
            <p:cNvSpPr>
              <a:spLocks/>
            </p:cNvSpPr>
            <p:nvPr/>
          </p:nvSpPr>
          <p:spPr bwMode="gray">
            <a:xfrm rot="7200000">
              <a:off x="3076" y="1484"/>
              <a:ext cx="1275" cy="1327"/>
            </a:xfrm>
            <a:custGeom>
              <a:avLst/>
              <a:gdLst/>
              <a:ahLst/>
              <a:cxnLst>
                <a:cxn ang="0">
                  <a:pos x="0" y="1452"/>
                </a:cxn>
                <a:cxn ang="0">
                  <a:pos x="6" y="1320"/>
                </a:cxn>
                <a:cxn ang="0">
                  <a:pos x="24" y="1190"/>
                </a:cxn>
                <a:cxn ang="0">
                  <a:pos x="52" y="1066"/>
                </a:cxn>
                <a:cxn ang="0">
                  <a:pos x="90" y="946"/>
                </a:cxn>
                <a:cxn ang="0">
                  <a:pos x="140" y="830"/>
                </a:cxn>
                <a:cxn ang="0">
                  <a:pos x="198" y="718"/>
                </a:cxn>
                <a:cxn ang="0">
                  <a:pos x="264" y="614"/>
                </a:cxn>
                <a:cxn ang="0">
                  <a:pos x="340" y="516"/>
                </a:cxn>
                <a:cxn ang="0">
                  <a:pos x="424" y="424"/>
                </a:cxn>
                <a:cxn ang="0">
                  <a:pos x="516" y="342"/>
                </a:cxn>
                <a:cxn ang="0">
                  <a:pos x="612" y="266"/>
                </a:cxn>
                <a:cxn ang="0">
                  <a:pos x="718" y="198"/>
                </a:cxn>
                <a:cxn ang="0">
                  <a:pos x="828" y="140"/>
                </a:cxn>
                <a:cxn ang="0">
                  <a:pos x="942" y="90"/>
                </a:cxn>
                <a:cxn ang="0">
                  <a:pos x="1064" y="52"/>
                </a:cxn>
                <a:cxn ang="0">
                  <a:pos x="1188" y="22"/>
                </a:cxn>
                <a:cxn ang="0">
                  <a:pos x="1316" y="6"/>
                </a:cxn>
                <a:cxn ang="0">
                  <a:pos x="1448" y="0"/>
                </a:cxn>
                <a:cxn ang="0">
                  <a:pos x="1448" y="726"/>
                </a:cxn>
                <a:cxn ang="0">
                  <a:pos x="1358" y="732"/>
                </a:cxn>
                <a:cxn ang="0">
                  <a:pos x="1270" y="748"/>
                </a:cxn>
                <a:cxn ang="0">
                  <a:pos x="1186" y="774"/>
                </a:cxn>
                <a:cxn ang="0">
                  <a:pos x="1108" y="810"/>
                </a:cxn>
                <a:cxn ang="0">
                  <a:pos x="1034" y="856"/>
                </a:cxn>
                <a:cxn ang="0">
                  <a:pos x="968" y="910"/>
                </a:cxn>
                <a:cxn ang="0">
                  <a:pos x="906" y="970"/>
                </a:cxn>
                <a:cxn ang="0">
                  <a:pos x="854" y="1038"/>
                </a:cxn>
                <a:cxn ang="0">
                  <a:pos x="808" y="1110"/>
                </a:cxn>
                <a:cxn ang="0">
                  <a:pos x="772" y="1190"/>
                </a:cxn>
                <a:cxn ang="0">
                  <a:pos x="746" y="1274"/>
                </a:cxn>
                <a:cxn ang="0">
                  <a:pos x="730" y="1360"/>
                </a:cxn>
                <a:cxn ang="0">
                  <a:pos x="724" y="1452"/>
                </a:cxn>
                <a:cxn ang="0">
                  <a:pos x="0" y="1452"/>
                </a:cxn>
                <a:cxn ang="0">
                  <a:pos x="0" y="1452"/>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grpFill/>
            <a:ln w="0">
              <a:noFill/>
              <a:prstDash val="solid"/>
              <a:round/>
              <a:headEnd/>
              <a:tailEnd/>
            </a:ln>
          </p:spPr>
          <p:txBody>
            <a:bodyPr/>
            <a:lstStyle/>
            <a:p>
              <a:pPr fontAlgn="auto">
                <a:spcBef>
                  <a:spcPts val="0"/>
                </a:spcBef>
                <a:spcAft>
                  <a:spcPts val="0"/>
                </a:spcAft>
                <a:defRPr/>
              </a:pPr>
              <a:endParaRPr lang="tr-TR">
                <a:ea typeface="ＭＳ Ｐゴシック" pitchFamily="34" charset="-128"/>
              </a:endParaRPr>
            </a:p>
          </p:txBody>
        </p:sp>
        <p:sp>
          <p:nvSpPr>
            <p:cNvPr id="33803" name="AutoShape 8"/>
            <p:cNvSpPr>
              <a:spLocks noChangeArrowheads="1"/>
            </p:cNvSpPr>
            <p:nvPr/>
          </p:nvSpPr>
          <p:spPr bwMode="gray">
            <a:xfrm rot="1800000">
              <a:off x="3113" y="2457"/>
              <a:ext cx="1120" cy="694"/>
            </a:xfrm>
            <a:prstGeom prst="triangle">
              <a:avLst>
                <a:gd name="adj" fmla="val 50000"/>
              </a:avLst>
            </a:prstGeom>
            <a:grpFill/>
            <a:ln w="9525" algn="ctr">
              <a:noFill/>
              <a:miter lim="800000"/>
              <a:headEnd/>
              <a:tailEnd/>
            </a:ln>
          </p:spPr>
          <p:txBody>
            <a:bodyPr wrap="none" anchor="ctr"/>
            <a:lstStyle/>
            <a:p>
              <a:pPr fontAlgn="auto">
                <a:spcBef>
                  <a:spcPts val="0"/>
                </a:spcBef>
                <a:spcAft>
                  <a:spcPts val="0"/>
                </a:spcAft>
                <a:defRPr/>
              </a:pPr>
              <a:endParaRPr lang="tr-TR">
                <a:latin typeface="Times New Roman" pitchFamily="18" charset="0"/>
                <a:ea typeface="ＭＳ Ｐゴシック" pitchFamily="34" charset="-128"/>
              </a:endParaRPr>
            </a:p>
          </p:txBody>
        </p:sp>
        <p:grpSp>
          <p:nvGrpSpPr>
            <p:cNvPr id="3" name="Group 9"/>
            <p:cNvGrpSpPr>
              <a:grpSpLocks/>
            </p:cNvGrpSpPr>
            <p:nvPr/>
          </p:nvGrpSpPr>
          <p:grpSpPr bwMode="auto">
            <a:xfrm>
              <a:off x="1895" y="2616"/>
              <a:ext cx="1810" cy="1278"/>
              <a:chOff x="1895" y="2616"/>
              <a:chExt cx="1810" cy="1278"/>
            </a:xfrm>
            <a:grpFill/>
          </p:grpSpPr>
          <p:sp>
            <p:nvSpPr>
              <p:cNvPr id="33810" name="Freeform 10"/>
              <p:cNvSpPr>
                <a:spLocks/>
              </p:cNvSpPr>
              <p:nvPr/>
            </p:nvSpPr>
            <p:spPr bwMode="gray">
              <a:xfrm rot="-9000000">
                <a:off x="2381" y="2616"/>
                <a:ext cx="1324" cy="1278"/>
              </a:xfrm>
              <a:custGeom>
                <a:avLst/>
                <a:gdLst>
                  <a:gd name="T0" fmla="*/ 0 w 1448"/>
                  <a:gd name="T1" fmla="*/ 675 h 1452"/>
                  <a:gd name="T2" fmla="*/ 5 w 1448"/>
                  <a:gd name="T3" fmla="*/ 613 h 1452"/>
                  <a:gd name="T4" fmla="*/ 14 w 1448"/>
                  <a:gd name="T5" fmla="*/ 554 h 1452"/>
                  <a:gd name="T6" fmla="*/ 31 w 1448"/>
                  <a:gd name="T7" fmla="*/ 496 h 1452"/>
                  <a:gd name="T8" fmla="*/ 53 w 1448"/>
                  <a:gd name="T9" fmla="*/ 440 h 1452"/>
                  <a:gd name="T10" fmla="*/ 82 w 1448"/>
                  <a:gd name="T11" fmla="*/ 386 h 1452"/>
                  <a:gd name="T12" fmla="*/ 116 w 1448"/>
                  <a:gd name="T13" fmla="*/ 333 h 1452"/>
                  <a:gd name="T14" fmla="*/ 154 w 1448"/>
                  <a:gd name="T15" fmla="*/ 285 h 1452"/>
                  <a:gd name="T16" fmla="*/ 199 w 1448"/>
                  <a:gd name="T17" fmla="*/ 240 h 1452"/>
                  <a:gd name="T18" fmla="*/ 249 w 1448"/>
                  <a:gd name="T19" fmla="*/ 197 h 1452"/>
                  <a:gd name="T20" fmla="*/ 302 w 1448"/>
                  <a:gd name="T21" fmla="*/ 158 h 1452"/>
                  <a:gd name="T22" fmla="*/ 358 w 1448"/>
                  <a:gd name="T23" fmla="*/ 123 h 1452"/>
                  <a:gd name="T24" fmla="*/ 421 w 1448"/>
                  <a:gd name="T25" fmla="*/ 92 h 1452"/>
                  <a:gd name="T26" fmla="*/ 484 w 1448"/>
                  <a:gd name="T27" fmla="*/ 65 h 1452"/>
                  <a:gd name="T28" fmla="*/ 550 w 1448"/>
                  <a:gd name="T29" fmla="*/ 42 h 1452"/>
                  <a:gd name="T30" fmla="*/ 622 w 1448"/>
                  <a:gd name="T31" fmla="*/ 24 h 1452"/>
                  <a:gd name="T32" fmla="*/ 694 w 1448"/>
                  <a:gd name="T33" fmla="*/ 10 h 1452"/>
                  <a:gd name="T34" fmla="*/ 769 w 1448"/>
                  <a:gd name="T35" fmla="*/ 4 h 1452"/>
                  <a:gd name="T36" fmla="*/ 846 w 1448"/>
                  <a:gd name="T37" fmla="*/ 0 h 1452"/>
                  <a:gd name="T38" fmla="*/ 846 w 1448"/>
                  <a:gd name="T39" fmla="*/ 338 h 1452"/>
                  <a:gd name="T40" fmla="*/ 795 w 1448"/>
                  <a:gd name="T41" fmla="*/ 340 h 1452"/>
                  <a:gd name="T42" fmla="*/ 742 w 1448"/>
                  <a:gd name="T43" fmla="*/ 348 h 1452"/>
                  <a:gd name="T44" fmla="*/ 692 w 1448"/>
                  <a:gd name="T45" fmla="*/ 359 h 1452"/>
                  <a:gd name="T46" fmla="*/ 647 w 1448"/>
                  <a:gd name="T47" fmla="*/ 378 h 1452"/>
                  <a:gd name="T48" fmla="*/ 603 w 1448"/>
                  <a:gd name="T49" fmla="*/ 398 h 1452"/>
                  <a:gd name="T50" fmla="*/ 566 w 1448"/>
                  <a:gd name="T51" fmla="*/ 423 h 1452"/>
                  <a:gd name="T52" fmla="*/ 529 w 1448"/>
                  <a:gd name="T53" fmla="*/ 452 h 1452"/>
                  <a:gd name="T54" fmla="*/ 499 w 1448"/>
                  <a:gd name="T55" fmla="*/ 482 h 1452"/>
                  <a:gd name="T56" fmla="*/ 473 w 1448"/>
                  <a:gd name="T57" fmla="*/ 516 h 1452"/>
                  <a:gd name="T58" fmla="*/ 452 w 1448"/>
                  <a:gd name="T59" fmla="*/ 554 h 1452"/>
                  <a:gd name="T60" fmla="*/ 436 w 1448"/>
                  <a:gd name="T61" fmla="*/ 592 h 1452"/>
                  <a:gd name="T62" fmla="*/ 426 w 1448"/>
                  <a:gd name="T63" fmla="*/ 633 h 1452"/>
                  <a:gd name="T64" fmla="*/ 423 w 1448"/>
                  <a:gd name="T65" fmla="*/ 675 h 1452"/>
                  <a:gd name="T66" fmla="*/ 0 w 1448"/>
                  <a:gd name="T67" fmla="*/ 675 h 1452"/>
                  <a:gd name="T68" fmla="*/ 0 w 1448"/>
                  <a:gd name="T69" fmla="*/ 675 h 1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8"/>
                  <a:gd name="T106" fmla="*/ 0 h 1452"/>
                  <a:gd name="T107" fmla="*/ 1448 w 1448"/>
                  <a:gd name="T108" fmla="*/ 1452 h 14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close/>
                  </a:path>
                </a:pathLst>
              </a:custGeom>
              <a:grpFill/>
              <a:ln w="0">
                <a:noFill/>
                <a:round/>
                <a:headEnd/>
                <a:tailEnd/>
              </a:ln>
            </p:spPr>
            <p:txBody>
              <a:bodyPr/>
              <a:lstStyle/>
              <a:p>
                <a:pPr fontAlgn="auto">
                  <a:spcBef>
                    <a:spcPts val="0"/>
                  </a:spcBef>
                  <a:spcAft>
                    <a:spcPts val="0"/>
                  </a:spcAft>
                  <a:defRPr/>
                </a:pPr>
                <a:endParaRPr lang="tr-TR">
                  <a:latin typeface="Times New Roman" pitchFamily="18" charset="0"/>
                  <a:ea typeface="ＭＳ Ｐゴシック" pitchFamily="34" charset="-128"/>
                </a:endParaRPr>
              </a:p>
            </p:txBody>
          </p:sp>
          <p:sp>
            <p:nvSpPr>
              <p:cNvPr id="605195" name="Freeform 11"/>
              <p:cNvSpPr>
                <a:spLocks/>
              </p:cNvSpPr>
              <p:nvPr/>
            </p:nvSpPr>
            <p:spPr bwMode="gray">
              <a:xfrm rot="14400000">
                <a:off x="1921" y="2593"/>
                <a:ext cx="1275" cy="1325"/>
              </a:xfrm>
              <a:custGeom>
                <a:avLst/>
                <a:gdLst/>
                <a:ahLst/>
                <a:cxnLst>
                  <a:cxn ang="0">
                    <a:pos x="0" y="1452"/>
                  </a:cxn>
                  <a:cxn ang="0">
                    <a:pos x="6" y="1320"/>
                  </a:cxn>
                  <a:cxn ang="0">
                    <a:pos x="24" y="1190"/>
                  </a:cxn>
                  <a:cxn ang="0">
                    <a:pos x="52" y="1066"/>
                  </a:cxn>
                  <a:cxn ang="0">
                    <a:pos x="90" y="946"/>
                  </a:cxn>
                  <a:cxn ang="0">
                    <a:pos x="140" y="830"/>
                  </a:cxn>
                  <a:cxn ang="0">
                    <a:pos x="198" y="718"/>
                  </a:cxn>
                  <a:cxn ang="0">
                    <a:pos x="264" y="614"/>
                  </a:cxn>
                  <a:cxn ang="0">
                    <a:pos x="340" y="516"/>
                  </a:cxn>
                  <a:cxn ang="0">
                    <a:pos x="424" y="424"/>
                  </a:cxn>
                  <a:cxn ang="0">
                    <a:pos x="516" y="342"/>
                  </a:cxn>
                  <a:cxn ang="0">
                    <a:pos x="612" y="266"/>
                  </a:cxn>
                  <a:cxn ang="0">
                    <a:pos x="718" y="198"/>
                  </a:cxn>
                  <a:cxn ang="0">
                    <a:pos x="828" y="140"/>
                  </a:cxn>
                  <a:cxn ang="0">
                    <a:pos x="942" y="90"/>
                  </a:cxn>
                  <a:cxn ang="0">
                    <a:pos x="1064" y="52"/>
                  </a:cxn>
                  <a:cxn ang="0">
                    <a:pos x="1188" y="22"/>
                  </a:cxn>
                  <a:cxn ang="0">
                    <a:pos x="1316" y="6"/>
                  </a:cxn>
                  <a:cxn ang="0">
                    <a:pos x="1448" y="0"/>
                  </a:cxn>
                  <a:cxn ang="0">
                    <a:pos x="1448" y="726"/>
                  </a:cxn>
                  <a:cxn ang="0">
                    <a:pos x="1358" y="732"/>
                  </a:cxn>
                  <a:cxn ang="0">
                    <a:pos x="1270" y="748"/>
                  </a:cxn>
                  <a:cxn ang="0">
                    <a:pos x="1186" y="774"/>
                  </a:cxn>
                  <a:cxn ang="0">
                    <a:pos x="1108" y="810"/>
                  </a:cxn>
                  <a:cxn ang="0">
                    <a:pos x="1034" y="856"/>
                  </a:cxn>
                  <a:cxn ang="0">
                    <a:pos x="968" y="910"/>
                  </a:cxn>
                  <a:cxn ang="0">
                    <a:pos x="906" y="970"/>
                  </a:cxn>
                  <a:cxn ang="0">
                    <a:pos x="854" y="1038"/>
                  </a:cxn>
                  <a:cxn ang="0">
                    <a:pos x="808" y="1110"/>
                  </a:cxn>
                  <a:cxn ang="0">
                    <a:pos x="772" y="1190"/>
                  </a:cxn>
                  <a:cxn ang="0">
                    <a:pos x="746" y="1274"/>
                  </a:cxn>
                  <a:cxn ang="0">
                    <a:pos x="730" y="1360"/>
                  </a:cxn>
                  <a:cxn ang="0">
                    <a:pos x="724" y="1452"/>
                  </a:cxn>
                  <a:cxn ang="0">
                    <a:pos x="0" y="1452"/>
                  </a:cxn>
                  <a:cxn ang="0">
                    <a:pos x="0" y="1452"/>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grpFill/>
              <a:ln w="0">
                <a:noFill/>
                <a:prstDash val="solid"/>
                <a:round/>
                <a:headEnd/>
                <a:tailEnd/>
              </a:ln>
            </p:spPr>
            <p:txBody>
              <a:bodyPr/>
              <a:lstStyle/>
              <a:p>
                <a:pPr fontAlgn="auto">
                  <a:spcBef>
                    <a:spcPts val="0"/>
                  </a:spcBef>
                  <a:spcAft>
                    <a:spcPts val="0"/>
                  </a:spcAft>
                  <a:defRPr/>
                </a:pPr>
                <a:endParaRPr lang="tr-TR">
                  <a:ea typeface="ＭＳ Ｐゴシック" pitchFamily="34" charset="-128"/>
                </a:endParaRPr>
              </a:p>
            </p:txBody>
          </p:sp>
        </p:grpSp>
        <p:sp>
          <p:nvSpPr>
            <p:cNvPr id="33805" name="AutoShape 12"/>
            <p:cNvSpPr>
              <a:spLocks noChangeArrowheads="1"/>
            </p:cNvSpPr>
            <p:nvPr/>
          </p:nvSpPr>
          <p:spPr bwMode="gray">
            <a:xfrm rot="9000000">
              <a:off x="1444" y="2616"/>
              <a:ext cx="1120" cy="622"/>
            </a:xfrm>
            <a:prstGeom prst="triangle">
              <a:avLst>
                <a:gd name="adj" fmla="val 50000"/>
              </a:avLst>
            </a:prstGeom>
            <a:grpFill/>
            <a:ln w="9525" algn="ctr">
              <a:noFill/>
              <a:miter lim="800000"/>
              <a:headEnd/>
              <a:tailEnd/>
            </a:ln>
          </p:spPr>
          <p:txBody>
            <a:bodyPr wrap="none" anchor="ctr"/>
            <a:lstStyle/>
            <a:p>
              <a:pPr fontAlgn="auto">
                <a:spcBef>
                  <a:spcPts val="0"/>
                </a:spcBef>
                <a:spcAft>
                  <a:spcPts val="0"/>
                </a:spcAft>
                <a:defRPr/>
              </a:pPr>
              <a:endParaRPr lang="tr-TR">
                <a:latin typeface="Times New Roman" pitchFamily="18" charset="0"/>
                <a:ea typeface="ＭＳ Ｐゴシック" pitchFamily="34" charset="-128"/>
              </a:endParaRPr>
            </a:p>
          </p:txBody>
        </p:sp>
        <p:grpSp>
          <p:nvGrpSpPr>
            <p:cNvPr id="4" name="Group 13"/>
            <p:cNvGrpSpPr>
              <a:grpSpLocks/>
            </p:cNvGrpSpPr>
            <p:nvPr/>
          </p:nvGrpSpPr>
          <p:grpSpPr bwMode="auto">
            <a:xfrm>
              <a:off x="1236" y="1101"/>
              <a:ext cx="1566" cy="1685"/>
              <a:chOff x="1236" y="1101"/>
              <a:chExt cx="1566" cy="1685"/>
            </a:xfrm>
            <a:grpFill/>
          </p:grpSpPr>
          <p:sp>
            <p:nvSpPr>
              <p:cNvPr id="33808" name="Freeform 14"/>
              <p:cNvSpPr>
                <a:spLocks/>
              </p:cNvSpPr>
              <p:nvPr/>
            </p:nvSpPr>
            <p:spPr bwMode="gray">
              <a:xfrm rot="-1800000">
                <a:off x="1236" y="1507"/>
                <a:ext cx="1324" cy="1279"/>
              </a:xfrm>
              <a:custGeom>
                <a:avLst/>
                <a:gdLst>
                  <a:gd name="T0" fmla="*/ 0 w 1448"/>
                  <a:gd name="T1" fmla="*/ 679 h 1452"/>
                  <a:gd name="T2" fmla="*/ 5 w 1448"/>
                  <a:gd name="T3" fmla="*/ 617 h 1452"/>
                  <a:gd name="T4" fmla="*/ 14 w 1448"/>
                  <a:gd name="T5" fmla="*/ 556 h 1452"/>
                  <a:gd name="T6" fmla="*/ 31 w 1448"/>
                  <a:gd name="T7" fmla="*/ 498 h 1452"/>
                  <a:gd name="T8" fmla="*/ 53 w 1448"/>
                  <a:gd name="T9" fmla="*/ 442 h 1452"/>
                  <a:gd name="T10" fmla="*/ 82 w 1448"/>
                  <a:gd name="T11" fmla="*/ 388 h 1452"/>
                  <a:gd name="T12" fmla="*/ 116 w 1448"/>
                  <a:gd name="T13" fmla="*/ 336 h 1452"/>
                  <a:gd name="T14" fmla="*/ 154 w 1448"/>
                  <a:gd name="T15" fmla="*/ 287 h 1452"/>
                  <a:gd name="T16" fmla="*/ 199 w 1448"/>
                  <a:gd name="T17" fmla="*/ 241 h 1452"/>
                  <a:gd name="T18" fmla="*/ 249 w 1448"/>
                  <a:gd name="T19" fmla="*/ 198 h 1452"/>
                  <a:gd name="T20" fmla="*/ 302 w 1448"/>
                  <a:gd name="T21" fmla="*/ 159 h 1452"/>
                  <a:gd name="T22" fmla="*/ 358 w 1448"/>
                  <a:gd name="T23" fmla="*/ 123 h 1452"/>
                  <a:gd name="T24" fmla="*/ 421 w 1448"/>
                  <a:gd name="T25" fmla="*/ 92 h 1452"/>
                  <a:gd name="T26" fmla="*/ 484 w 1448"/>
                  <a:gd name="T27" fmla="*/ 65 h 1452"/>
                  <a:gd name="T28" fmla="*/ 550 w 1448"/>
                  <a:gd name="T29" fmla="*/ 42 h 1452"/>
                  <a:gd name="T30" fmla="*/ 622 w 1448"/>
                  <a:gd name="T31" fmla="*/ 25 h 1452"/>
                  <a:gd name="T32" fmla="*/ 694 w 1448"/>
                  <a:gd name="T33" fmla="*/ 10 h 1452"/>
                  <a:gd name="T34" fmla="*/ 769 w 1448"/>
                  <a:gd name="T35" fmla="*/ 4 h 1452"/>
                  <a:gd name="T36" fmla="*/ 846 w 1448"/>
                  <a:gd name="T37" fmla="*/ 0 h 1452"/>
                  <a:gd name="T38" fmla="*/ 846 w 1448"/>
                  <a:gd name="T39" fmla="*/ 340 h 1452"/>
                  <a:gd name="T40" fmla="*/ 795 w 1448"/>
                  <a:gd name="T41" fmla="*/ 342 h 1452"/>
                  <a:gd name="T42" fmla="*/ 742 w 1448"/>
                  <a:gd name="T43" fmla="*/ 349 h 1452"/>
                  <a:gd name="T44" fmla="*/ 692 w 1448"/>
                  <a:gd name="T45" fmla="*/ 361 h 1452"/>
                  <a:gd name="T46" fmla="*/ 647 w 1448"/>
                  <a:gd name="T47" fmla="*/ 378 h 1452"/>
                  <a:gd name="T48" fmla="*/ 603 w 1448"/>
                  <a:gd name="T49" fmla="*/ 400 h 1452"/>
                  <a:gd name="T50" fmla="*/ 566 w 1448"/>
                  <a:gd name="T51" fmla="*/ 425 h 1452"/>
                  <a:gd name="T52" fmla="*/ 529 w 1448"/>
                  <a:gd name="T53" fmla="*/ 453 h 1452"/>
                  <a:gd name="T54" fmla="*/ 499 w 1448"/>
                  <a:gd name="T55" fmla="*/ 485 h 1452"/>
                  <a:gd name="T56" fmla="*/ 473 w 1448"/>
                  <a:gd name="T57" fmla="*/ 518 h 1452"/>
                  <a:gd name="T58" fmla="*/ 452 w 1448"/>
                  <a:gd name="T59" fmla="*/ 556 h 1452"/>
                  <a:gd name="T60" fmla="*/ 436 w 1448"/>
                  <a:gd name="T61" fmla="*/ 595 h 1452"/>
                  <a:gd name="T62" fmla="*/ 426 w 1448"/>
                  <a:gd name="T63" fmla="*/ 635 h 1452"/>
                  <a:gd name="T64" fmla="*/ 423 w 1448"/>
                  <a:gd name="T65" fmla="*/ 679 h 1452"/>
                  <a:gd name="T66" fmla="*/ 0 w 1448"/>
                  <a:gd name="T67" fmla="*/ 679 h 1452"/>
                  <a:gd name="T68" fmla="*/ 0 w 1448"/>
                  <a:gd name="T69" fmla="*/ 679 h 1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8"/>
                  <a:gd name="T106" fmla="*/ 0 h 1452"/>
                  <a:gd name="T107" fmla="*/ 1448 w 1448"/>
                  <a:gd name="T108" fmla="*/ 1452 h 14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close/>
                  </a:path>
                </a:pathLst>
              </a:custGeom>
              <a:grpFill/>
              <a:ln w="0">
                <a:noFill/>
                <a:round/>
                <a:headEnd/>
                <a:tailEnd/>
              </a:ln>
            </p:spPr>
            <p:txBody>
              <a:bodyPr/>
              <a:lstStyle/>
              <a:p>
                <a:pPr fontAlgn="auto">
                  <a:spcBef>
                    <a:spcPts val="0"/>
                  </a:spcBef>
                  <a:spcAft>
                    <a:spcPts val="0"/>
                  </a:spcAft>
                  <a:defRPr/>
                </a:pPr>
                <a:endParaRPr lang="tr-TR">
                  <a:latin typeface="Times New Roman" pitchFamily="18" charset="0"/>
                  <a:ea typeface="ＭＳ Ｐゴシック" pitchFamily="34" charset="-128"/>
                </a:endParaRPr>
              </a:p>
            </p:txBody>
          </p:sp>
          <p:sp>
            <p:nvSpPr>
              <p:cNvPr id="605199" name="Freeform 15"/>
              <p:cNvSpPr>
                <a:spLocks/>
              </p:cNvSpPr>
              <p:nvPr/>
            </p:nvSpPr>
            <p:spPr bwMode="gray">
              <a:xfrm>
                <a:off x="1478" y="1101"/>
                <a:ext cx="1322" cy="1279"/>
              </a:xfrm>
              <a:custGeom>
                <a:avLst/>
                <a:gdLst/>
                <a:ahLst/>
                <a:cxnLst>
                  <a:cxn ang="0">
                    <a:pos x="0" y="1452"/>
                  </a:cxn>
                  <a:cxn ang="0">
                    <a:pos x="6" y="1320"/>
                  </a:cxn>
                  <a:cxn ang="0">
                    <a:pos x="24" y="1190"/>
                  </a:cxn>
                  <a:cxn ang="0">
                    <a:pos x="52" y="1066"/>
                  </a:cxn>
                  <a:cxn ang="0">
                    <a:pos x="90" y="946"/>
                  </a:cxn>
                  <a:cxn ang="0">
                    <a:pos x="140" y="830"/>
                  </a:cxn>
                  <a:cxn ang="0">
                    <a:pos x="198" y="718"/>
                  </a:cxn>
                  <a:cxn ang="0">
                    <a:pos x="264" y="614"/>
                  </a:cxn>
                  <a:cxn ang="0">
                    <a:pos x="340" y="516"/>
                  </a:cxn>
                  <a:cxn ang="0">
                    <a:pos x="424" y="424"/>
                  </a:cxn>
                  <a:cxn ang="0">
                    <a:pos x="516" y="342"/>
                  </a:cxn>
                  <a:cxn ang="0">
                    <a:pos x="612" y="266"/>
                  </a:cxn>
                  <a:cxn ang="0">
                    <a:pos x="718" y="198"/>
                  </a:cxn>
                  <a:cxn ang="0">
                    <a:pos x="828" y="140"/>
                  </a:cxn>
                  <a:cxn ang="0">
                    <a:pos x="942" y="90"/>
                  </a:cxn>
                  <a:cxn ang="0">
                    <a:pos x="1064" y="52"/>
                  </a:cxn>
                  <a:cxn ang="0">
                    <a:pos x="1188" y="22"/>
                  </a:cxn>
                  <a:cxn ang="0">
                    <a:pos x="1316" y="6"/>
                  </a:cxn>
                  <a:cxn ang="0">
                    <a:pos x="1448" y="0"/>
                  </a:cxn>
                  <a:cxn ang="0">
                    <a:pos x="1448" y="726"/>
                  </a:cxn>
                  <a:cxn ang="0">
                    <a:pos x="1358" y="732"/>
                  </a:cxn>
                  <a:cxn ang="0">
                    <a:pos x="1270" y="748"/>
                  </a:cxn>
                  <a:cxn ang="0">
                    <a:pos x="1186" y="774"/>
                  </a:cxn>
                  <a:cxn ang="0">
                    <a:pos x="1108" y="810"/>
                  </a:cxn>
                  <a:cxn ang="0">
                    <a:pos x="1034" y="856"/>
                  </a:cxn>
                  <a:cxn ang="0">
                    <a:pos x="968" y="910"/>
                  </a:cxn>
                  <a:cxn ang="0">
                    <a:pos x="906" y="970"/>
                  </a:cxn>
                  <a:cxn ang="0">
                    <a:pos x="854" y="1038"/>
                  </a:cxn>
                  <a:cxn ang="0">
                    <a:pos x="808" y="1110"/>
                  </a:cxn>
                  <a:cxn ang="0">
                    <a:pos x="772" y="1190"/>
                  </a:cxn>
                  <a:cxn ang="0">
                    <a:pos x="746" y="1274"/>
                  </a:cxn>
                  <a:cxn ang="0">
                    <a:pos x="730" y="1360"/>
                  </a:cxn>
                  <a:cxn ang="0">
                    <a:pos x="724" y="1452"/>
                  </a:cxn>
                  <a:cxn ang="0">
                    <a:pos x="0" y="1452"/>
                  </a:cxn>
                  <a:cxn ang="0">
                    <a:pos x="0" y="1452"/>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grpFill/>
              <a:ln w="0">
                <a:noFill/>
                <a:prstDash val="solid"/>
                <a:round/>
                <a:headEnd/>
                <a:tailEnd/>
              </a:ln>
            </p:spPr>
            <p:txBody>
              <a:bodyPr/>
              <a:lstStyle/>
              <a:p>
                <a:pPr fontAlgn="auto">
                  <a:spcBef>
                    <a:spcPts val="0"/>
                  </a:spcBef>
                  <a:spcAft>
                    <a:spcPts val="0"/>
                  </a:spcAft>
                  <a:defRPr/>
                </a:pPr>
                <a:endParaRPr lang="tr-TR">
                  <a:ea typeface="ＭＳ Ｐゴシック" pitchFamily="34" charset="-128"/>
                </a:endParaRPr>
              </a:p>
            </p:txBody>
          </p:sp>
        </p:grpSp>
        <p:sp>
          <p:nvSpPr>
            <p:cNvPr id="33807" name="AutoShape 16"/>
            <p:cNvSpPr>
              <a:spLocks noChangeArrowheads="1"/>
            </p:cNvSpPr>
            <p:nvPr/>
          </p:nvSpPr>
          <p:spPr bwMode="gray">
            <a:xfrm rot="-5400000">
              <a:off x="2104" y="1069"/>
              <a:ext cx="1079" cy="722"/>
            </a:xfrm>
            <a:prstGeom prst="triangle">
              <a:avLst>
                <a:gd name="adj" fmla="val 50000"/>
              </a:avLst>
            </a:prstGeom>
            <a:grpFill/>
            <a:ln w="9525" algn="ctr">
              <a:noFill/>
              <a:miter lim="800000"/>
              <a:headEnd/>
              <a:tailEnd/>
            </a:ln>
          </p:spPr>
          <p:txBody>
            <a:bodyPr wrap="none" anchor="ctr"/>
            <a:lstStyle/>
            <a:p>
              <a:pPr fontAlgn="auto">
                <a:spcBef>
                  <a:spcPts val="0"/>
                </a:spcBef>
                <a:spcAft>
                  <a:spcPts val="0"/>
                </a:spcAft>
                <a:defRPr/>
              </a:pPr>
              <a:endParaRPr lang="tr-TR">
                <a:latin typeface="Times New Roman" pitchFamily="18" charset="0"/>
                <a:ea typeface="ＭＳ Ｐゴシック" pitchFamily="34" charset="-128"/>
              </a:endParaRPr>
            </a:p>
          </p:txBody>
        </p:sp>
      </p:grpSp>
      <p:sp>
        <p:nvSpPr>
          <p:cNvPr id="7177" name="AutoShape 17"/>
          <p:cNvSpPr>
            <a:spLocks noChangeArrowheads="1"/>
          </p:cNvSpPr>
          <p:nvPr/>
        </p:nvSpPr>
        <p:spPr bwMode="gray">
          <a:xfrm>
            <a:off x="3857620" y="5786454"/>
            <a:ext cx="2159977" cy="866775"/>
          </a:xfrm>
          <a:prstGeom prst="roundRect">
            <a:avLst>
              <a:gd name="adj" fmla="val 50000"/>
            </a:avLst>
          </a:prstGeom>
          <a:solidFill>
            <a:srgbClr val="157CFF"/>
          </a:solidFill>
          <a:ln w="38100" algn="ctr">
            <a:solidFill>
              <a:srgbClr val="FFFFFF"/>
            </a:solidFill>
            <a:round/>
            <a:headEnd/>
            <a:tailEnd/>
          </a:ln>
          <a:effectLst>
            <a:outerShdw dist="107763" dir="2700000" algn="ctr" rotWithShape="0">
              <a:schemeClr val="bg2">
                <a:alpha val="50000"/>
              </a:schemeClr>
            </a:outerShdw>
          </a:effectLst>
        </p:spPr>
        <p:txBody>
          <a:bodyPr wrap="none" anchor="ctr"/>
          <a:lstStyle/>
          <a:p>
            <a:pPr algn="ctr"/>
            <a:r>
              <a:rPr lang="tr-TR" altLang="ko-KR" sz="3200" b="1" dirty="0">
                <a:solidFill>
                  <a:schemeClr val="bg1"/>
                </a:solidFill>
                <a:latin typeface="Calibri" pitchFamily="34" charset="0"/>
                <a:ea typeface="Gulim" pitchFamily="34" charset="-127"/>
              </a:rPr>
              <a:t>Tüketici</a:t>
            </a:r>
            <a:endParaRPr lang="ko-KR" altLang="en-US" sz="3200" b="1" dirty="0">
              <a:solidFill>
                <a:schemeClr val="bg1"/>
              </a:solidFill>
              <a:latin typeface="Calibri" pitchFamily="34" charset="0"/>
              <a:ea typeface="Gulim" pitchFamily="34" charset="-127"/>
            </a:endParaRPr>
          </a:p>
        </p:txBody>
      </p:sp>
      <p:graphicFrame>
        <p:nvGraphicFramePr>
          <p:cNvPr id="21" name="Diagram 20"/>
          <p:cNvGraphicFramePr/>
          <p:nvPr/>
        </p:nvGraphicFramePr>
        <p:xfrm>
          <a:off x="1500166" y="928670"/>
          <a:ext cx="7003946" cy="9972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 name="Picture 11" descr="ag00334_"/>
          <p:cNvPicPr>
            <a:picLocks noChangeAspect="1" noChangeArrowheads="1" noCrop="1"/>
          </p:cNvPicPr>
          <p:nvPr/>
        </p:nvPicPr>
        <p:blipFill>
          <a:blip r:embed="rId8">
            <a:lum contrast="-6000"/>
          </a:blip>
          <a:srcRect/>
          <a:stretch>
            <a:fillRect/>
          </a:stretch>
        </p:blipFill>
        <p:spPr bwMode="auto">
          <a:xfrm>
            <a:off x="3657600" y="3200400"/>
            <a:ext cx="1828800" cy="16652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
        <p:nvSpPr>
          <p:cNvPr id="3" name="2 İçerik Yer Tutucusu"/>
          <p:cNvSpPr>
            <a:spLocks noGrp="1"/>
          </p:cNvSpPr>
          <p:nvPr>
            <p:ph idx="1"/>
          </p:nvPr>
        </p:nvSpPr>
        <p:spPr>
          <a:xfrm>
            <a:off x="500034" y="1571612"/>
            <a:ext cx="8286808" cy="928694"/>
          </a:xfrm>
          <a:solidFill>
            <a:srgbClr val="FF671F"/>
          </a:solidFill>
        </p:spPr>
        <p:txBody>
          <a:bodyPr>
            <a:normAutofit/>
          </a:bodyPr>
          <a:lstStyle/>
          <a:p>
            <a:pPr marL="177800" lvl="1" indent="-177800">
              <a:buFont typeface="Arial" pitchFamily="34" charset="0"/>
              <a:buChar char="•"/>
            </a:pPr>
            <a:r>
              <a:rPr lang="tr-TR" sz="1800" dirty="0" smtClean="0">
                <a:latin typeface="Arial" pitchFamily="34" charset="0"/>
                <a:cs typeface="Arial" pitchFamily="34" charset="0"/>
              </a:rPr>
              <a:t>Gıda hijyeni, halk sağlığı, hayvan sağlığı ve hayvan refahı kuralları gözetilerek </a:t>
            </a:r>
            <a:r>
              <a:rPr lang="tr-TR" sz="1800" b="1" dirty="0" smtClean="0">
                <a:latin typeface="Arial" pitchFamily="34" charset="0"/>
                <a:cs typeface="Arial" pitchFamily="34" charset="0"/>
              </a:rPr>
              <a:t>Gıda ve Yemin Resmi Kontrollerine Dair Yönetmelik hükümlerine ilave</a:t>
            </a:r>
            <a:r>
              <a:rPr lang="tr-TR" sz="1800" dirty="0" smtClean="0">
                <a:latin typeface="Arial" pitchFamily="34" charset="0"/>
                <a:cs typeface="Arial" pitchFamily="34" charset="0"/>
              </a:rPr>
              <a:t> olarak </a:t>
            </a:r>
            <a:r>
              <a:rPr lang="tr-TR" sz="1800" b="1" dirty="0" smtClean="0">
                <a:latin typeface="Arial" pitchFamily="34" charset="0"/>
                <a:cs typeface="Arial" pitchFamily="34" charset="0"/>
              </a:rPr>
              <a:t>hayvansal gıdaların resmi kontrol esasları </a:t>
            </a:r>
            <a:r>
              <a:rPr lang="tr-TR" sz="1800" dirty="0" smtClean="0">
                <a:latin typeface="Arial" pitchFamily="34" charset="0"/>
                <a:cs typeface="Arial" pitchFamily="34" charset="0"/>
              </a:rPr>
              <a:t>belirlenmiştir.</a:t>
            </a:r>
            <a:endParaRPr lang="tr-TR" sz="1800" dirty="0">
              <a:latin typeface="Arial" pitchFamily="34" charset="0"/>
              <a:cs typeface="Arial" pitchFamily="34" charset="0"/>
            </a:endParaRPr>
          </a:p>
        </p:txBody>
      </p:sp>
      <p:sp>
        <p:nvSpPr>
          <p:cNvPr id="7" name="1 Başlık"/>
          <p:cNvSpPr txBox="1">
            <a:spLocks/>
          </p:cNvSpPr>
          <p:nvPr/>
        </p:nvSpPr>
        <p:spPr>
          <a:xfrm>
            <a:off x="5143504" y="1071546"/>
            <a:ext cx="3357586" cy="8572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4"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5"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8" name="Dikdörtgen 9"/>
          <p:cNvSpPr/>
          <p:nvPr/>
        </p:nvSpPr>
        <p:spPr>
          <a:xfrm>
            <a:off x="1071538" y="2786058"/>
            <a:ext cx="6643734" cy="461665"/>
          </a:xfrm>
          <a:prstGeom prst="rect">
            <a:avLst/>
          </a:prstGeom>
        </p:spPr>
        <p:txBody>
          <a:bodyPr wrap="square">
            <a:spAutoFit/>
          </a:bodyPr>
          <a:lstStyle/>
          <a:p>
            <a:pPr algn="just"/>
            <a:r>
              <a:rPr lang="tr-TR" sz="2400" b="1" dirty="0" smtClean="0">
                <a:latin typeface="Arial Narrow" pitchFamily="34" charset="0"/>
              </a:rPr>
              <a:t>Özel resmi kontrol kurallarına tabi hayvansal gıdalar;</a:t>
            </a:r>
          </a:p>
        </p:txBody>
      </p:sp>
      <p:graphicFrame>
        <p:nvGraphicFramePr>
          <p:cNvPr id="11" name="Diyagram 6"/>
          <p:cNvGraphicFramePr/>
          <p:nvPr>
            <p:extLst>
              <p:ext uri="{D42A27DB-BD31-4B8C-83A1-F6EECF244321}">
                <p14:modId xmlns:p14="http://schemas.microsoft.com/office/powerpoint/2010/main" xmlns="" val="4289639981"/>
              </p:ext>
            </p:extLst>
          </p:nvPr>
        </p:nvGraphicFramePr>
        <p:xfrm>
          <a:off x="1142976" y="3429000"/>
          <a:ext cx="6612396" cy="3071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5143504" y="1071546"/>
            <a:ext cx="3357586" cy="8572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4"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5"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8" name="Dikdörtgen 9"/>
          <p:cNvSpPr/>
          <p:nvPr/>
        </p:nvSpPr>
        <p:spPr>
          <a:xfrm>
            <a:off x="0" y="1625798"/>
            <a:ext cx="8072462" cy="4524315"/>
          </a:xfrm>
          <a:prstGeom prst="rect">
            <a:avLst/>
          </a:prstGeom>
        </p:spPr>
        <p:txBody>
          <a:bodyPr wrap="square">
            <a:spAutoFit/>
          </a:bodyPr>
          <a:lstStyle/>
          <a:p>
            <a:r>
              <a:rPr lang="tr-TR" sz="2400" b="1" dirty="0" smtClean="0">
                <a:latin typeface="Arial" pitchFamily="34" charset="0"/>
                <a:cs typeface="Arial" pitchFamily="34" charset="0"/>
              </a:rPr>
              <a:t>Gıda işletmecisi:</a:t>
            </a:r>
          </a:p>
          <a:p>
            <a:pPr marL="342900" indent="-342900" algn="just">
              <a:buFont typeface="Wingdings" pitchFamily="2" charset="2"/>
              <a:buChar char="Ø"/>
            </a:pPr>
            <a:r>
              <a:rPr lang="tr-TR" sz="2400" dirty="0" smtClean="0">
                <a:latin typeface="Arial" pitchFamily="34" charset="0"/>
                <a:cs typeface="Arial" pitchFamily="34" charset="0"/>
              </a:rPr>
              <a:t>Resmi </a:t>
            </a:r>
            <a:r>
              <a:rPr lang="tr-TR" sz="2400" dirty="0">
                <a:latin typeface="Arial" pitchFamily="34" charset="0"/>
                <a:cs typeface="Arial" pitchFamily="34" charset="0"/>
              </a:rPr>
              <a:t>kontrollerin etkili bir şekilde </a:t>
            </a:r>
            <a:r>
              <a:rPr lang="tr-TR" sz="2400" dirty="0" smtClean="0">
                <a:latin typeface="Arial" pitchFamily="34" charset="0"/>
                <a:cs typeface="Arial" pitchFamily="34" charset="0"/>
              </a:rPr>
              <a:t>gerçekleştirilmesi için kontrol </a:t>
            </a:r>
            <a:r>
              <a:rPr lang="tr-TR" sz="2400" dirty="0">
                <a:latin typeface="Arial" pitchFamily="34" charset="0"/>
                <a:cs typeface="Arial" pitchFamily="34" charset="0"/>
              </a:rPr>
              <a:t>görevlisine her türlü </a:t>
            </a:r>
            <a:r>
              <a:rPr lang="tr-TR" sz="2400" dirty="0" smtClean="0">
                <a:latin typeface="Arial" pitchFamily="34" charset="0"/>
                <a:cs typeface="Arial" pitchFamily="34" charset="0"/>
              </a:rPr>
              <a:t>yardımı sağlamak </a:t>
            </a:r>
            <a:endParaRPr lang="tr-TR" sz="2400" dirty="0">
              <a:latin typeface="Arial" pitchFamily="34" charset="0"/>
              <a:cs typeface="Arial" pitchFamily="34" charset="0"/>
            </a:endParaRPr>
          </a:p>
          <a:p>
            <a:pPr marL="342900" indent="-342900" algn="just">
              <a:buFont typeface="Wingdings" pitchFamily="2" charset="2"/>
              <a:buChar char="Ø"/>
            </a:pPr>
            <a:endParaRPr lang="tr-TR" sz="2400" dirty="0" smtClean="0">
              <a:latin typeface="Arial" pitchFamily="34" charset="0"/>
              <a:cs typeface="Arial" pitchFamily="34" charset="0"/>
            </a:endParaRPr>
          </a:p>
          <a:p>
            <a:pPr marL="342900" indent="-342900" algn="just">
              <a:buFont typeface="Wingdings" pitchFamily="2" charset="2"/>
              <a:buChar char="Ø"/>
            </a:pPr>
            <a:r>
              <a:rPr lang="tr-TR" sz="2400" dirty="0" smtClean="0">
                <a:latin typeface="Arial" pitchFamily="34" charset="0"/>
                <a:cs typeface="Arial" pitchFamily="34" charset="0"/>
              </a:rPr>
              <a:t>Tüm binalara, tesislere, işletmelere vs. </a:t>
            </a:r>
            <a:r>
              <a:rPr lang="tr-TR" sz="2400" b="1" dirty="0" smtClean="0">
                <a:latin typeface="Arial" pitchFamily="34" charset="0"/>
                <a:cs typeface="Arial" pitchFamily="34" charset="0"/>
              </a:rPr>
              <a:t>giriş imkanı </a:t>
            </a:r>
            <a:r>
              <a:rPr lang="tr-TR" sz="2400" dirty="0" smtClean="0">
                <a:latin typeface="Arial" pitchFamily="34" charset="0"/>
                <a:cs typeface="Arial" pitchFamily="34" charset="0"/>
              </a:rPr>
              <a:t>sunmak</a:t>
            </a:r>
            <a:endParaRPr lang="tr-TR" sz="2400" dirty="0">
              <a:latin typeface="Arial" pitchFamily="34" charset="0"/>
              <a:cs typeface="Arial" pitchFamily="34" charset="0"/>
            </a:endParaRPr>
          </a:p>
          <a:p>
            <a:pPr marL="342900" indent="-342900" algn="just">
              <a:buFont typeface="Wingdings" pitchFamily="2" charset="2"/>
              <a:buChar char="Ø"/>
            </a:pPr>
            <a:endParaRPr lang="tr-TR" sz="2400" dirty="0" smtClean="0">
              <a:latin typeface="Arial" pitchFamily="34" charset="0"/>
              <a:cs typeface="Arial" pitchFamily="34" charset="0"/>
            </a:endParaRPr>
          </a:p>
          <a:p>
            <a:pPr marL="342900" indent="-342900" algn="just">
              <a:buFont typeface="Wingdings" pitchFamily="2" charset="2"/>
              <a:buChar char="Ø"/>
            </a:pPr>
            <a:r>
              <a:rPr lang="tr-TR" sz="2400" dirty="0" smtClean="0">
                <a:latin typeface="Arial" pitchFamily="34" charset="0"/>
                <a:cs typeface="Arial" pitchFamily="34" charset="0"/>
              </a:rPr>
              <a:t>İlgili </a:t>
            </a:r>
            <a:r>
              <a:rPr lang="tr-TR" sz="2400" dirty="0">
                <a:latin typeface="Arial" pitchFamily="34" charset="0"/>
                <a:cs typeface="Arial" pitchFamily="34" charset="0"/>
              </a:rPr>
              <a:t>mevzuat uyarınca gerekli olan veya </a:t>
            </a:r>
            <a:r>
              <a:rPr lang="tr-TR" sz="2400" dirty="0" smtClean="0">
                <a:latin typeface="Arial" pitchFamily="34" charset="0"/>
                <a:cs typeface="Arial" pitchFamily="34" charset="0"/>
              </a:rPr>
              <a:t>durumun değerlendirilebilmesi </a:t>
            </a:r>
            <a:r>
              <a:rPr lang="tr-TR" sz="2400" dirty="0">
                <a:latin typeface="Arial" pitchFamily="34" charset="0"/>
                <a:cs typeface="Arial" pitchFamily="34" charset="0"/>
              </a:rPr>
              <a:t>için Bakanlık tarafından gerekli görülen </a:t>
            </a:r>
            <a:r>
              <a:rPr lang="tr-TR" sz="2400" b="1" dirty="0">
                <a:latin typeface="Arial" pitchFamily="34" charset="0"/>
                <a:cs typeface="Arial" pitchFamily="34" charset="0"/>
              </a:rPr>
              <a:t>belgeleri ve </a:t>
            </a:r>
            <a:r>
              <a:rPr lang="tr-TR" sz="2400" b="1" dirty="0" smtClean="0">
                <a:latin typeface="Arial" pitchFamily="34" charset="0"/>
                <a:cs typeface="Arial" pitchFamily="34" charset="0"/>
              </a:rPr>
              <a:t>kayıtları sağlamakla </a:t>
            </a:r>
          </a:p>
          <a:p>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yükümlü</a:t>
            </a:r>
            <a:endParaRPr lang="tr-TR" sz="2400" dirty="0">
              <a:latin typeface="Arial" pitchFamily="34" charset="0"/>
              <a:cs typeface="Arial" pitchFamily="34" charset="0"/>
            </a:endParaRPr>
          </a:p>
        </p:txBody>
      </p:sp>
      <p:pic>
        <p:nvPicPr>
          <p:cNvPr id="9" name="Picture 3" descr="C:\Users\pinar.kalgay\AppData\Local\Microsoft\Windows\Temporary Internet Files\Content.IE5\MI5W6NUL\MC900294234[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00958" y="4880405"/>
            <a:ext cx="1425779" cy="197759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5143504" y="1071546"/>
            <a:ext cx="3357586" cy="8572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4"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5"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12" name="Dikdörtgen 9"/>
          <p:cNvSpPr/>
          <p:nvPr/>
        </p:nvSpPr>
        <p:spPr>
          <a:xfrm>
            <a:off x="539552" y="1305342"/>
            <a:ext cx="8318728" cy="4832092"/>
          </a:xfrm>
          <a:prstGeom prst="rect">
            <a:avLst/>
          </a:prstGeom>
        </p:spPr>
        <p:txBody>
          <a:bodyPr wrap="square">
            <a:spAutoFit/>
          </a:bodyPr>
          <a:lstStyle/>
          <a:p>
            <a:pPr algn="just"/>
            <a:r>
              <a:rPr lang="tr-TR" sz="2400" b="1" dirty="0" smtClean="0">
                <a:solidFill>
                  <a:srgbClr val="FF0000"/>
                </a:solidFill>
                <a:latin typeface="Arial" pitchFamily="34" charset="0"/>
                <a:cs typeface="Arial" pitchFamily="34" charset="0"/>
              </a:rPr>
              <a:t>Bakanlık:</a:t>
            </a:r>
          </a:p>
          <a:p>
            <a:pPr algn="just"/>
            <a:r>
              <a:rPr lang="tr-TR" sz="2400" dirty="0" smtClean="0">
                <a:latin typeface="Arial" pitchFamily="34" charset="0"/>
                <a:cs typeface="Arial" pitchFamily="34" charset="0"/>
              </a:rPr>
              <a:t>Gıda </a:t>
            </a:r>
            <a:r>
              <a:rPr lang="tr-TR" sz="2400" dirty="0">
                <a:latin typeface="Arial" pitchFamily="34" charset="0"/>
                <a:cs typeface="Arial" pitchFamily="34" charset="0"/>
              </a:rPr>
              <a:t>işletmecisinin Gıda Hijyeni </a:t>
            </a:r>
            <a:r>
              <a:rPr lang="tr-TR" sz="2400" dirty="0" smtClean="0">
                <a:latin typeface="Arial" pitchFamily="34" charset="0"/>
                <a:cs typeface="Arial" pitchFamily="34" charset="0"/>
              </a:rPr>
              <a:t>Yönetmeliği ve </a:t>
            </a:r>
            <a:r>
              <a:rPr lang="tr-TR" sz="2400" dirty="0">
                <a:latin typeface="Arial" pitchFamily="34" charset="0"/>
                <a:cs typeface="Arial" pitchFamily="34" charset="0"/>
              </a:rPr>
              <a:t>Hayvansal Gıdalar İçin Özel Hijyen Kuralları </a:t>
            </a:r>
            <a:r>
              <a:rPr lang="tr-TR" sz="2400" dirty="0" smtClean="0">
                <a:latin typeface="Arial" pitchFamily="34" charset="0"/>
                <a:cs typeface="Arial" pitchFamily="34" charset="0"/>
              </a:rPr>
              <a:t>Yönetmeliği ile </a:t>
            </a:r>
            <a:r>
              <a:rPr lang="tr-TR" sz="2400" dirty="0">
                <a:latin typeface="Arial" pitchFamily="34" charset="0"/>
                <a:cs typeface="Arial" pitchFamily="34" charset="0"/>
              </a:rPr>
              <a:t>belirlenen şartlara uygunluğunu doğrulamak amacıyla resmi kontrolleri </a:t>
            </a:r>
            <a:r>
              <a:rPr lang="tr-TR" sz="2400" dirty="0" smtClean="0">
                <a:latin typeface="Arial" pitchFamily="34" charset="0"/>
                <a:cs typeface="Arial" pitchFamily="34" charset="0"/>
              </a:rPr>
              <a:t>yürütür.</a:t>
            </a:r>
          </a:p>
          <a:p>
            <a:pPr algn="just"/>
            <a:r>
              <a:rPr lang="tr-TR" sz="2400" dirty="0" smtClean="0">
                <a:latin typeface="Arial" pitchFamily="34" charset="0"/>
                <a:cs typeface="Arial" pitchFamily="34" charset="0"/>
              </a:rPr>
              <a:t>Bu resmi kontroller;</a:t>
            </a:r>
          </a:p>
          <a:p>
            <a:pPr marL="457200" indent="-457200" algn="just">
              <a:spcAft>
                <a:spcPts val="1200"/>
              </a:spcAft>
              <a:buFont typeface="+mj-lt"/>
              <a:buAutoNum type="alphaLcParenR"/>
            </a:pPr>
            <a:r>
              <a:rPr lang="tr-TR" sz="2400" dirty="0" smtClean="0">
                <a:latin typeface="Arial" pitchFamily="34" charset="0"/>
                <a:cs typeface="Arial" pitchFamily="34" charset="0"/>
              </a:rPr>
              <a:t>İyi</a:t>
            </a:r>
            <a:r>
              <a:rPr lang="tr-TR" sz="2400" dirty="0">
                <a:latin typeface="Arial" pitchFamily="34" charset="0"/>
                <a:cs typeface="Arial" pitchFamily="34" charset="0"/>
              </a:rPr>
              <a:t> hijyen uygulamaları ile tehlike analizi ve kritik kontrol noktaları/HACCP ilkelerine dayalı prosedürlerin tetkikleri,</a:t>
            </a:r>
          </a:p>
          <a:p>
            <a:pPr marL="457200" indent="-457200" algn="just">
              <a:spcAft>
                <a:spcPts val="1200"/>
              </a:spcAft>
              <a:buFont typeface="+mj-lt"/>
              <a:buAutoNum type="alphaLcParenR"/>
            </a:pPr>
            <a:r>
              <a:rPr lang="tr-TR" sz="2400" dirty="0" smtClean="0">
                <a:latin typeface="Arial" pitchFamily="34" charset="0"/>
                <a:cs typeface="Arial" pitchFamily="34" charset="0"/>
              </a:rPr>
              <a:t>Çiğ et, balıkçılık ürünleri, canlı çift kabuklu yumuşakçalar, süt ve süt ürünleri ile ilgili resmi kontrolleri,</a:t>
            </a:r>
            <a:endParaRPr lang="tr-TR" sz="2400" dirty="0">
              <a:latin typeface="Arial" pitchFamily="34" charset="0"/>
              <a:cs typeface="Arial" pitchFamily="34" charset="0"/>
            </a:endParaRPr>
          </a:p>
          <a:p>
            <a:pPr marL="457200" indent="-457200" algn="just">
              <a:spcAft>
                <a:spcPts val="1200"/>
              </a:spcAft>
              <a:buFont typeface="+mj-lt"/>
              <a:buAutoNum type="alphaLcParenR"/>
            </a:pPr>
            <a:r>
              <a:rPr lang="tr-TR" sz="2400" dirty="0" smtClean="0">
                <a:latin typeface="Arial" pitchFamily="34" charset="0"/>
                <a:cs typeface="Arial" pitchFamily="34" charset="0"/>
              </a:rPr>
              <a:t>Yönetmelikte </a:t>
            </a:r>
            <a:r>
              <a:rPr lang="tr-TR" sz="2400" dirty="0">
                <a:latin typeface="Arial" pitchFamily="34" charset="0"/>
                <a:cs typeface="Arial" pitchFamily="34" charset="0"/>
              </a:rPr>
              <a:t>belirtilen özel tetkik </a:t>
            </a:r>
            <a:r>
              <a:rPr lang="tr-TR" sz="2400" dirty="0" smtClean="0">
                <a:latin typeface="Arial" pitchFamily="34" charset="0"/>
                <a:cs typeface="Arial" pitchFamily="34" charset="0"/>
              </a:rPr>
              <a:t>görevlerini içerir.</a:t>
            </a:r>
            <a:endParaRPr lang="tr-TR" sz="2400" dirty="0">
              <a:latin typeface="Arial" pitchFamily="34" charset="0"/>
              <a:cs typeface="Arial" pitchFamily="34" charset="0"/>
            </a:endParaRPr>
          </a:p>
        </p:txBody>
      </p:sp>
      <p:sp>
        <p:nvSpPr>
          <p:cNvPr id="17"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5143504" y="1071546"/>
            <a:ext cx="3357586" cy="8572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4"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5"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8" name="Dikdörtgen 9"/>
          <p:cNvSpPr/>
          <p:nvPr/>
        </p:nvSpPr>
        <p:spPr>
          <a:xfrm>
            <a:off x="357158" y="1428736"/>
            <a:ext cx="8429684" cy="4678204"/>
          </a:xfrm>
          <a:prstGeom prst="rect">
            <a:avLst/>
          </a:prstGeom>
        </p:spPr>
        <p:txBody>
          <a:bodyPr wrap="square">
            <a:spAutoFit/>
          </a:bodyPr>
          <a:lstStyle/>
          <a:p>
            <a:pPr marL="457200" indent="-457200">
              <a:spcBef>
                <a:spcPts val="600"/>
              </a:spcBef>
            </a:pPr>
            <a:r>
              <a:rPr lang="tr-TR" sz="2400" b="1" dirty="0" smtClean="0">
                <a:latin typeface="Arial" pitchFamily="34" charset="0"/>
                <a:cs typeface="Arial" pitchFamily="34" charset="0"/>
              </a:rPr>
              <a:t>İyi hijyen uygulamalarına yönelik tetkikler:</a:t>
            </a:r>
          </a:p>
          <a:p>
            <a:pPr marL="457200" indent="-457200">
              <a:spcBef>
                <a:spcPts val="600"/>
              </a:spcBef>
            </a:pPr>
            <a:endParaRPr lang="tr-TR" sz="2400" b="1" dirty="0" smtClean="0">
              <a:latin typeface="Arial" pitchFamily="34" charset="0"/>
              <a:cs typeface="Arial" pitchFamily="34" charset="0"/>
            </a:endParaRPr>
          </a:p>
          <a:p>
            <a:pPr marL="457200" indent="-457200">
              <a:spcBef>
                <a:spcPts val="600"/>
              </a:spcBef>
              <a:buFont typeface="+mj-lt"/>
              <a:buAutoNum type="alphaLcParenR"/>
            </a:pPr>
            <a:r>
              <a:rPr lang="tr-TR" sz="2400" dirty="0" smtClean="0">
                <a:latin typeface="Arial" pitchFamily="34" charset="0"/>
                <a:cs typeface="Arial" pitchFamily="34" charset="0"/>
              </a:rPr>
              <a:t>Gıda zinciri bilgilerine ilişkin kontroller</a:t>
            </a:r>
          </a:p>
          <a:p>
            <a:pPr marL="457200" indent="-457200">
              <a:buFont typeface="+mj-lt"/>
              <a:buAutoNum type="alphaLcParenR"/>
            </a:pPr>
            <a:r>
              <a:rPr lang="tr-TR" sz="2400" dirty="0" smtClean="0">
                <a:latin typeface="Arial" pitchFamily="34" charset="0"/>
                <a:cs typeface="Arial" pitchFamily="34" charset="0"/>
              </a:rPr>
              <a:t>Tesis ve ekipmanın tasarımı ve bakımı</a:t>
            </a:r>
            <a:endParaRPr lang="en-US" sz="2400" dirty="0">
              <a:latin typeface="Arial" pitchFamily="34" charset="0"/>
              <a:cs typeface="Arial" pitchFamily="34" charset="0"/>
            </a:endParaRPr>
          </a:p>
          <a:p>
            <a:pPr marL="457200" indent="-457200">
              <a:buFont typeface="+mj-lt"/>
              <a:buAutoNum type="alphaLcParenR"/>
            </a:pPr>
            <a:r>
              <a:rPr lang="tr-TR" sz="2400" dirty="0" smtClean="0">
                <a:latin typeface="Arial" pitchFamily="34" charset="0"/>
                <a:cs typeface="Arial" pitchFamily="34" charset="0"/>
              </a:rPr>
              <a:t>Çalışma öncesinde, sırasında ve sonrasında hijyen</a:t>
            </a:r>
            <a:endParaRPr lang="en-US" sz="2400" dirty="0">
              <a:latin typeface="Arial" pitchFamily="34" charset="0"/>
              <a:cs typeface="Arial" pitchFamily="34" charset="0"/>
            </a:endParaRPr>
          </a:p>
          <a:p>
            <a:pPr marL="457200" indent="-457200">
              <a:buFont typeface="+mj-lt"/>
              <a:buAutoNum type="alphaLcParenR"/>
            </a:pPr>
            <a:r>
              <a:rPr lang="tr-TR" sz="2400" dirty="0" smtClean="0">
                <a:latin typeface="Arial" pitchFamily="34" charset="0"/>
                <a:cs typeface="Arial" pitchFamily="34" charset="0"/>
              </a:rPr>
              <a:t>Kişisel hijyen</a:t>
            </a:r>
            <a:endParaRPr lang="en-GB" sz="2400" dirty="0">
              <a:latin typeface="Arial" pitchFamily="34" charset="0"/>
              <a:cs typeface="Arial" pitchFamily="34" charset="0"/>
            </a:endParaRPr>
          </a:p>
          <a:p>
            <a:pPr marL="457200" indent="-457200">
              <a:buFont typeface="+mj-lt"/>
              <a:buAutoNum type="alphaLcParenR"/>
            </a:pPr>
            <a:r>
              <a:rPr lang="tr-TR" sz="2400" dirty="0" smtClean="0">
                <a:latin typeface="Arial" pitchFamily="34" charset="0"/>
                <a:cs typeface="Arial" pitchFamily="34" charset="0"/>
              </a:rPr>
              <a:t>Hijyen ve çalışma prosedürlerine ilişkin eğitim</a:t>
            </a:r>
            <a:endParaRPr lang="en-US" sz="2400" dirty="0">
              <a:latin typeface="Arial" pitchFamily="34" charset="0"/>
              <a:cs typeface="Arial" pitchFamily="34" charset="0"/>
            </a:endParaRPr>
          </a:p>
          <a:p>
            <a:pPr marL="457200" indent="-457200">
              <a:buFont typeface="+mj-lt"/>
              <a:buAutoNum type="alphaLcParenR"/>
            </a:pPr>
            <a:r>
              <a:rPr lang="tr-TR" sz="2400" dirty="0" smtClean="0">
                <a:latin typeface="Arial" pitchFamily="34" charset="0"/>
                <a:cs typeface="Arial" pitchFamily="34" charset="0"/>
              </a:rPr>
              <a:t>Haşere ve kemirgen kontrolü</a:t>
            </a:r>
            <a:endParaRPr lang="en-GB" sz="2400" dirty="0">
              <a:latin typeface="Arial" pitchFamily="34" charset="0"/>
              <a:cs typeface="Arial" pitchFamily="34" charset="0"/>
            </a:endParaRPr>
          </a:p>
          <a:p>
            <a:pPr marL="457200" indent="-457200">
              <a:buFont typeface="+mj-lt"/>
              <a:buAutoNum type="alphaLcParenR"/>
            </a:pPr>
            <a:r>
              <a:rPr lang="tr-TR" sz="2400" dirty="0" smtClean="0">
                <a:latin typeface="Arial" pitchFamily="34" charset="0"/>
                <a:cs typeface="Arial" pitchFamily="34" charset="0"/>
              </a:rPr>
              <a:t>Su kalitesi</a:t>
            </a:r>
            <a:endParaRPr lang="en-GB" sz="2400" dirty="0">
              <a:latin typeface="Arial" pitchFamily="34" charset="0"/>
              <a:cs typeface="Arial" pitchFamily="34" charset="0"/>
            </a:endParaRPr>
          </a:p>
          <a:p>
            <a:pPr marL="457200" indent="-457200">
              <a:buFont typeface="+mj-lt"/>
              <a:buAutoNum type="alphaLcParenR"/>
            </a:pPr>
            <a:r>
              <a:rPr lang="tr-TR" sz="2400" dirty="0" smtClean="0">
                <a:latin typeface="Arial" pitchFamily="34" charset="0"/>
                <a:cs typeface="Arial" pitchFamily="34" charset="0"/>
              </a:rPr>
              <a:t>Sıcaklık kontrolü</a:t>
            </a:r>
            <a:endParaRPr lang="en-GB" sz="2400" dirty="0">
              <a:latin typeface="Arial" pitchFamily="34" charset="0"/>
              <a:cs typeface="Arial" pitchFamily="34" charset="0"/>
            </a:endParaRPr>
          </a:p>
          <a:p>
            <a:pPr marL="457200" indent="-457200">
              <a:buFont typeface="+mj-lt"/>
              <a:buAutoNum type="alphaLcParenR"/>
            </a:pPr>
            <a:r>
              <a:rPr lang="tr-TR" sz="2400" dirty="0" smtClean="0">
                <a:latin typeface="Arial" pitchFamily="34" charset="0"/>
                <a:cs typeface="Arial" pitchFamily="34" charset="0"/>
              </a:rPr>
              <a:t>Gıdaların ve eşlik eden belgelerin işletmeye giriş ve çıkışlarındaki kontroller </a:t>
            </a:r>
            <a:endParaRPr lang="tr-TR" sz="2400" dirty="0">
              <a:latin typeface="Arial" pitchFamily="34" charset="0"/>
              <a:cs typeface="Arial" pitchFamily="34" charset="0"/>
            </a:endParaRPr>
          </a:p>
        </p:txBody>
      </p:sp>
      <p:sp>
        <p:nvSpPr>
          <p:cNvPr id="10"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5143504" y="1071546"/>
            <a:ext cx="3357586" cy="8572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4"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5"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8" name="Dikdörtgen 9"/>
          <p:cNvSpPr/>
          <p:nvPr/>
        </p:nvSpPr>
        <p:spPr>
          <a:xfrm>
            <a:off x="507604" y="1571612"/>
            <a:ext cx="8207800" cy="5001369"/>
          </a:xfrm>
          <a:prstGeom prst="rect">
            <a:avLst/>
          </a:prstGeom>
        </p:spPr>
        <p:txBody>
          <a:bodyPr wrap="square">
            <a:spAutoFit/>
          </a:bodyPr>
          <a:lstStyle/>
          <a:p>
            <a:pPr algn="just">
              <a:spcBef>
                <a:spcPts val="600"/>
              </a:spcBef>
            </a:pPr>
            <a:r>
              <a:rPr lang="tr-TR" sz="2400" b="1" dirty="0" smtClean="0">
                <a:latin typeface="Arial" pitchFamily="34" charset="0"/>
                <a:cs typeface="Arial" pitchFamily="34" charset="0"/>
              </a:rPr>
              <a:t>Tehlike analizi ve kritik kontrol noktaları/HACCP ilkelerine dayalı prosedürlerin tetkiki:</a:t>
            </a:r>
          </a:p>
          <a:p>
            <a:pPr algn="just">
              <a:spcBef>
                <a:spcPts val="600"/>
              </a:spcBef>
            </a:pPr>
            <a:endParaRPr lang="tr-TR" sz="1100" b="1" dirty="0" smtClean="0">
              <a:latin typeface="Arial" pitchFamily="34" charset="0"/>
              <a:cs typeface="Arial" pitchFamily="34" charset="0"/>
            </a:endParaRPr>
          </a:p>
          <a:p>
            <a:pPr algn="just">
              <a:spcBef>
                <a:spcPts val="600"/>
              </a:spcBef>
            </a:pPr>
            <a:r>
              <a:rPr lang="tr-TR" sz="2400" dirty="0" smtClean="0">
                <a:latin typeface="Arial" pitchFamily="34" charset="0"/>
                <a:cs typeface="Arial" pitchFamily="34" charset="0"/>
              </a:rPr>
              <a:t>Gıda işletmecilerinin bu prosedürleri sürekli ve doğru bir şekilde uyguladıklarını doğrulamalıdır.</a:t>
            </a:r>
          </a:p>
          <a:p>
            <a:pPr algn="just">
              <a:spcBef>
                <a:spcPts val="600"/>
              </a:spcBef>
            </a:pPr>
            <a:r>
              <a:rPr lang="tr-TR" sz="2400" dirty="0" smtClean="0">
                <a:latin typeface="Arial" pitchFamily="34" charset="0"/>
                <a:cs typeface="Arial" pitchFamily="34" charset="0"/>
              </a:rPr>
              <a:t>Tetkiklerde</a:t>
            </a:r>
            <a:r>
              <a:rPr lang="tr-TR" sz="2400" dirty="0">
                <a:latin typeface="Arial" pitchFamily="34" charset="0"/>
                <a:cs typeface="Arial" pitchFamily="34" charset="0"/>
              </a:rPr>
              <a:t>, uygulanan prosedürlerin hayvansal gıdalar </a:t>
            </a:r>
            <a:r>
              <a:rPr lang="tr-TR" sz="2400" dirty="0" smtClean="0">
                <a:latin typeface="Arial" pitchFamily="34" charset="0"/>
                <a:cs typeface="Arial" pitchFamily="34" charset="0"/>
              </a:rPr>
              <a:t>için,</a:t>
            </a:r>
            <a:endParaRPr lang="tr-TR" sz="2400" dirty="0">
              <a:latin typeface="Arial" pitchFamily="34" charset="0"/>
              <a:cs typeface="Arial" pitchFamily="34" charset="0"/>
            </a:endParaRPr>
          </a:p>
          <a:p>
            <a:pPr marL="457200" indent="-457200" algn="just">
              <a:buFont typeface="+mj-lt"/>
              <a:buAutoNum type="alphaLcParenR"/>
            </a:pPr>
            <a:r>
              <a:rPr lang="tr-TR" sz="2400" dirty="0" smtClean="0">
                <a:latin typeface="Arial" pitchFamily="34" charset="0"/>
                <a:cs typeface="Arial" pitchFamily="34" charset="0"/>
              </a:rPr>
              <a:t>Mikrobiyolojik</a:t>
            </a:r>
            <a:r>
              <a:rPr lang="tr-TR" sz="2400" dirty="0">
                <a:latin typeface="Arial" pitchFamily="34" charset="0"/>
                <a:cs typeface="Arial" pitchFamily="34" charset="0"/>
              </a:rPr>
              <a:t> kriterlere ilişkin mevzuata uyum.</a:t>
            </a:r>
          </a:p>
          <a:p>
            <a:pPr marL="457200" indent="-457200" algn="just">
              <a:buFont typeface="+mj-lt"/>
              <a:buAutoNum type="alphaLcParenR"/>
            </a:pPr>
            <a:r>
              <a:rPr lang="tr-TR" sz="2400" dirty="0" smtClean="0">
                <a:latin typeface="Arial" pitchFamily="34" charset="0"/>
                <a:cs typeface="Arial" pitchFamily="34" charset="0"/>
              </a:rPr>
              <a:t>Kalıntılar</a:t>
            </a:r>
            <a:r>
              <a:rPr lang="tr-TR" sz="2400" dirty="0">
                <a:latin typeface="Arial" pitchFamily="34" charset="0"/>
                <a:cs typeface="Arial" pitchFamily="34" charset="0"/>
              </a:rPr>
              <a:t>, bulaşanlar ve kullanımına müsaade edilmeyen maddelere ilişkin mevzuata uyum.</a:t>
            </a:r>
          </a:p>
          <a:p>
            <a:pPr marL="457200" indent="-457200" algn="just">
              <a:buFont typeface="+mj-lt"/>
              <a:buAutoNum type="alphaLcParenR"/>
            </a:pPr>
            <a:r>
              <a:rPr lang="tr-TR" sz="2400" dirty="0" smtClean="0">
                <a:latin typeface="Arial" pitchFamily="34" charset="0"/>
                <a:cs typeface="Arial" pitchFamily="34" charset="0"/>
              </a:rPr>
              <a:t>Yabancı </a:t>
            </a:r>
            <a:r>
              <a:rPr lang="tr-TR" sz="2400" dirty="0">
                <a:latin typeface="Arial" pitchFamily="34" charset="0"/>
                <a:cs typeface="Arial" pitchFamily="34" charset="0"/>
              </a:rPr>
              <a:t>maddeler gibi fiziksel tehlikeleri içermediği</a:t>
            </a:r>
            <a:r>
              <a:rPr lang="tr-TR" sz="2400" dirty="0" smtClean="0">
                <a:latin typeface="Arial" pitchFamily="34" charset="0"/>
                <a:cs typeface="Arial" pitchFamily="34" charset="0"/>
              </a:rPr>
              <a:t>. </a:t>
            </a:r>
          </a:p>
          <a:p>
            <a:pPr marL="457200" indent="-457200" algn="just"/>
            <a:endParaRPr lang="tr-TR" sz="2400" dirty="0" smtClean="0">
              <a:latin typeface="Arial" pitchFamily="34" charset="0"/>
              <a:cs typeface="Arial" pitchFamily="34" charset="0"/>
            </a:endParaRPr>
          </a:p>
          <a:p>
            <a:pPr marL="457200" indent="-457200" algn="just"/>
            <a:r>
              <a:rPr lang="tr-TR" sz="2400" dirty="0" smtClean="0">
                <a:latin typeface="Arial" pitchFamily="34" charset="0"/>
                <a:cs typeface="Arial" pitchFamily="34" charset="0"/>
              </a:rPr>
              <a:t>hususları garanti altına alıp almadığı kontrol edilir:</a:t>
            </a:r>
            <a:endParaRPr lang="tr-TR" sz="2400" dirty="0">
              <a:latin typeface="Arial" pitchFamily="34" charset="0"/>
              <a:cs typeface="Arial" pitchFamily="34" charset="0"/>
            </a:endParaRPr>
          </a:p>
          <a:p>
            <a:pPr algn="just">
              <a:spcBef>
                <a:spcPts val="600"/>
              </a:spcBef>
            </a:pPr>
            <a:endParaRPr lang="tr-TR" sz="2400" dirty="0" smtClean="0">
              <a:latin typeface="Arial Narrow" pitchFamily="34" charset="0"/>
            </a:endParaRPr>
          </a:p>
        </p:txBody>
      </p:sp>
      <p:sp>
        <p:nvSpPr>
          <p:cNvPr id="10"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5143504" y="1071546"/>
            <a:ext cx="3357586" cy="8572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4"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5"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8" name="Dikdörtgen 9"/>
          <p:cNvSpPr/>
          <p:nvPr/>
        </p:nvSpPr>
        <p:spPr>
          <a:xfrm>
            <a:off x="285720" y="1214422"/>
            <a:ext cx="8429684" cy="2846933"/>
          </a:xfrm>
          <a:prstGeom prst="rect">
            <a:avLst/>
          </a:prstGeom>
        </p:spPr>
        <p:txBody>
          <a:bodyPr wrap="square">
            <a:spAutoFit/>
          </a:bodyPr>
          <a:lstStyle/>
          <a:p>
            <a:pPr algn="just"/>
            <a:endParaRPr lang="tr-TR" sz="2000" dirty="0" smtClean="0"/>
          </a:p>
          <a:p>
            <a:pPr algn="just"/>
            <a:r>
              <a:rPr lang="tr-TR" sz="2400" b="1" dirty="0" smtClean="0">
                <a:latin typeface="Arial" pitchFamily="34" charset="0"/>
                <a:cs typeface="Arial" pitchFamily="34" charset="0"/>
              </a:rPr>
              <a:t>İzlenebilirliğin tetkiki:</a:t>
            </a:r>
          </a:p>
          <a:p>
            <a:pPr algn="just"/>
            <a:endParaRPr lang="tr-TR" sz="1000" b="1" dirty="0" smtClean="0">
              <a:latin typeface="Arial" pitchFamily="34" charset="0"/>
              <a:cs typeface="Arial" pitchFamily="34" charset="0"/>
            </a:endParaRPr>
          </a:p>
          <a:p>
            <a:pPr algn="just">
              <a:spcBef>
                <a:spcPts val="600"/>
              </a:spcBef>
            </a:pPr>
            <a:r>
              <a:rPr lang="tr-TR" sz="2400" dirty="0" smtClean="0">
                <a:latin typeface="Arial" pitchFamily="34" charset="0"/>
                <a:cs typeface="Arial" pitchFamily="34" charset="0"/>
              </a:rPr>
              <a:t>Bakanlık </a:t>
            </a:r>
            <a:r>
              <a:rPr lang="tr-TR" sz="2400" dirty="0">
                <a:latin typeface="Arial" pitchFamily="34" charset="0"/>
                <a:cs typeface="Arial" pitchFamily="34" charset="0"/>
              </a:rPr>
              <a:t>onaylanan tüm işletmelerde, tanımlama işaretlerinin uygulanmasına ilişkin Hayvansal Gıdalar İçin Özel Hijyen Kuralları Yönetmeliği gereklilikleri ile diğer izlenebilirlik şartlarına uygunluğun doğrulanması amacıyla resmi kontrolleri yürütür.</a:t>
            </a:r>
            <a:endParaRPr lang="tr-TR" sz="2400" dirty="0" smtClean="0">
              <a:latin typeface="Arial" pitchFamily="34" charset="0"/>
              <a:cs typeface="Arial" pitchFamily="34" charset="0"/>
            </a:endParaRPr>
          </a:p>
        </p:txBody>
      </p:sp>
      <p:sp>
        <p:nvSpPr>
          <p:cNvPr id="10"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5143504" y="1071546"/>
            <a:ext cx="3357586" cy="8572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4"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5"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8" name="Dikdörtgen 9"/>
          <p:cNvSpPr/>
          <p:nvPr/>
        </p:nvSpPr>
        <p:spPr>
          <a:xfrm>
            <a:off x="357158" y="1428736"/>
            <a:ext cx="8501122" cy="2000548"/>
          </a:xfrm>
          <a:prstGeom prst="rect">
            <a:avLst/>
          </a:prstGeom>
        </p:spPr>
        <p:txBody>
          <a:bodyPr wrap="square">
            <a:spAutoFit/>
          </a:bodyPr>
          <a:lstStyle/>
          <a:p>
            <a:pPr algn="just"/>
            <a:endParaRPr lang="tr-TR" sz="2000" dirty="0" smtClean="0"/>
          </a:p>
          <a:p>
            <a:pPr algn="just"/>
            <a:r>
              <a:rPr lang="tr-TR" sz="2400" b="1" dirty="0" smtClean="0">
                <a:latin typeface="Arial Narrow" pitchFamily="34" charset="0"/>
              </a:rPr>
              <a:t>Tetkiklerin içeriği ve sıklığı</a:t>
            </a:r>
            <a:r>
              <a:rPr lang="tr-TR" sz="2400" b="1" dirty="0">
                <a:latin typeface="Arial Narrow" pitchFamily="34" charset="0"/>
              </a:rPr>
              <a:t>,</a:t>
            </a:r>
            <a:r>
              <a:rPr lang="tr-TR" sz="2400" b="1" dirty="0" smtClean="0">
                <a:latin typeface="Arial Narrow" pitchFamily="34" charset="0"/>
              </a:rPr>
              <a:t> işletme bazında belirlenmiş risklere göre</a:t>
            </a:r>
          </a:p>
          <a:p>
            <a:pPr algn="just"/>
            <a:r>
              <a:rPr lang="tr-TR" sz="2400" b="1" dirty="0" smtClean="0">
                <a:latin typeface="Arial Narrow" pitchFamily="34" charset="0"/>
              </a:rPr>
              <a:t>belirlenir. </a:t>
            </a:r>
          </a:p>
          <a:p>
            <a:pPr algn="just"/>
            <a:endParaRPr lang="tr-TR" sz="1000" b="1" dirty="0" smtClean="0">
              <a:latin typeface="Arial Narrow" pitchFamily="34" charset="0"/>
            </a:endParaRPr>
          </a:p>
          <a:p>
            <a:pPr algn="just"/>
            <a:r>
              <a:rPr lang="tr-TR" sz="2400" b="1" dirty="0" smtClean="0">
                <a:latin typeface="Arial Narrow" pitchFamily="34" charset="0"/>
              </a:rPr>
              <a:t>Riskler belirlenirken değerlendirilecek hususlar</a:t>
            </a:r>
            <a:endParaRPr lang="tr-TR" sz="2400" b="1" dirty="0">
              <a:latin typeface="Arial Narrow" pitchFamily="34" charset="0"/>
            </a:endParaRPr>
          </a:p>
          <a:p>
            <a:pPr algn="just"/>
            <a:endParaRPr lang="tr-TR" sz="2200" dirty="0">
              <a:solidFill>
                <a:schemeClr val="accent2"/>
              </a:solidFill>
            </a:endParaRPr>
          </a:p>
        </p:txBody>
      </p:sp>
      <p:graphicFrame>
        <p:nvGraphicFramePr>
          <p:cNvPr id="9" name="Diyagram 11"/>
          <p:cNvGraphicFramePr/>
          <p:nvPr>
            <p:extLst>
              <p:ext uri="{D42A27DB-BD31-4B8C-83A1-F6EECF244321}">
                <p14:modId xmlns:p14="http://schemas.microsoft.com/office/powerpoint/2010/main" xmlns="" val="3472480883"/>
              </p:ext>
            </p:extLst>
          </p:nvPr>
        </p:nvGraphicFramePr>
        <p:xfrm>
          <a:off x="791580" y="2780928"/>
          <a:ext cx="7488832" cy="3719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5143504" y="1071546"/>
            <a:ext cx="3357586" cy="8572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4"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5"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9" name="1 Başlık"/>
          <p:cNvSpPr>
            <a:spLocks noGrp="1"/>
          </p:cNvSpPr>
          <p:nvPr>
            <p:ph type="title"/>
          </p:nvPr>
        </p:nvSpPr>
        <p:spPr>
          <a:xfrm>
            <a:off x="428596" y="928670"/>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
        <p:nvSpPr>
          <p:cNvPr id="8" name="Dikdörtgen 9"/>
          <p:cNvSpPr/>
          <p:nvPr/>
        </p:nvSpPr>
        <p:spPr>
          <a:xfrm>
            <a:off x="396676" y="1591094"/>
            <a:ext cx="7848872" cy="1877437"/>
          </a:xfrm>
          <a:prstGeom prst="rect">
            <a:avLst/>
          </a:prstGeom>
        </p:spPr>
        <p:txBody>
          <a:bodyPr wrap="square">
            <a:spAutoFit/>
          </a:bodyPr>
          <a:lstStyle/>
          <a:p>
            <a:endParaRPr lang="tr-TR" sz="2000" dirty="0" smtClean="0"/>
          </a:p>
          <a:p>
            <a:r>
              <a:rPr lang="tr-TR" sz="2400" b="1" dirty="0" smtClean="0">
                <a:latin typeface="Arial Narrow" pitchFamily="34" charset="0"/>
              </a:rPr>
              <a:t>Piyasaya çiğ et süren kesimhaneler, av hayvanı işleme tesisleri ve parçalama tesislerinde tetkikler;</a:t>
            </a:r>
          </a:p>
          <a:p>
            <a:endParaRPr lang="tr-TR" sz="2400" b="1" dirty="0">
              <a:latin typeface="Arial Narrow" pitchFamily="34" charset="0"/>
            </a:endParaRPr>
          </a:p>
          <a:p>
            <a:r>
              <a:rPr lang="tr-TR" sz="2400" dirty="0" smtClean="0">
                <a:latin typeface="Arial Narrow" pitchFamily="34" charset="0"/>
              </a:rPr>
              <a:t>Resmi veya yetkilendirilmiş veteriner hekim tarafından yürütülür.</a:t>
            </a:r>
            <a:endParaRPr lang="tr-TR" sz="2400" dirty="0">
              <a:latin typeface="Arial Narrow" pitchFamily="34" charset="0"/>
            </a:endParaRPr>
          </a:p>
        </p:txBody>
      </p:sp>
      <p:pic>
        <p:nvPicPr>
          <p:cNvPr id="10" name="Resim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86050" y="3714752"/>
            <a:ext cx="3550251" cy="285752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5143504" y="1071546"/>
            <a:ext cx="3357586" cy="8572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4"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5"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9"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
        <p:nvSpPr>
          <p:cNvPr id="10" name="Dikdörtgen 9"/>
          <p:cNvSpPr/>
          <p:nvPr/>
        </p:nvSpPr>
        <p:spPr>
          <a:xfrm>
            <a:off x="500034" y="1500174"/>
            <a:ext cx="7848872" cy="4093428"/>
          </a:xfrm>
          <a:prstGeom prst="rect">
            <a:avLst/>
          </a:prstGeom>
        </p:spPr>
        <p:txBody>
          <a:bodyPr wrap="square">
            <a:spAutoFit/>
          </a:bodyPr>
          <a:lstStyle/>
          <a:p>
            <a:endParaRPr lang="tr-TR" sz="2000" dirty="0" smtClean="0"/>
          </a:p>
          <a:p>
            <a:pPr algn="just"/>
            <a:r>
              <a:rPr lang="tr-TR" sz="2400" b="1" dirty="0" smtClean="0">
                <a:latin typeface="Arial Narrow" pitchFamily="34" charset="0"/>
              </a:rPr>
              <a:t>Resmi </a:t>
            </a:r>
            <a:r>
              <a:rPr lang="tr-TR" sz="2400" b="1" dirty="0">
                <a:latin typeface="Arial Narrow" pitchFamily="34" charset="0"/>
              </a:rPr>
              <a:t>veya yetkilendirilmiş veteriner </a:t>
            </a:r>
            <a:r>
              <a:rPr lang="tr-TR" sz="2400" b="1" dirty="0" smtClean="0">
                <a:latin typeface="Arial Narrow" pitchFamily="34" charset="0"/>
              </a:rPr>
              <a:t>hekim </a:t>
            </a:r>
            <a:r>
              <a:rPr lang="tr-TR" sz="2400" dirty="0" smtClean="0">
                <a:latin typeface="Arial Narrow" pitchFamily="34" charset="0"/>
              </a:rPr>
              <a:t>piyasaya çiğ et arz eden  </a:t>
            </a:r>
            <a:r>
              <a:rPr lang="tr-TR" sz="2400" dirty="0">
                <a:latin typeface="Arial Narrow" pitchFamily="34" charset="0"/>
              </a:rPr>
              <a:t>kesimhaneler, av hayvanı işleme tesisleri ve parçalama tesislerinde </a:t>
            </a:r>
            <a:r>
              <a:rPr lang="tr-TR" sz="2400" dirty="0" smtClean="0">
                <a:latin typeface="Arial Narrow" pitchFamily="34" charset="0"/>
              </a:rPr>
              <a:t>aşağıdaki hususlarda </a:t>
            </a:r>
            <a:r>
              <a:rPr lang="tr-TR" sz="2400" b="1" dirty="0" smtClean="0">
                <a:latin typeface="Arial Narrow" pitchFamily="34" charset="0"/>
              </a:rPr>
              <a:t>resmi kontrolleri </a:t>
            </a:r>
            <a:r>
              <a:rPr lang="tr-TR" sz="2400" dirty="0" smtClean="0">
                <a:latin typeface="Arial Narrow" pitchFamily="34" charset="0"/>
              </a:rPr>
              <a:t>yürütür:</a:t>
            </a:r>
            <a:endParaRPr lang="tr-TR" sz="2400" dirty="0">
              <a:latin typeface="Arial Narrow" pitchFamily="34" charset="0"/>
            </a:endParaRPr>
          </a:p>
          <a:p>
            <a:pPr algn="just"/>
            <a:endParaRPr lang="tr-TR" sz="2400" dirty="0">
              <a:latin typeface="Arial Narrow" pitchFamily="34" charset="0"/>
            </a:endParaRPr>
          </a:p>
          <a:p>
            <a:pPr marL="457200" indent="-457200" algn="just">
              <a:buFont typeface="+mj-lt"/>
              <a:buAutoNum type="alphaLcParenR"/>
            </a:pPr>
            <a:r>
              <a:rPr lang="tr-TR" sz="2400" dirty="0" smtClean="0">
                <a:latin typeface="Arial Narrow" pitchFamily="34" charset="0"/>
              </a:rPr>
              <a:t>Gıda </a:t>
            </a:r>
            <a:r>
              <a:rPr lang="tr-TR" sz="2400" dirty="0">
                <a:latin typeface="Arial Narrow" pitchFamily="34" charset="0"/>
              </a:rPr>
              <a:t>zinciri bilgisi</a:t>
            </a:r>
            <a:endParaRPr lang="en-GB" sz="2400" dirty="0">
              <a:latin typeface="Arial Narrow" pitchFamily="34" charset="0"/>
            </a:endParaRPr>
          </a:p>
          <a:p>
            <a:pPr marL="457200" indent="-457200" algn="just">
              <a:buFont typeface="+mj-lt"/>
              <a:buAutoNum type="alphaLcParenR"/>
            </a:pPr>
            <a:r>
              <a:rPr lang="tr-TR" sz="2400" dirty="0" smtClean="0">
                <a:latin typeface="Arial Narrow" pitchFamily="34" charset="0"/>
              </a:rPr>
              <a:t>Kesim öncesi </a:t>
            </a:r>
            <a:r>
              <a:rPr lang="tr-TR" sz="2400" dirty="0">
                <a:latin typeface="Arial Narrow" pitchFamily="34" charset="0"/>
              </a:rPr>
              <a:t>(</a:t>
            </a:r>
            <a:r>
              <a:rPr lang="tr-TR" sz="2400" dirty="0" err="1">
                <a:latin typeface="Arial Narrow" pitchFamily="34" charset="0"/>
              </a:rPr>
              <a:t>ante</a:t>
            </a:r>
            <a:r>
              <a:rPr lang="tr-TR" sz="2400" dirty="0">
                <a:latin typeface="Arial Narrow" pitchFamily="34" charset="0"/>
              </a:rPr>
              <a:t>-</a:t>
            </a:r>
            <a:r>
              <a:rPr lang="tr-TR" sz="2400" dirty="0" err="1">
                <a:latin typeface="Arial Narrow" pitchFamily="34" charset="0"/>
              </a:rPr>
              <a:t>mortem</a:t>
            </a:r>
            <a:r>
              <a:rPr lang="tr-TR" sz="2400" dirty="0" smtClean="0">
                <a:latin typeface="Arial Narrow" pitchFamily="34" charset="0"/>
              </a:rPr>
              <a:t>) muayene</a:t>
            </a:r>
            <a:endParaRPr lang="en-GB" sz="2400" dirty="0">
              <a:latin typeface="Arial Narrow" pitchFamily="34" charset="0"/>
            </a:endParaRPr>
          </a:p>
          <a:p>
            <a:pPr marL="457200" indent="-457200" algn="just">
              <a:buFont typeface="+mj-lt"/>
              <a:buAutoNum type="alphaLcParenR"/>
            </a:pPr>
            <a:r>
              <a:rPr lang="tr-TR" sz="2400" dirty="0" smtClean="0">
                <a:latin typeface="Arial Narrow" pitchFamily="34" charset="0"/>
              </a:rPr>
              <a:t>Hayvan </a:t>
            </a:r>
            <a:r>
              <a:rPr lang="tr-TR" sz="2400" dirty="0">
                <a:latin typeface="Arial Narrow" pitchFamily="34" charset="0"/>
              </a:rPr>
              <a:t>refahı</a:t>
            </a:r>
            <a:endParaRPr lang="en-GB" sz="2400" dirty="0">
              <a:latin typeface="Arial Narrow" pitchFamily="34" charset="0"/>
            </a:endParaRPr>
          </a:p>
          <a:p>
            <a:pPr marL="457200" indent="-457200" algn="just">
              <a:buFont typeface="+mj-lt"/>
              <a:buAutoNum type="alphaLcParenR"/>
            </a:pPr>
            <a:r>
              <a:rPr lang="tr-TR" sz="2400" dirty="0" smtClean="0">
                <a:latin typeface="Arial Narrow" pitchFamily="34" charset="0"/>
              </a:rPr>
              <a:t>Kesim sonrası </a:t>
            </a:r>
            <a:r>
              <a:rPr lang="tr-TR" sz="2400" dirty="0">
                <a:latin typeface="Arial Narrow" pitchFamily="34" charset="0"/>
              </a:rPr>
              <a:t>(post-</a:t>
            </a:r>
            <a:r>
              <a:rPr lang="tr-TR" sz="2400" dirty="0" err="1">
                <a:latin typeface="Arial Narrow" pitchFamily="34" charset="0"/>
              </a:rPr>
              <a:t>mortem</a:t>
            </a:r>
            <a:r>
              <a:rPr lang="tr-TR" sz="2400" dirty="0">
                <a:latin typeface="Arial Narrow" pitchFamily="34" charset="0"/>
              </a:rPr>
              <a:t>) muayene</a:t>
            </a:r>
            <a:endParaRPr lang="en-GB" sz="2400" dirty="0">
              <a:latin typeface="Arial Narrow" pitchFamily="34" charset="0"/>
            </a:endParaRPr>
          </a:p>
          <a:p>
            <a:pPr marL="457200" indent="-457200" algn="just">
              <a:buFont typeface="+mj-lt"/>
              <a:buAutoNum type="alphaLcParenR"/>
            </a:pPr>
            <a:r>
              <a:rPr lang="tr-TR" sz="2400" dirty="0" smtClean="0">
                <a:latin typeface="Arial Narrow" pitchFamily="34" charset="0"/>
              </a:rPr>
              <a:t>Spesifik </a:t>
            </a:r>
            <a:r>
              <a:rPr lang="tr-TR" sz="2400" dirty="0">
                <a:latin typeface="Arial Narrow" pitchFamily="34" charset="0"/>
              </a:rPr>
              <a:t>risk materyali </a:t>
            </a:r>
            <a:r>
              <a:rPr lang="tr-TR" sz="2400" dirty="0" smtClean="0">
                <a:latin typeface="Arial Narrow" pitchFamily="34" charset="0"/>
              </a:rPr>
              <a:t>(SRM) ve </a:t>
            </a:r>
            <a:r>
              <a:rPr lang="tr-TR" sz="2400" dirty="0">
                <a:latin typeface="Arial Narrow" pitchFamily="34" charset="0"/>
              </a:rPr>
              <a:t>diğer hayvansal yan ürünler</a:t>
            </a:r>
            <a:endParaRPr lang="en-US" sz="2400" dirty="0">
              <a:latin typeface="Arial Narrow" pitchFamily="34" charset="0"/>
            </a:endParaRPr>
          </a:p>
          <a:p>
            <a:pPr marL="457200" indent="-457200" algn="just">
              <a:buFont typeface="+mj-lt"/>
              <a:buAutoNum type="alphaLcParenR"/>
            </a:pPr>
            <a:r>
              <a:rPr lang="tr-TR" sz="2400" dirty="0" err="1" smtClean="0">
                <a:latin typeface="Arial Narrow" pitchFamily="34" charset="0"/>
              </a:rPr>
              <a:t>Laboratuvar</a:t>
            </a:r>
            <a:r>
              <a:rPr lang="tr-TR" sz="2400" dirty="0" smtClean="0">
                <a:latin typeface="Arial Narrow" pitchFamily="34" charset="0"/>
              </a:rPr>
              <a:t> analizleri</a:t>
            </a:r>
            <a:endParaRPr lang="tr-TR" sz="20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5143504" y="1071546"/>
            <a:ext cx="3357586" cy="8572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4"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5"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9"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
        <p:nvSpPr>
          <p:cNvPr id="8" name="Dikdörtgen 9"/>
          <p:cNvSpPr/>
          <p:nvPr/>
        </p:nvSpPr>
        <p:spPr>
          <a:xfrm>
            <a:off x="539552" y="1785926"/>
            <a:ext cx="7848872" cy="3724096"/>
          </a:xfrm>
          <a:prstGeom prst="rect">
            <a:avLst/>
          </a:prstGeom>
        </p:spPr>
        <p:txBody>
          <a:bodyPr wrap="square">
            <a:spAutoFit/>
          </a:bodyPr>
          <a:lstStyle/>
          <a:p>
            <a:pPr algn="just"/>
            <a:r>
              <a:rPr lang="tr-TR" sz="2400" dirty="0" smtClean="0">
                <a:latin typeface="Arial Narrow" pitchFamily="34" charset="0"/>
              </a:rPr>
              <a:t>Resmi </a:t>
            </a:r>
            <a:r>
              <a:rPr lang="tr-TR" sz="2400" dirty="0">
                <a:latin typeface="Arial Narrow" pitchFamily="34" charset="0"/>
              </a:rPr>
              <a:t>veya yetkilendirilmiş veteriner hekim </a:t>
            </a:r>
            <a:r>
              <a:rPr lang="tr-TR" sz="2400" b="1" u="sng" dirty="0" smtClean="0">
                <a:latin typeface="Arial Narrow" pitchFamily="34" charset="0"/>
              </a:rPr>
              <a:t>kontrollerin </a:t>
            </a:r>
            <a:r>
              <a:rPr lang="tr-TR" sz="2400" b="1" u="sng" dirty="0">
                <a:latin typeface="Arial Narrow" pitchFamily="34" charset="0"/>
              </a:rPr>
              <a:t>yürütülmesinden sonra</a:t>
            </a:r>
            <a:r>
              <a:rPr lang="tr-TR" sz="2400" dirty="0">
                <a:latin typeface="Arial Narrow" pitchFamily="34" charset="0"/>
              </a:rPr>
              <a:t>, özellikle aşağıdaki hususlar ile ilgili </a:t>
            </a:r>
            <a:r>
              <a:rPr lang="tr-TR" sz="2400" dirty="0" smtClean="0">
                <a:latin typeface="Arial Narrow" pitchFamily="34" charset="0"/>
              </a:rPr>
              <a:t>olarak uygun </a:t>
            </a:r>
            <a:r>
              <a:rPr lang="tr-TR" sz="2400" dirty="0">
                <a:latin typeface="Arial Narrow" pitchFamily="34" charset="0"/>
              </a:rPr>
              <a:t>önlemleri alır:</a:t>
            </a:r>
          </a:p>
          <a:p>
            <a:endParaRPr lang="tr-TR" sz="2400" dirty="0" smtClean="0">
              <a:latin typeface="Arial Narrow" pitchFamily="34" charset="0"/>
            </a:endParaRPr>
          </a:p>
          <a:p>
            <a:pPr marL="457200" indent="-457200">
              <a:buFont typeface="+mj-lt"/>
              <a:buAutoNum type="alphaLcParenR"/>
            </a:pPr>
            <a:r>
              <a:rPr lang="tr-TR" sz="2400" dirty="0" smtClean="0">
                <a:latin typeface="Arial Narrow" pitchFamily="34" charset="0"/>
              </a:rPr>
              <a:t>Muayene </a:t>
            </a:r>
            <a:r>
              <a:rPr lang="tr-TR" sz="2400" dirty="0">
                <a:latin typeface="Arial Narrow" pitchFamily="34" charset="0"/>
              </a:rPr>
              <a:t>sonuçlarının </a:t>
            </a:r>
            <a:r>
              <a:rPr lang="tr-TR" sz="2400" dirty="0" smtClean="0">
                <a:latin typeface="Arial Narrow" pitchFamily="34" charset="0"/>
              </a:rPr>
              <a:t>bildirimi</a:t>
            </a:r>
            <a:endParaRPr lang="tr-TR" sz="2400" dirty="0">
              <a:latin typeface="Arial Narrow" pitchFamily="34" charset="0"/>
            </a:endParaRPr>
          </a:p>
          <a:p>
            <a:pPr marL="457200" indent="-457200">
              <a:buFont typeface="+mj-lt"/>
              <a:buAutoNum type="alphaLcParenR"/>
            </a:pPr>
            <a:r>
              <a:rPr lang="tr-TR" sz="2400" dirty="0" smtClean="0">
                <a:latin typeface="Arial Narrow" pitchFamily="34" charset="0"/>
              </a:rPr>
              <a:t>Gıda </a:t>
            </a:r>
            <a:r>
              <a:rPr lang="tr-TR" sz="2400" dirty="0">
                <a:latin typeface="Arial Narrow" pitchFamily="34" charset="0"/>
              </a:rPr>
              <a:t>zinciri bilgisine ilişkin </a:t>
            </a:r>
            <a:r>
              <a:rPr lang="tr-TR" sz="2400" dirty="0" smtClean="0">
                <a:latin typeface="Arial Narrow" pitchFamily="34" charset="0"/>
              </a:rPr>
              <a:t>kararlar</a:t>
            </a:r>
            <a:endParaRPr lang="tr-TR" sz="2400" dirty="0">
              <a:latin typeface="Arial Narrow" pitchFamily="34" charset="0"/>
            </a:endParaRPr>
          </a:p>
          <a:p>
            <a:pPr marL="457200" indent="-457200">
              <a:buFont typeface="+mj-lt"/>
              <a:buAutoNum type="alphaLcParenR"/>
            </a:pPr>
            <a:r>
              <a:rPr lang="tr-TR" sz="2400" dirty="0" smtClean="0">
                <a:latin typeface="Arial Narrow" pitchFamily="34" charset="0"/>
              </a:rPr>
              <a:t>Canlı </a:t>
            </a:r>
            <a:r>
              <a:rPr lang="tr-TR" sz="2400" dirty="0">
                <a:latin typeface="Arial Narrow" pitchFamily="34" charset="0"/>
              </a:rPr>
              <a:t>hayvanlara ilişkin </a:t>
            </a:r>
            <a:r>
              <a:rPr lang="tr-TR" sz="2400" dirty="0" smtClean="0">
                <a:latin typeface="Arial Narrow" pitchFamily="34" charset="0"/>
              </a:rPr>
              <a:t>kararlar</a:t>
            </a:r>
            <a:endParaRPr lang="tr-TR" sz="2400" dirty="0">
              <a:latin typeface="Arial Narrow" pitchFamily="34" charset="0"/>
            </a:endParaRPr>
          </a:p>
          <a:p>
            <a:pPr marL="457200" indent="-457200">
              <a:buFont typeface="+mj-lt"/>
              <a:buAutoNum type="alphaLcParenR"/>
            </a:pPr>
            <a:r>
              <a:rPr lang="tr-TR" sz="2400" dirty="0" smtClean="0">
                <a:latin typeface="Arial Narrow" pitchFamily="34" charset="0"/>
              </a:rPr>
              <a:t>Hayvan </a:t>
            </a:r>
            <a:r>
              <a:rPr lang="tr-TR" sz="2400" dirty="0">
                <a:latin typeface="Arial Narrow" pitchFamily="34" charset="0"/>
              </a:rPr>
              <a:t>refahına ilişkin </a:t>
            </a:r>
            <a:r>
              <a:rPr lang="tr-TR" sz="2400" dirty="0" smtClean="0">
                <a:latin typeface="Arial Narrow" pitchFamily="34" charset="0"/>
              </a:rPr>
              <a:t>kararlar</a:t>
            </a:r>
            <a:endParaRPr lang="tr-TR" sz="2400" dirty="0">
              <a:latin typeface="Arial Narrow" pitchFamily="34" charset="0"/>
            </a:endParaRPr>
          </a:p>
          <a:p>
            <a:pPr marL="457200" indent="-457200">
              <a:buFont typeface="+mj-lt"/>
              <a:buAutoNum type="alphaLcParenR"/>
            </a:pPr>
            <a:r>
              <a:rPr lang="tr-TR" sz="2400" dirty="0" smtClean="0">
                <a:latin typeface="Arial Narrow" pitchFamily="34" charset="0"/>
              </a:rPr>
              <a:t>Ete </a:t>
            </a:r>
            <a:r>
              <a:rPr lang="tr-TR" sz="2400" dirty="0">
                <a:latin typeface="Arial Narrow" pitchFamily="34" charset="0"/>
              </a:rPr>
              <a:t>ilişkin </a:t>
            </a:r>
            <a:r>
              <a:rPr lang="tr-TR" sz="2400" dirty="0" smtClean="0">
                <a:latin typeface="Arial Narrow" pitchFamily="34" charset="0"/>
              </a:rPr>
              <a:t>kararlar</a:t>
            </a:r>
            <a:endParaRPr lang="tr-TR" sz="2000" dirty="0"/>
          </a:p>
          <a:p>
            <a:endParaRPr lang="tr-TR"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85794"/>
            <a:ext cx="8229600" cy="582594"/>
          </a:xfrm>
        </p:spPr>
        <p:txBody>
          <a:bodyPr>
            <a:normAutofit/>
          </a:bodyPr>
          <a:lstStyle/>
          <a:p>
            <a:r>
              <a:rPr lang="tr-TR" sz="2800" b="1" dirty="0" smtClean="0">
                <a:solidFill>
                  <a:srgbClr val="006BBC"/>
                </a:solidFill>
                <a:latin typeface="Arial" pitchFamily="34" charset="0"/>
                <a:cs typeface="Arial" pitchFamily="34" charset="0"/>
              </a:rPr>
              <a:t>İTHAL ET - YERLİ ET</a:t>
            </a:r>
            <a:endParaRPr lang="tr-TR" sz="2800" b="1" dirty="0">
              <a:solidFill>
                <a:srgbClr val="006BBC"/>
              </a:solidFill>
              <a:latin typeface="Arial" pitchFamily="34" charset="0"/>
              <a:cs typeface="Arial" pitchFamily="34" charset="0"/>
            </a:endParaRPr>
          </a:p>
        </p:txBody>
      </p:sp>
      <p:graphicFrame>
        <p:nvGraphicFramePr>
          <p:cNvPr id="4" name="3 Tablo"/>
          <p:cNvGraphicFramePr>
            <a:graphicFrameLocks noGrp="1"/>
          </p:cNvGraphicFramePr>
          <p:nvPr/>
        </p:nvGraphicFramePr>
        <p:xfrm>
          <a:off x="857224" y="1428735"/>
          <a:ext cx="7572428" cy="5096430"/>
        </p:xfrm>
        <a:graphic>
          <a:graphicData uri="http://schemas.openxmlformats.org/drawingml/2006/table">
            <a:tbl>
              <a:tblPr firstRow="1" bandRow="1">
                <a:tableStyleId>{5C22544A-7EE6-4342-B048-85BDC9FD1C3A}</a:tableStyleId>
              </a:tblPr>
              <a:tblGrid>
                <a:gridCol w="3643338"/>
                <a:gridCol w="3929090"/>
              </a:tblGrid>
              <a:tr h="358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solidFill>
                            <a:srgbClr val="000000"/>
                          </a:solidFill>
                          <a:latin typeface="Arial" pitchFamily="34" charset="0"/>
                          <a:cs typeface="Arial" pitchFamily="34" charset="0"/>
                        </a:rPr>
                        <a:t>İthal Etlerin Resmi Kontrolleri</a:t>
                      </a:r>
                      <a:endParaRPr lang="tr-TR" dirty="0">
                        <a:solidFill>
                          <a:srgbClr val="000000"/>
                        </a:solidFill>
                        <a:latin typeface="Arial" pitchFamily="34" charset="0"/>
                        <a:cs typeface="Arial" pitchFamily="34" charset="0"/>
                      </a:endParaRPr>
                    </a:p>
                  </a:txBody>
                  <a:tcPr>
                    <a:solidFill>
                      <a:srgbClr val="FF671F"/>
                    </a:solidFill>
                  </a:tcPr>
                </a:tc>
                <a:tc>
                  <a:txBody>
                    <a:bodyPr/>
                    <a:lstStyle/>
                    <a:p>
                      <a:pPr algn="ctr"/>
                      <a:r>
                        <a:rPr lang="tr-TR" dirty="0" smtClean="0">
                          <a:solidFill>
                            <a:srgbClr val="000000"/>
                          </a:solidFill>
                          <a:latin typeface="Arial" pitchFamily="34" charset="0"/>
                          <a:cs typeface="Arial" pitchFamily="34" charset="0"/>
                        </a:rPr>
                        <a:t>Yerli Etlerin Resmi Kontrolleri</a:t>
                      </a:r>
                      <a:endParaRPr lang="tr-TR" dirty="0">
                        <a:solidFill>
                          <a:srgbClr val="000000"/>
                        </a:solidFill>
                        <a:latin typeface="Arial" pitchFamily="34" charset="0"/>
                        <a:cs typeface="Arial" pitchFamily="34" charset="0"/>
                      </a:endParaRPr>
                    </a:p>
                  </a:txBody>
                  <a:tcPr>
                    <a:solidFill>
                      <a:srgbClr val="FF671F"/>
                    </a:solidFill>
                  </a:tcPr>
                </a:tc>
              </a:tr>
              <a:tr h="897019">
                <a:tc>
                  <a:txBody>
                    <a:bodyPr/>
                    <a:lstStyle/>
                    <a:p>
                      <a:pPr marL="0" lvl="1" indent="0"/>
                      <a:r>
                        <a:rPr lang="tr-TR" b="1" dirty="0" err="1" smtClean="0">
                          <a:solidFill>
                            <a:schemeClr val="bg1"/>
                          </a:solidFill>
                          <a:latin typeface="Arial" pitchFamily="34" charset="0"/>
                          <a:cs typeface="Arial" pitchFamily="34" charset="0"/>
                        </a:rPr>
                        <a:t>Ante</a:t>
                      </a:r>
                      <a:r>
                        <a:rPr lang="tr-TR" b="1" dirty="0" smtClean="0">
                          <a:solidFill>
                            <a:schemeClr val="bg1"/>
                          </a:solidFill>
                          <a:latin typeface="Arial" pitchFamily="34" charset="0"/>
                          <a:cs typeface="Arial" pitchFamily="34" charset="0"/>
                        </a:rPr>
                        <a:t>-</a:t>
                      </a:r>
                      <a:r>
                        <a:rPr lang="tr-TR" b="1" dirty="0" err="1" smtClean="0">
                          <a:solidFill>
                            <a:schemeClr val="bg1"/>
                          </a:solidFill>
                          <a:latin typeface="Arial" pitchFamily="34" charset="0"/>
                          <a:cs typeface="Arial" pitchFamily="34" charset="0"/>
                        </a:rPr>
                        <a:t>Mortem</a:t>
                      </a:r>
                      <a:r>
                        <a:rPr lang="tr-TR" b="1" dirty="0" smtClean="0">
                          <a:solidFill>
                            <a:schemeClr val="bg1"/>
                          </a:solidFill>
                          <a:latin typeface="Arial" pitchFamily="34" charset="0"/>
                          <a:cs typeface="Arial" pitchFamily="34" charset="0"/>
                        </a:rPr>
                        <a:t> Muayene</a:t>
                      </a:r>
                    </a:p>
                    <a:p>
                      <a:pPr marL="0" lvl="1" indent="0"/>
                      <a:r>
                        <a:rPr lang="tr-TR" b="1" dirty="0" smtClean="0">
                          <a:solidFill>
                            <a:schemeClr val="bg1"/>
                          </a:solidFill>
                          <a:latin typeface="Arial" pitchFamily="34" charset="0"/>
                          <a:cs typeface="Arial" pitchFamily="34" charset="0"/>
                        </a:rPr>
                        <a:t>Post-</a:t>
                      </a:r>
                      <a:r>
                        <a:rPr lang="tr-TR" b="1" dirty="0" err="1" smtClean="0">
                          <a:solidFill>
                            <a:schemeClr val="bg1"/>
                          </a:solidFill>
                          <a:latin typeface="Arial" pitchFamily="34" charset="0"/>
                          <a:cs typeface="Arial" pitchFamily="34" charset="0"/>
                        </a:rPr>
                        <a:t>Mortem</a:t>
                      </a:r>
                      <a:r>
                        <a:rPr lang="tr-TR" b="1" dirty="0" smtClean="0">
                          <a:solidFill>
                            <a:schemeClr val="bg1"/>
                          </a:solidFill>
                          <a:latin typeface="Arial" pitchFamily="34" charset="0"/>
                          <a:cs typeface="Arial" pitchFamily="34" charset="0"/>
                        </a:rPr>
                        <a:t> Muayene</a:t>
                      </a:r>
                    </a:p>
                    <a:p>
                      <a:pPr marL="0" lvl="1" indent="0"/>
                      <a:r>
                        <a:rPr lang="tr-TR" b="1" dirty="0" smtClean="0">
                          <a:solidFill>
                            <a:schemeClr val="bg1"/>
                          </a:solidFill>
                          <a:latin typeface="Arial" pitchFamily="34" charset="0"/>
                          <a:cs typeface="Arial" pitchFamily="34" charset="0"/>
                        </a:rPr>
                        <a:t>Gümrükte</a:t>
                      </a:r>
                      <a:r>
                        <a:rPr lang="tr-TR" b="1" baseline="0" dirty="0" smtClean="0">
                          <a:solidFill>
                            <a:schemeClr val="bg1"/>
                          </a:solidFill>
                          <a:latin typeface="Arial" pitchFamily="34" charset="0"/>
                          <a:cs typeface="Arial" pitchFamily="34" charset="0"/>
                        </a:rPr>
                        <a:t> </a:t>
                      </a:r>
                      <a:r>
                        <a:rPr lang="tr-TR" b="1" baseline="0" dirty="0" err="1" smtClean="0">
                          <a:solidFill>
                            <a:schemeClr val="bg1"/>
                          </a:solidFill>
                          <a:latin typeface="Arial" pitchFamily="34" charset="0"/>
                          <a:cs typeface="Arial" pitchFamily="34" charset="0"/>
                        </a:rPr>
                        <a:t>Vet</a:t>
                      </a:r>
                      <a:r>
                        <a:rPr lang="tr-TR" b="1" baseline="0" dirty="0" smtClean="0">
                          <a:solidFill>
                            <a:schemeClr val="bg1"/>
                          </a:solidFill>
                          <a:latin typeface="Arial" pitchFamily="34" charset="0"/>
                          <a:cs typeface="Arial" pitchFamily="34" charset="0"/>
                        </a:rPr>
                        <a:t>. Hekim K</a:t>
                      </a:r>
                      <a:r>
                        <a:rPr lang="tr-TR" b="1" dirty="0" smtClean="0">
                          <a:solidFill>
                            <a:schemeClr val="bg1"/>
                          </a:solidFill>
                          <a:latin typeface="Arial" pitchFamily="34" charset="0"/>
                          <a:cs typeface="Arial" pitchFamily="34" charset="0"/>
                        </a:rPr>
                        <a:t>ontrolü</a:t>
                      </a:r>
                      <a:endParaRPr lang="tr-TR" b="1" dirty="0">
                        <a:solidFill>
                          <a:schemeClr val="bg1"/>
                        </a:solidFill>
                        <a:latin typeface="Arial" pitchFamily="34" charset="0"/>
                        <a:cs typeface="Arial" pitchFamily="34" charset="0"/>
                      </a:endParaRPr>
                    </a:p>
                  </a:txBody>
                  <a:tcPr>
                    <a:solidFill>
                      <a:srgbClr val="0092BC"/>
                    </a:solidFill>
                  </a:tcPr>
                </a:tc>
                <a:tc>
                  <a:txBody>
                    <a:bodyPr/>
                    <a:lstStyle/>
                    <a:p>
                      <a:pPr marL="0" lvl="1" indent="0"/>
                      <a:r>
                        <a:rPr lang="tr-TR" b="1" dirty="0" err="1" smtClean="0">
                          <a:solidFill>
                            <a:schemeClr val="bg1"/>
                          </a:solidFill>
                          <a:latin typeface="Arial" pitchFamily="34" charset="0"/>
                          <a:cs typeface="Arial" pitchFamily="34" charset="0"/>
                        </a:rPr>
                        <a:t>Ante</a:t>
                      </a:r>
                      <a:r>
                        <a:rPr lang="tr-TR" b="1" dirty="0" smtClean="0">
                          <a:solidFill>
                            <a:schemeClr val="bg1"/>
                          </a:solidFill>
                          <a:latin typeface="Arial" pitchFamily="34" charset="0"/>
                          <a:cs typeface="Arial" pitchFamily="34" charset="0"/>
                        </a:rPr>
                        <a:t>-</a:t>
                      </a:r>
                      <a:r>
                        <a:rPr lang="tr-TR" b="1" dirty="0" err="1" smtClean="0">
                          <a:solidFill>
                            <a:schemeClr val="bg1"/>
                          </a:solidFill>
                          <a:latin typeface="Arial" pitchFamily="34" charset="0"/>
                          <a:cs typeface="Arial" pitchFamily="34" charset="0"/>
                        </a:rPr>
                        <a:t>Mortem</a:t>
                      </a:r>
                      <a:r>
                        <a:rPr lang="tr-TR" b="1" dirty="0" smtClean="0">
                          <a:solidFill>
                            <a:schemeClr val="bg1"/>
                          </a:solidFill>
                          <a:latin typeface="Arial" pitchFamily="34" charset="0"/>
                          <a:cs typeface="Arial" pitchFamily="34" charset="0"/>
                        </a:rPr>
                        <a:t> Muayene</a:t>
                      </a:r>
                    </a:p>
                    <a:p>
                      <a:pPr marL="0" lvl="1" indent="0"/>
                      <a:r>
                        <a:rPr lang="tr-TR" b="1" dirty="0" smtClean="0">
                          <a:solidFill>
                            <a:schemeClr val="bg1"/>
                          </a:solidFill>
                          <a:latin typeface="Arial" pitchFamily="34" charset="0"/>
                          <a:cs typeface="Arial" pitchFamily="34" charset="0"/>
                        </a:rPr>
                        <a:t>Post-</a:t>
                      </a:r>
                      <a:r>
                        <a:rPr lang="tr-TR" b="1" dirty="0" err="1" smtClean="0">
                          <a:solidFill>
                            <a:schemeClr val="bg1"/>
                          </a:solidFill>
                          <a:latin typeface="Arial" pitchFamily="34" charset="0"/>
                          <a:cs typeface="Arial" pitchFamily="34" charset="0"/>
                        </a:rPr>
                        <a:t>Mortem</a:t>
                      </a:r>
                      <a:r>
                        <a:rPr lang="tr-TR" b="1" dirty="0" smtClean="0">
                          <a:solidFill>
                            <a:schemeClr val="bg1"/>
                          </a:solidFill>
                          <a:latin typeface="Arial" pitchFamily="34" charset="0"/>
                          <a:cs typeface="Arial" pitchFamily="34" charset="0"/>
                        </a:rPr>
                        <a:t> Muayene</a:t>
                      </a:r>
                    </a:p>
                    <a:p>
                      <a:pPr marL="0" lvl="1" indent="0"/>
                      <a:r>
                        <a:rPr lang="tr-TR" b="1" dirty="0" smtClean="0">
                          <a:solidFill>
                            <a:schemeClr val="bg1"/>
                          </a:solidFill>
                          <a:latin typeface="Arial" pitchFamily="34" charset="0"/>
                          <a:cs typeface="Arial" pitchFamily="34" charset="0"/>
                        </a:rPr>
                        <a:t>Resmi/Yetkilendirilmiş </a:t>
                      </a:r>
                      <a:r>
                        <a:rPr lang="tr-TR" b="1" dirty="0" err="1" smtClean="0">
                          <a:solidFill>
                            <a:schemeClr val="bg1"/>
                          </a:solidFill>
                          <a:latin typeface="Arial" pitchFamily="34" charset="0"/>
                          <a:cs typeface="Arial" pitchFamily="34" charset="0"/>
                        </a:rPr>
                        <a:t>Vet</a:t>
                      </a:r>
                      <a:r>
                        <a:rPr lang="tr-TR" b="1" dirty="0" smtClean="0">
                          <a:solidFill>
                            <a:schemeClr val="bg1"/>
                          </a:solidFill>
                          <a:latin typeface="Arial" pitchFamily="34" charset="0"/>
                          <a:cs typeface="Arial" pitchFamily="34" charset="0"/>
                        </a:rPr>
                        <a:t>. Hekim</a:t>
                      </a:r>
                    </a:p>
                  </a:txBody>
                  <a:tcPr>
                    <a:solidFill>
                      <a:srgbClr val="0092BC"/>
                    </a:solidFill>
                  </a:tcPr>
                </a:tc>
              </a:tr>
              <a:tr h="636045">
                <a:tc gridSpan="2">
                  <a:txBody>
                    <a:bodyPr/>
                    <a:lstStyle/>
                    <a:p>
                      <a:pPr algn="ctr">
                        <a:lnSpc>
                          <a:spcPct val="115000"/>
                        </a:lnSpc>
                        <a:spcAft>
                          <a:spcPts val="0"/>
                        </a:spcAft>
                      </a:pPr>
                      <a:r>
                        <a:rPr lang="tr-TR" sz="1800" b="1" dirty="0" smtClean="0">
                          <a:solidFill>
                            <a:srgbClr val="000000"/>
                          </a:solidFill>
                          <a:latin typeface="Arial" pitchFamily="34" charset="0"/>
                          <a:ea typeface="Calibri"/>
                          <a:cs typeface="Arial" pitchFamily="34" charset="0"/>
                        </a:rPr>
                        <a:t>Parçalama Tesisleri </a:t>
                      </a:r>
                      <a:endParaRPr lang="tr-TR" sz="1800" b="1" dirty="0">
                        <a:solidFill>
                          <a:srgbClr val="000000"/>
                        </a:solidFill>
                        <a:latin typeface="Arial" pitchFamily="34" charset="0"/>
                        <a:ea typeface="Calibri"/>
                        <a:cs typeface="Arial" pitchFamily="34" charset="0"/>
                      </a:endParaRPr>
                    </a:p>
                  </a:txBody>
                  <a:tcPr marL="68580" marR="68580" marT="0" marB="0" anchor="ctr">
                    <a:solidFill>
                      <a:srgbClr val="F0B323"/>
                    </a:solidFill>
                  </a:tcPr>
                </a:tc>
                <a:tc hMerge="1">
                  <a:txBody>
                    <a:bodyPr/>
                    <a:lstStyle/>
                    <a:p>
                      <a:endParaRPr lang="tr-TR" dirty="0"/>
                    </a:p>
                  </a:txBody>
                  <a:tcPr/>
                </a:tc>
              </a:tr>
              <a:tr h="636045">
                <a:tc gridSpan="2">
                  <a:txBody>
                    <a:bodyPr/>
                    <a:lstStyle/>
                    <a:p>
                      <a:pPr algn="ctr">
                        <a:lnSpc>
                          <a:spcPct val="115000"/>
                        </a:lnSpc>
                        <a:spcAft>
                          <a:spcPts val="0"/>
                        </a:spcAft>
                      </a:pPr>
                      <a:r>
                        <a:rPr lang="tr-TR" sz="1800" b="1" dirty="0" smtClean="0">
                          <a:solidFill>
                            <a:schemeClr val="bg1"/>
                          </a:solidFill>
                          <a:latin typeface="Arial" pitchFamily="34" charset="0"/>
                          <a:ea typeface="Calibri"/>
                          <a:cs typeface="Arial" pitchFamily="34" charset="0"/>
                        </a:rPr>
                        <a:t>Kıyma Üreten İşletmeler</a:t>
                      </a:r>
                      <a:endParaRPr lang="tr-TR" sz="1800" b="1" dirty="0">
                        <a:solidFill>
                          <a:schemeClr val="bg1"/>
                        </a:solidFill>
                        <a:latin typeface="Arial" pitchFamily="34" charset="0"/>
                        <a:ea typeface="Calibri"/>
                        <a:cs typeface="Arial" pitchFamily="34" charset="0"/>
                      </a:endParaRPr>
                    </a:p>
                  </a:txBody>
                  <a:tcPr marL="68580" marR="68580" marT="0" marB="0" anchor="ctr">
                    <a:solidFill>
                      <a:srgbClr val="0092BC"/>
                    </a:solidFill>
                  </a:tcPr>
                </a:tc>
                <a:tc hMerge="1">
                  <a:txBody>
                    <a:bodyPr/>
                    <a:lstStyle/>
                    <a:p>
                      <a:endParaRPr lang="tr-TR" dirty="0"/>
                    </a:p>
                  </a:txBody>
                  <a:tcPr/>
                </a:tc>
              </a:tr>
              <a:tr h="636045">
                <a:tc gridSpan="2">
                  <a:txBody>
                    <a:bodyPr/>
                    <a:lstStyle/>
                    <a:p>
                      <a:pPr algn="ctr">
                        <a:lnSpc>
                          <a:spcPct val="115000"/>
                        </a:lnSpc>
                        <a:spcAft>
                          <a:spcPts val="0"/>
                        </a:spcAft>
                      </a:pPr>
                      <a:r>
                        <a:rPr lang="tr-TR" sz="1800" b="1" dirty="0" smtClean="0">
                          <a:solidFill>
                            <a:srgbClr val="000000"/>
                          </a:solidFill>
                          <a:latin typeface="Arial" pitchFamily="34" charset="0"/>
                          <a:ea typeface="Calibri"/>
                          <a:cs typeface="Arial" pitchFamily="34" charset="0"/>
                        </a:rPr>
                        <a:t>Hazırlanmış Et Karışımları Üreten Tesis</a:t>
                      </a:r>
                      <a:endParaRPr lang="tr-TR" sz="1800" b="1" dirty="0">
                        <a:solidFill>
                          <a:srgbClr val="000000"/>
                        </a:solidFill>
                        <a:latin typeface="Arial" pitchFamily="34" charset="0"/>
                        <a:ea typeface="Calibri"/>
                        <a:cs typeface="Arial" pitchFamily="34" charset="0"/>
                      </a:endParaRPr>
                    </a:p>
                  </a:txBody>
                  <a:tcPr marL="68580" marR="68580" marT="0" marB="0" anchor="ctr">
                    <a:solidFill>
                      <a:srgbClr val="F0B323"/>
                    </a:solidFill>
                  </a:tcPr>
                </a:tc>
                <a:tc hMerge="1">
                  <a:txBody>
                    <a:bodyPr/>
                    <a:lstStyle/>
                    <a:p>
                      <a:endParaRPr lang="tr-TR" dirty="0"/>
                    </a:p>
                  </a:txBody>
                  <a:tcPr/>
                </a:tc>
              </a:tr>
              <a:tr h="636045">
                <a:tc gridSpan="2">
                  <a:txBody>
                    <a:bodyPr/>
                    <a:lstStyle/>
                    <a:p>
                      <a:pPr algn="ctr">
                        <a:spcAft>
                          <a:spcPts val="0"/>
                        </a:spcAft>
                      </a:pPr>
                      <a:r>
                        <a:rPr lang="tr-TR" sz="1800" b="1" dirty="0" smtClean="0">
                          <a:solidFill>
                            <a:schemeClr val="bg1"/>
                          </a:solidFill>
                          <a:latin typeface="Arial" pitchFamily="34" charset="0"/>
                          <a:ea typeface="Times New Roman"/>
                          <a:cs typeface="Arial" pitchFamily="34" charset="0"/>
                        </a:rPr>
                        <a:t>Et ve Et Ürünleri İşleyen İş Yerleri </a:t>
                      </a:r>
                      <a:endParaRPr lang="tr-TR" sz="1800" b="1" dirty="0">
                        <a:solidFill>
                          <a:schemeClr val="bg1"/>
                        </a:solidFill>
                        <a:latin typeface="Arial" pitchFamily="34" charset="0"/>
                        <a:ea typeface="Times New Roman"/>
                        <a:cs typeface="Arial" pitchFamily="34" charset="0"/>
                      </a:endParaRPr>
                    </a:p>
                  </a:txBody>
                  <a:tcPr marL="68580" marR="68580" marT="0" marB="0" anchor="ctr">
                    <a:solidFill>
                      <a:srgbClr val="0092BC"/>
                    </a:solidFill>
                  </a:tcPr>
                </a:tc>
                <a:tc hMerge="1">
                  <a:txBody>
                    <a:bodyPr/>
                    <a:lstStyle/>
                    <a:p>
                      <a:endParaRPr lang="tr-TR" dirty="0"/>
                    </a:p>
                  </a:txBody>
                  <a:tcPr/>
                </a:tc>
              </a:tr>
              <a:tr h="636045">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800" b="1" dirty="0" smtClean="0">
                          <a:solidFill>
                            <a:srgbClr val="000000"/>
                          </a:solidFill>
                          <a:latin typeface="Arial" pitchFamily="34" charset="0"/>
                          <a:ea typeface="Calibri"/>
                          <a:cs typeface="Arial" pitchFamily="34" charset="0"/>
                        </a:rPr>
                        <a:t>Et Depolayan ve Dağıtan</a:t>
                      </a:r>
                      <a:r>
                        <a:rPr lang="tr-TR" sz="1800" b="1" baseline="0" dirty="0" smtClean="0">
                          <a:solidFill>
                            <a:srgbClr val="000000"/>
                          </a:solidFill>
                          <a:latin typeface="Arial" pitchFamily="34" charset="0"/>
                          <a:ea typeface="Calibri"/>
                          <a:cs typeface="Arial" pitchFamily="34" charset="0"/>
                        </a:rPr>
                        <a:t> Perakendeciler </a:t>
                      </a:r>
                      <a:endParaRPr lang="tr-TR" sz="1800" b="1" dirty="0" smtClean="0">
                        <a:solidFill>
                          <a:srgbClr val="000000"/>
                        </a:solidFill>
                        <a:latin typeface="Arial" pitchFamily="34" charset="0"/>
                        <a:ea typeface="Calibri"/>
                        <a:cs typeface="Arial" pitchFamily="34" charset="0"/>
                      </a:endParaRPr>
                    </a:p>
                  </a:txBody>
                  <a:tcPr marL="68580" marR="68580" marT="0" marB="0" anchor="ctr">
                    <a:solidFill>
                      <a:srgbClr val="F0B323"/>
                    </a:solidFill>
                  </a:tcPr>
                </a:tc>
                <a:tc hMerge="1">
                  <a:txBody>
                    <a:bodyPr/>
                    <a:lstStyle/>
                    <a:p>
                      <a:endParaRPr lang="tr-TR" dirty="0"/>
                    </a:p>
                  </a:txBody>
                  <a:tcPr/>
                </a:tc>
              </a:tr>
              <a:tr h="636045">
                <a:tc gridSpan="2">
                  <a:txBody>
                    <a:bodyPr/>
                    <a:lstStyle/>
                    <a:p>
                      <a:pPr algn="ctr">
                        <a:lnSpc>
                          <a:spcPct val="115000"/>
                        </a:lnSpc>
                        <a:spcAft>
                          <a:spcPts val="0"/>
                        </a:spcAft>
                      </a:pPr>
                      <a:r>
                        <a:rPr lang="tr-TR" sz="1800" b="1" dirty="0" smtClean="0">
                          <a:solidFill>
                            <a:schemeClr val="bg1"/>
                          </a:solidFill>
                          <a:latin typeface="Arial" pitchFamily="34" charset="0"/>
                          <a:ea typeface="Calibri"/>
                          <a:cs typeface="Arial" pitchFamily="34" charset="0"/>
                        </a:rPr>
                        <a:t>Satış ve Toplu Tüketim Yerleri</a:t>
                      </a:r>
                      <a:endParaRPr lang="tr-TR" sz="1800" b="1" dirty="0">
                        <a:solidFill>
                          <a:schemeClr val="bg1"/>
                        </a:solidFill>
                        <a:latin typeface="Arial" pitchFamily="34" charset="0"/>
                        <a:ea typeface="Calibri"/>
                        <a:cs typeface="Arial" pitchFamily="34" charset="0"/>
                      </a:endParaRPr>
                    </a:p>
                  </a:txBody>
                  <a:tcPr marL="68580" marR="68580" marT="0" marB="0" anchor="ctr">
                    <a:solidFill>
                      <a:srgbClr val="0092BC"/>
                    </a:solidFill>
                  </a:tcPr>
                </a:tc>
                <a:tc hMerge="1">
                  <a:txBody>
                    <a:bodyPr/>
                    <a:lstStyle/>
                    <a:p>
                      <a:endParaRPr lang="tr-TR" dirty="0"/>
                    </a:p>
                  </a:txBody>
                  <a:tcPr/>
                </a:tc>
              </a:tr>
            </a:tbl>
          </a:graphicData>
        </a:graphic>
      </p:graphicFrame>
      <p:pic>
        <p:nvPicPr>
          <p:cNvPr id="40962" name="Picture 2" descr="http://www.zinsanzincir.com/resize.aspx?G=598&amp;Y=800&amp;P=upl&amp;U=2010411523395463.jpg"/>
          <p:cNvPicPr>
            <a:picLocks noChangeAspect="1" noChangeArrowheads="1"/>
          </p:cNvPicPr>
          <p:nvPr/>
        </p:nvPicPr>
        <p:blipFill>
          <a:blip r:embed="rId2">
            <a:clrChange>
              <a:clrFrom>
                <a:srgbClr val="FFFFFF"/>
              </a:clrFrom>
              <a:clrTo>
                <a:srgbClr val="FFFFFF">
                  <a:alpha val="0"/>
                </a:srgbClr>
              </a:clrTo>
            </a:clrChange>
          </a:blip>
          <a:srcRect l="5510" t="28749" r="4114" b="26254"/>
          <a:stretch>
            <a:fillRect/>
          </a:stretch>
        </p:blipFill>
        <p:spPr bwMode="auto">
          <a:xfrm rot="5400000">
            <a:off x="-3000404" y="3000404"/>
            <a:ext cx="6858000" cy="857192"/>
          </a:xfrm>
          <a:prstGeom prst="rect">
            <a:avLst/>
          </a:prstGeom>
          <a:noFill/>
        </p:spPr>
      </p:pic>
      <p:pic>
        <p:nvPicPr>
          <p:cNvPr id="5" name="Picture 2" descr="http://www.zinsanzincir.com/resize.aspx?G=598&amp;Y=800&amp;P=upl&amp;U=2010411523395463.jpg"/>
          <p:cNvPicPr>
            <a:picLocks noChangeAspect="1" noChangeArrowheads="1"/>
          </p:cNvPicPr>
          <p:nvPr/>
        </p:nvPicPr>
        <p:blipFill>
          <a:blip r:embed="rId2">
            <a:clrChange>
              <a:clrFrom>
                <a:srgbClr val="FFFFFF"/>
              </a:clrFrom>
              <a:clrTo>
                <a:srgbClr val="FFFFFF">
                  <a:alpha val="0"/>
                </a:srgbClr>
              </a:clrTo>
            </a:clrChange>
          </a:blip>
          <a:srcRect l="5510" t="28751" r="4114" b="26250"/>
          <a:stretch>
            <a:fillRect/>
          </a:stretch>
        </p:blipFill>
        <p:spPr bwMode="auto">
          <a:xfrm rot="5400000">
            <a:off x="5286388" y="3000388"/>
            <a:ext cx="6858000" cy="857224"/>
          </a:xfrm>
          <a:prstGeom prst="rect">
            <a:avLst/>
          </a:prstGeom>
          <a:noFill/>
        </p:spPr>
      </p:pic>
      <p:sp>
        <p:nvSpPr>
          <p:cNvPr id="6" name="Rectangle 5"/>
          <p:cNvSpPr txBox="1">
            <a:spLocks noChangeArrowheads="1"/>
          </p:cNvSpPr>
          <p:nvPr/>
        </p:nvSpPr>
        <p:spPr>
          <a:xfrm>
            <a:off x="3635375" y="357166"/>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7" name="Straight Connector 8"/>
          <p:cNvCxnSpPr>
            <a:cxnSpLocks noChangeShapeType="1"/>
          </p:cNvCxnSpPr>
          <p:nvPr/>
        </p:nvCxnSpPr>
        <p:spPr bwMode="auto">
          <a:xfrm>
            <a:off x="1600200" y="762000"/>
            <a:ext cx="7543800" cy="23794"/>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8" name="Picture 6" descr="2.37-3-.jpg"/>
          <p:cNvPicPr>
            <a:picLocks noChangeAspect="1"/>
          </p:cNvPicPr>
          <p:nvPr/>
        </p:nvPicPr>
        <p:blipFill>
          <a:blip r:embed="rId3" cstate="print"/>
          <a:srcRect/>
          <a:stretch>
            <a:fillRect/>
          </a:stretch>
        </p:blipFill>
        <p:spPr bwMode="auto">
          <a:xfrm>
            <a:off x="762000" y="381000"/>
            <a:ext cx="762000" cy="69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5143504" y="1071546"/>
            <a:ext cx="3357586" cy="8572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4"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5"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9"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
        <p:nvSpPr>
          <p:cNvPr id="8" name="Dikdörtgen 9"/>
          <p:cNvSpPr/>
          <p:nvPr/>
        </p:nvSpPr>
        <p:spPr>
          <a:xfrm>
            <a:off x="539552" y="1857364"/>
            <a:ext cx="8318728" cy="4154984"/>
          </a:xfrm>
          <a:prstGeom prst="rect">
            <a:avLst/>
          </a:prstGeom>
        </p:spPr>
        <p:txBody>
          <a:bodyPr wrap="square">
            <a:spAutoFit/>
          </a:bodyPr>
          <a:lstStyle/>
          <a:p>
            <a:r>
              <a:rPr lang="tr-TR" sz="2400" b="1" dirty="0" smtClean="0">
                <a:latin typeface="Arial Narrow" pitchFamily="34" charset="0"/>
              </a:rPr>
              <a:t>Resmi </a:t>
            </a:r>
            <a:r>
              <a:rPr lang="tr-TR" sz="2400" b="1" dirty="0">
                <a:latin typeface="Arial Narrow" pitchFamily="34" charset="0"/>
              </a:rPr>
              <a:t>veya yetkilendirilmiş veteriner </a:t>
            </a:r>
            <a:r>
              <a:rPr lang="tr-TR" sz="2400" b="1" dirty="0" smtClean="0">
                <a:latin typeface="Arial Narrow" pitchFamily="34" charset="0"/>
              </a:rPr>
              <a:t>hekimin </a:t>
            </a:r>
            <a:r>
              <a:rPr lang="tr-TR" sz="2400" b="1" dirty="0" smtClean="0">
                <a:solidFill>
                  <a:srgbClr val="FF0000"/>
                </a:solidFill>
                <a:latin typeface="Arial Narrow" pitchFamily="34" charset="0"/>
              </a:rPr>
              <a:t>tetkik</a:t>
            </a:r>
            <a:r>
              <a:rPr lang="tr-TR" sz="2400" b="1" dirty="0" smtClean="0">
                <a:latin typeface="Arial Narrow" pitchFamily="34" charset="0"/>
              </a:rPr>
              <a:t> görevleri:</a:t>
            </a:r>
          </a:p>
          <a:p>
            <a:endParaRPr lang="tr-TR" sz="2400" dirty="0" smtClean="0">
              <a:latin typeface="Arial Narrow" pitchFamily="34" charset="0"/>
            </a:endParaRPr>
          </a:p>
          <a:p>
            <a:pPr algn="just"/>
            <a:r>
              <a:rPr lang="tr-TR" sz="2400" dirty="0" smtClean="0">
                <a:latin typeface="Arial Narrow" pitchFamily="34" charset="0"/>
              </a:rPr>
              <a:t>İyi</a:t>
            </a:r>
            <a:r>
              <a:rPr lang="tr-TR" sz="2400" dirty="0">
                <a:latin typeface="Arial Narrow" pitchFamily="34" charset="0"/>
              </a:rPr>
              <a:t> hijyen uygulamalarının </a:t>
            </a:r>
            <a:r>
              <a:rPr lang="tr-TR" sz="2400" dirty="0" smtClean="0">
                <a:latin typeface="Arial Narrow" pitchFamily="34" charset="0"/>
              </a:rPr>
              <a:t>tetkikine ilave olarak; gıda </a:t>
            </a:r>
            <a:r>
              <a:rPr lang="tr-TR" sz="2400" dirty="0">
                <a:latin typeface="Arial Narrow" pitchFamily="34" charset="0"/>
              </a:rPr>
              <a:t>işletmecisinin sorumluluğunda olan </a:t>
            </a:r>
            <a:r>
              <a:rPr lang="tr-TR" sz="2400" dirty="0" smtClean="0">
                <a:latin typeface="Arial Narrow" pitchFamily="34" charset="0"/>
              </a:rPr>
              <a:t>SRM </a:t>
            </a:r>
            <a:r>
              <a:rPr lang="tr-TR" sz="2400" dirty="0">
                <a:latin typeface="Arial Narrow" pitchFamily="34" charset="0"/>
              </a:rPr>
              <a:t>de dahil, hayvansal yan ürünlerin toplanması, nakli, depolanması, işlenmesi, kullanımı ve </a:t>
            </a:r>
            <a:r>
              <a:rPr lang="tr-TR" sz="2400" dirty="0" smtClean="0">
                <a:latin typeface="Arial Narrow" pitchFamily="34" charset="0"/>
              </a:rPr>
              <a:t>bertarafına ilişkin prosedürlerin </a:t>
            </a:r>
            <a:r>
              <a:rPr lang="tr-TR" sz="2400" dirty="0">
                <a:latin typeface="Arial Narrow" pitchFamily="34" charset="0"/>
              </a:rPr>
              <a:t>sürekli olarak </a:t>
            </a:r>
            <a:r>
              <a:rPr lang="tr-TR" sz="2400" dirty="0" smtClean="0">
                <a:latin typeface="Arial Narrow" pitchFamily="34" charset="0"/>
              </a:rPr>
              <a:t>uygunluğunun doğrulanması</a:t>
            </a:r>
            <a:endParaRPr lang="tr-TR" sz="2400" dirty="0">
              <a:latin typeface="Arial Narrow" pitchFamily="34" charset="0"/>
            </a:endParaRPr>
          </a:p>
          <a:p>
            <a:endParaRPr lang="tr-TR" sz="2400" dirty="0" smtClean="0">
              <a:latin typeface="Arial Narrow" pitchFamily="34" charset="0"/>
            </a:endParaRPr>
          </a:p>
          <a:p>
            <a:pPr algn="just"/>
            <a:r>
              <a:rPr lang="tr-TR" sz="2400" dirty="0" smtClean="0">
                <a:latin typeface="Arial Narrow" pitchFamily="34" charset="0"/>
              </a:rPr>
              <a:t>HACCP </a:t>
            </a:r>
            <a:r>
              <a:rPr lang="tr-TR" sz="2400" dirty="0">
                <a:latin typeface="Arial Narrow" pitchFamily="34" charset="0"/>
              </a:rPr>
              <a:t>ilkelerine dayalı prosedürlerin tetkikine </a:t>
            </a:r>
            <a:r>
              <a:rPr lang="tr-TR" sz="2400" dirty="0" smtClean="0">
                <a:latin typeface="Arial Narrow" pitchFamily="34" charset="0"/>
              </a:rPr>
              <a:t>ilave </a:t>
            </a:r>
            <a:r>
              <a:rPr lang="tr-TR" sz="2400" dirty="0">
                <a:latin typeface="Arial Narrow" pitchFamily="34" charset="0"/>
              </a:rPr>
              <a:t>olarak, gıda işletmecisinin oluşturduğu </a:t>
            </a:r>
            <a:r>
              <a:rPr lang="tr-TR" sz="2400" dirty="0" smtClean="0">
                <a:latin typeface="Arial Narrow" pitchFamily="34" charset="0"/>
              </a:rPr>
              <a:t>prosedürlerin, etin; </a:t>
            </a:r>
            <a:r>
              <a:rPr lang="tr-TR" sz="2400" dirty="0">
                <a:latin typeface="Arial Narrow" pitchFamily="34" charset="0"/>
              </a:rPr>
              <a:t> </a:t>
            </a:r>
            <a:r>
              <a:rPr lang="tr-TR" sz="2400" dirty="0" err="1">
                <a:latin typeface="Arial Narrow" pitchFamily="34" charset="0"/>
              </a:rPr>
              <a:t>fizyopatolojik</a:t>
            </a:r>
            <a:r>
              <a:rPr lang="tr-TR" sz="2400" dirty="0">
                <a:latin typeface="Arial Narrow" pitchFamily="34" charset="0"/>
              </a:rPr>
              <a:t> anormallikler veya değişiklikler taşımaması, dışkı veya başka bir madde ile bulaşmış olmaması ve </a:t>
            </a:r>
            <a:r>
              <a:rPr lang="tr-TR" sz="2400" dirty="0" smtClean="0">
                <a:latin typeface="Arial Narrow" pitchFamily="34" charset="0"/>
              </a:rPr>
              <a:t>SRM içerip </a:t>
            </a:r>
            <a:r>
              <a:rPr lang="tr-TR" sz="2400" dirty="0">
                <a:latin typeface="Arial Narrow" pitchFamily="34" charset="0"/>
              </a:rPr>
              <a:t>içermediğini garanti </a:t>
            </a:r>
            <a:r>
              <a:rPr lang="tr-TR" sz="2400" dirty="0" smtClean="0">
                <a:latin typeface="Arial Narrow" pitchFamily="34" charset="0"/>
              </a:rPr>
              <a:t>ettiğinin kontrolü</a:t>
            </a:r>
            <a:endParaRPr lang="tr-TR" sz="2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5143504" y="1071546"/>
            <a:ext cx="3357586" cy="8572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4"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5"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9"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
        <p:nvSpPr>
          <p:cNvPr id="8" name="Dikdörtgen 9"/>
          <p:cNvSpPr/>
          <p:nvPr/>
        </p:nvSpPr>
        <p:spPr>
          <a:xfrm>
            <a:off x="500034" y="1785926"/>
            <a:ext cx="7848872" cy="3877985"/>
          </a:xfrm>
          <a:prstGeom prst="rect">
            <a:avLst/>
          </a:prstGeom>
        </p:spPr>
        <p:txBody>
          <a:bodyPr wrap="square">
            <a:spAutoFit/>
          </a:bodyPr>
          <a:lstStyle/>
          <a:p>
            <a:r>
              <a:rPr lang="tr-TR" sz="2400" b="1" dirty="0" smtClean="0">
                <a:latin typeface="Arial Narrow" pitchFamily="34" charset="0"/>
              </a:rPr>
              <a:t>Resmi </a:t>
            </a:r>
            <a:r>
              <a:rPr lang="tr-TR" sz="2400" b="1" dirty="0">
                <a:latin typeface="Arial Narrow" pitchFamily="34" charset="0"/>
              </a:rPr>
              <a:t>veya yetkilendirilmiş veteriner hekimin </a:t>
            </a:r>
            <a:r>
              <a:rPr lang="tr-TR" sz="2400" b="1" dirty="0" smtClean="0">
                <a:solidFill>
                  <a:srgbClr val="FF0000"/>
                </a:solidFill>
                <a:latin typeface="Arial Narrow" pitchFamily="34" charset="0"/>
              </a:rPr>
              <a:t>inceleme ve muayene </a:t>
            </a:r>
            <a:r>
              <a:rPr lang="tr-TR" sz="2400" b="1" dirty="0" smtClean="0">
                <a:latin typeface="Arial Narrow" pitchFamily="34" charset="0"/>
              </a:rPr>
              <a:t>görevleri:</a:t>
            </a:r>
          </a:p>
          <a:p>
            <a:endParaRPr lang="tr-TR" sz="2400" b="1" dirty="0">
              <a:latin typeface="Arial Narrow" pitchFamily="34" charset="0"/>
            </a:endParaRPr>
          </a:p>
          <a:p>
            <a:pPr marL="800100" lvl="1" indent="-342900">
              <a:spcBef>
                <a:spcPts val="600"/>
              </a:spcBef>
              <a:buFont typeface="Wingdings" pitchFamily="2" charset="2"/>
              <a:buChar char="Ø"/>
            </a:pPr>
            <a:r>
              <a:rPr lang="tr-TR" sz="2400" dirty="0">
                <a:latin typeface="Arial Narrow" pitchFamily="34" charset="0"/>
              </a:rPr>
              <a:t>Gıda zinciri </a:t>
            </a:r>
            <a:r>
              <a:rPr lang="tr-TR" sz="2400" dirty="0" smtClean="0">
                <a:latin typeface="Arial Narrow" pitchFamily="34" charset="0"/>
              </a:rPr>
              <a:t>bilgisi</a:t>
            </a:r>
          </a:p>
          <a:p>
            <a:pPr marL="800100" lvl="1" indent="-342900">
              <a:spcBef>
                <a:spcPts val="600"/>
              </a:spcBef>
              <a:buFont typeface="Wingdings" pitchFamily="2" charset="2"/>
              <a:buChar char="Ø"/>
            </a:pPr>
            <a:r>
              <a:rPr lang="tr-TR" sz="2400" dirty="0" smtClean="0">
                <a:latin typeface="Arial Narrow" pitchFamily="34" charset="0"/>
              </a:rPr>
              <a:t>Kesim öncesi </a:t>
            </a:r>
            <a:r>
              <a:rPr lang="tr-TR" sz="2400" dirty="0">
                <a:latin typeface="Arial Narrow" pitchFamily="34" charset="0"/>
              </a:rPr>
              <a:t>(</a:t>
            </a:r>
            <a:r>
              <a:rPr lang="tr-TR" sz="2400" dirty="0" err="1">
                <a:latin typeface="Arial Narrow" pitchFamily="34" charset="0"/>
              </a:rPr>
              <a:t>ante-mortem</a:t>
            </a:r>
            <a:r>
              <a:rPr lang="tr-TR" sz="2400" dirty="0">
                <a:latin typeface="Arial Narrow" pitchFamily="34" charset="0"/>
              </a:rPr>
              <a:t>) </a:t>
            </a:r>
            <a:r>
              <a:rPr lang="tr-TR" sz="2400" dirty="0" smtClean="0">
                <a:latin typeface="Arial Narrow" pitchFamily="34" charset="0"/>
              </a:rPr>
              <a:t>muayene</a:t>
            </a:r>
          </a:p>
          <a:p>
            <a:pPr marL="800100" lvl="1" indent="-342900">
              <a:spcBef>
                <a:spcPts val="600"/>
              </a:spcBef>
              <a:buFont typeface="Wingdings" pitchFamily="2" charset="2"/>
              <a:buChar char="Ø"/>
            </a:pPr>
            <a:r>
              <a:rPr lang="tr-TR" sz="2400" dirty="0">
                <a:latin typeface="Arial Narrow" pitchFamily="34" charset="0"/>
              </a:rPr>
              <a:t>Hayvan </a:t>
            </a:r>
            <a:r>
              <a:rPr lang="tr-TR" sz="2400" dirty="0" smtClean="0">
                <a:latin typeface="Arial Narrow" pitchFamily="34" charset="0"/>
              </a:rPr>
              <a:t>refahı</a:t>
            </a:r>
          </a:p>
          <a:p>
            <a:pPr marL="800100" lvl="1" indent="-342900">
              <a:spcBef>
                <a:spcPts val="600"/>
              </a:spcBef>
              <a:buFont typeface="Wingdings" pitchFamily="2" charset="2"/>
              <a:buChar char="Ø"/>
            </a:pPr>
            <a:r>
              <a:rPr lang="tr-TR" sz="2400" dirty="0" smtClean="0">
                <a:latin typeface="Arial Narrow" pitchFamily="34" charset="0"/>
              </a:rPr>
              <a:t>Kesim sonrası </a:t>
            </a:r>
            <a:r>
              <a:rPr lang="tr-TR" sz="2400" dirty="0">
                <a:latin typeface="Arial Narrow" pitchFamily="34" charset="0"/>
              </a:rPr>
              <a:t>(post-</a:t>
            </a:r>
            <a:r>
              <a:rPr lang="tr-TR" sz="2400" dirty="0" err="1">
                <a:latin typeface="Arial Narrow" pitchFamily="34" charset="0"/>
              </a:rPr>
              <a:t>mortem</a:t>
            </a:r>
            <a:r>
              <a:rPr lang="tr-TR" sz="2400" dirty="0">
                <a:latin typeface="Arial Narrow" pitchFamily="34" charset="0"/>
              </a:rPr>
              <a:t>) </a:t>
            </a:r>
            <a:r>
              <a:rPr lang="tr-TR" sz="2400" dirty="0" smtClean="0">
                <a:latin typeface="Arial Narrow" pitchFamily="34" charset="0"/>
              </a:rPr>
              <a:t>muayene</a:t>
            </a:r>
          </a:p>
          <a:p>
            <a:pPr marL="800100" lvl="1" indent="-342900">
              <a:spcBef>
                <a:spcPts val="600"/>
              </a:spcBef>
              <a:buFont typeface="Wingdings" pitchFamily="2" charset="2"/>
              <a:buChar char="Ø"/>
            </a:pPr>
            <a:r>
              <a:rPr lang="tr-TR" sz="2400" dirty="0">
                <a:latin typeface="Arial Narrow" pitchFamily="34" charset="0"/>
              </a:rPr>
              <a:t>Spesifik risk materyali ve diğer hayvansal yan </a:t>
            </a:r>
            <a:r>
              <a:rPr lang="tr-TR" sz="2400" dirty="0" smtClean="0">
                <a:latin typeface="Arial Narrow" pitchFamily="34" charset="0"/>
              </a:rPr>
              <a:t>ürünler</a:t>
            </a:r>
          </a:p>
          <a:p>
            <a:pPr marL="800100" lvl="1" indent="-342900">
              <a:spcBef>
                <a:spcPts val="600"/>
              </a:spcBef>
              <a:buFont typeface="Wingdings" pitchFamily="2" charset="2"/>
              <a:buChar char="Ø"/>
            </a:pPr>
            <a:r>
              <a:rPr lang="tr-TR" sz="2400" dirty="0" err="1">
                <a:latin typeface="Arial Narrow" pitchFamily="34" charset="0"/>
              </a:rPr>
              <a:t>Laboratuvar</a:t>
            </a:r>
            <a:r>
              <a:rPr lang="tr-TR" sz="2400" dirty="0">
                <a:latin typeface="Arial Narrow" pitchFamily="34" charset="0"/>
              </a:rPr>
              <a:t> </a:t>
            </a:r>
            <a:r>
              <a:rPr lang="tr-TR" sz="2400" dirty="0" smtClean="0">
                <a:latin typeface="Arial Narrow" pitchFamily="34" charset="0"/>
              </a:rPr>
              <a:t>analizleri.</a:t>
            </a:r>
            <a:endParaRPr lang="tr-TR" sz="2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C6152E22-AE22-40F6-9D65-3C5681B787DB}" type="slidenum">
              <a:rPr lang="tr-TR" smtClean="0"/>
              <a:pPr/>
              <a:t>32</a:t>
            </a:fld>
            <a:endParaRPr lang="tr-TR" dirty="0"/>
          </a:p>
        </p:txBody>
      </p:sp>
      <p:sp>
        <p:nvSpPr>
          <p:cNvPr id="2" name="Dikdörtgen 1"/>
          <p:cNvSpPr/>
          <p:nvPr/>
        </p:nvSpPr>
        <p:spPr>
          <a:xfrm>
            <a:off x="683568" y="1166843"/>
            <a:ext cx="7704856" cy="1261884"/>
          </a:xfrm>
          <a:prstGeom prst="rect">
            <a:avLst/>
          </a:prstGeom>
        </p:spPr>
        <p:txBody>
          <a:bodyPr wrap="square">
            <a:spAutoFit/>
          </a:bodyPr>
          <a:lstStyle/>
          <a:p>
            <a:pPr>
              <a:buClr>
                <a:srgbClr val="FF0000"/>
              </a:buClr>
            </a:pPr>
            <a:endParaRPr lang="tr-TR"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marL="342900" indent="-342900">
              <a:buClr>
                <a:schemeClr val="tx2"/>
              </a:buClr>
              <a:buFont typeface="Wingdings" pitchFamily="2" charset="2"/>
              <a:buChar char="§"/>
            </a:pPr>
            <a:endParaRPr lang="tr-TR" b="1" dirty="0" smtClean="0">
              <a:solidFill>
                <a:schemeClr val="tx2"/>
              </a:solidFill>
              <a:ea typeface="Arial Unicode MS" pitchFamily="34" charset="-128"/>
              <a:cs typeface="Arial Unicode MS" pitchFamily="34" charset="-128"/>
            </a:endParaRPr>
          </a:p>
        </p:txBody>
      </p:sp>
      <p:sp>
        <p:nvSpPr>
          <p:cNvPr id="10" name="Dikdörtgen 9"/>
          <p:cNvSpPr/>
          <p:nvPr/>
        </p:nvSpPr>
        <p:spPr>
          <a:xfrm>
            <a:off x="428596" y="1643050"/>
            <a:ext cx="7848872" cy="1200329"/>
          </a:xfrm>
          <a:prstGeom prst="rect">
            <a:avLst/>
          </a:prstGeom>
        </p:spPr>
        <p:txBody>
          <a:bodyPr wrap="square">
            <a:spAutoFit/>
          </a:bodyPr>
          <a:lstStyle/>
          <a:p>
            <a:r>
              <a:rPr lang="tr-TR" sz="2400" b="1" dirty="0" smtClean="0">
                <a:latin typeface="Arial Narrow" pitchFamily="34" charset="0"/>
              </a:rPr>
              <a:t>Gıda zinciri bilgisi: </a:t>
            </a:r>
          </a:p>
          <a:p>
            <a:pPr algn="just"/>
            <a:r>
              <a:rPr lang="tr-TR" sz="2400" dirty="0" smtClean="0">
                <a:latin typeface="Arial Narrow" pitchFamily="34" charset="0"/>
              </a:rPr>
              <a:t>Kesim için kesimhaneye getirilen hayvanların menşe çiftlikteki kayıtlarında yer alan bilgilerin kontrolü ve analizi</a:t>
            </a:r>
            <a:endParaRPr lang="tr-TR" sz="2000"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3878840"/>
            <a:ext cx="2427343" cy="17612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08104" y="3878840"/>
            <a:ext cx="2250951" cy="16860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8" name="Picture 10" descr="https://encrypted-tbn1.gstatic.com/images?q=tbn:ANd9GcS9yHsWO6teqQoDyCsX8k8xs-iDZFsLru3onU9J021hqzWN-U1yDw"/>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22930" y="2992368"/>
            <a:ext cx="1082115" cy="1400708"/>
          </a:xfrm>
          <a:prstGeom prst="rect">
            <a:avLst/>
          </a:prstGeom>
          <a:noFill/>
          <a:extLst>
            <a:ext uri="{909E8E84-426E-40DD-AFC4-6F175D3DCCD1}">
              <a14:hiddenFill xmlns:a14="http://schemas.microsoft.com/office/drawing/2010/main" xmlns="">
                <a:solidFill>
                  <a:srgbClr val="FFFFFF"/>
                </a:solidFill>
              </a14:hiddenFill>
            </a:ext>
          </a:extLst>
        </p:spPr>
      </p:pic>
      <p:pic>
        <p:nvPicPr>
          <p:cNvPr id="7180" name="Picture 12" descr="https://encrypted-tbn0.gstatic.com/images?q=tbn:ANd9GcRBOaeTavNmHjquMYV2HM1zYFl0mWQDULOMqlwgWksGsUeqk5Sl"/>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766951" y="5373216"/>
            <a:ext cx="1453121" cy="140569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şağı Bükülü Ok 2"/>
          <p:cNvSpPr/>
          <p:nvPr/>
        </p:nvSpPr>
        <p:spPr>
          <a:xfrm>
            <a:off x="2699792" y="3212976"/>
            <a:ext cx="3816424" cy="129614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Aşağı Bükülü Ok 17"/>
          <p:cNvSpPr/>
          <p:nvPr/>
        </p:nvSpPr>
        <p:spPr>
          <a:xfrm rot="10800000">
            <a:off x="2555776" y="5084811"/>
            <a:ext cx="3816424" cy="129614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7"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9" name="Picture 6" descr="2.37-3-.jpg"/>
          <p:cNvPicPr>
            <a:picLocks noChangeAspect="1"/>
          </p:cNvPicPr>
          <p:nvPr/>
        </p:nvPicPr>
        <p:blipFill>
          <a:blip r:embed="rId6" cstate="print"/>
          <a:srcRect/>
          <a:stretch>
            <a:fillRect/>
          </a:stretch>
        </p:blipFill>
        <p:spPr bwMode="auto">
          <a:xfrm>
            <a:off x="214282" y="0"/>
            <a:ext cx="762000" cy="696913"/>
          </a:xfrm>
          <a:prstGeom prst="rect">
            <a:avLst/>
          </a:prstGeom>
          <a:noFill/>
          <a:ln w="9525">
            <a:noFill/>
            <a:miter lim="800000"/>
            <a:headEnd/>
            <a:tailEnd/>
          </a:ln>
        </p:spPr>
      </p:pic>
      <p:sp>
        <p:nvSpPr>
          <p:cNvPr id="20"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extLst>
      <p:ext uri="{BB962C8B-B14F-4D97-AF65-F5344CB8AC3E}">
        <p14:creationId xmlns:p14="http://schemas.microsoft.com/office/powerpoint/2010/main" xmlns="" val="4132256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C6152E22-AE22-40F6-9D65-3C5681B787DB}" type="slidenum">
              <a:rPr lang="tr-TR" smtClean="0"/>
              <a:pPr/>
              <a:t>33</a:t>
            </a:fld>
            <a:endParaRPr lang="tr-TR" dirty="0"/>
          </a:p>
        </p:txBody>
      </p:sp>
      <p:sp>
        <p:nvSpPr>
          <p:cNvPr id="2" name="Dikdörtgen 1"/>
          <p:cNvSpPr/>
          <p:nvPr/>
        </p:nvSpPr>
        <p:spPr>
          <a:xfrm>
            <a:off x="683568" y="1166843"/>
            <a:ext cx="7704856" cy="1261884"/>
          </a:xfrm>
          <a:prstGeom prst="rect">
            <a:avLst/>
          </a:prstGeom>
        </p:spPr>
        <p:txBody>
          <a:bodyPr wrap="square">
            <a:spAutoFit/>
          </a:bodyPr>
          <a:lstStyle/>
          <a:p>
            <a:pPr>
              <a:buClr>
                <a:srgbClr val="FF0000"/>
              </a:buClr>
            </a:pPr>
            <a:endParaRPr lang="tr-TR"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marL="342900" indent="-342900">
              <a:buClr>
                <a:schemeClr val="tx2"/>
              </a:buClr>
              <a:buFont typeface="Wingdings" pitchFamily="2" charset="2"/>
              <a:buChar char="§"/>
            </a:pPr>
            <a:endParaRPr lang="tr-TR" b="1" dirty="0" smtClean="0">
              <a:solidFill>
                <a:schemeClr val="tx2"/>
              </a:solidFill>
              <a:ea typeface="Arial Unicode MS" pitchFamily="34" charset="-128"/>
              <a:cs typeface="Arial Unicode MS" pitchFamily="34" charset="-128"/>
            </a:endParaRPr>
          </a:p>
        </p:txBody>
      </p:sp>
      <p:sp>
        <p:nvSpPr>
          <p:cNvPr id="10" name="Dikdörtgen 9"/>
          <p:cNvSpPr/>
          <p:nvPr/>
        </p:nvSpPr>
        <p:spPr>
          <a:xfrm>
            <a:off x="500034" y="1785926"/>
            <a:ext cx="7848872" cy="1569660"/>
          </a:xfrm>
          <a:prstGeom prst="rect">
            <a:avLst/>
          </a:prstGeom>
        </p:spPr>
        <p:txBody>
          <a:bodyPr wrap="square">
            <a:spAutoFit/>
          </a:bodyPr>
          <a:lstStyle/>
          <a:p>
            <a:pPr algn="just"/>
            <a:r>
              <a:rPr lang="tr-TR" sz="2400" b="1" dirty="0" smtClean="0">
                <a:latin typeface="Arial Narrow" pitchFamily="34" charset="0"/>
              </a:rPr>
              <a:t>Kesim öncesi </a:t>
            </a:r>
            <a:r>
              <a:rPr lang="tr-TR" sz="2400" b="1" dirty="0">
                <a:latin typeface="Arial Narrow" pitchFamily="34" charset="0"/>
              </a:rPr>
              <a:t>(</a:t>
            </a:r>
            <a:r>
              <a:rPr lang="tr-TR" sz="2400" b="1" dirty="0" err="1">
                <a:latin typeface="Arial Narrow" pitchFamily="34" charset="0"/>
              </a:rPr>
              <a:t>ante</a:t>
            </a:r>
            <a:r>
              <a:rPr lang="tr-TR" sz="2400" b="1" dirty="0">
                <a:latin typeface="Arial Narrow" pitchFamily="34" charset="0"/>
              </a:rPr>
              <a:t>-</a:t>
            </a:r>
            <a:r>
              <a:rPr lang="tr-TR" sz="2400" b="1" dirty="0" err="1">
                <a:latin typeface="Arial Narrow" pitchFamily="34" charset="0"/>
              </a:rPr>
              <a:t>mortem</a:t>
            </a:r>
            <a:r>
              <a:rPr lang="tr-TR" sz="2400" b="1" dirty="0">
                <a:latin typeface="Arial Narrow" pitchFamily="34" charset="0"/>
              </a:rPr>
              <a:t>) </a:t>
            </a:r>
            <a:r>
              <a:rPr lang="tr-TR" sz="2400" b="1" dirty="0" smtClean="0">
                <a:latin typeface="Arial Narrow" pitchFamily="34" charset="0"/>
              </a:rPr>
              <a:t>muayene: </a:t>
            </a:r>
          </a:p>
          <a:p>
            <a:pPr algn="just"/>
            <a:endParaRPr lang="tr-TR" sz="2400" b="1" dirty="0" smtClean="0">
              <a:latin typeface="Arial Narrow" pitchFamily="34" charset="0"/>
            </a:endParaRPr>
          </a:p>
          <a:p>
            <a:pPr algn="just"/>
            <a:r>
              <a:rPr lang="tr-TR" sz="2400" dirty="0" err="1" smtClean="0">
                <a:latin typeface="Arial Narrow" pitchFamily="34" charset="0"/>
              </a:rPr>
              <a:t>Zoonozlar</a:t>
            </a:r>
            <a:r>
              <a:rPr lang="tr-TR" sz="2400" dirty="0" smtClean="0">
                <a:latin typeface="Arial Narrow" pitchFamily="34" charset="0"/>
              </a:rPr>
              <a:t> </a:t>
            </a:r>
            <a:r>
              <a:rPr lang="tr-TR" sz="2400" dirty="0">
                <a:latin typeface="Arial Narrow" pitchFamily="34" charset="0"/>
              </a:rPr>
              <a:t>başta olmak üzere insan veya hayvan sağlığını etkileyebilecek durumların </a:t>
            </a:r>
            <a:r>
              <a:rPr lang="tr-TR" sz="2400" dirty="0" smtClean="0">
                <a:latin typeface="Arial Narrow" pitchFamily="34" charset="0"/>
              </a:rPr>
              <a:t>tespiti</a:t>
            </a:r>
            <a:endParaRPr lang="tr-TR" sz="2000"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57818" y="3357562"/>
            <a:ext cx="3384376" cy="21566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3"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4" name="Picture 6" descr="2.37-3-.jpg"/>
          <p:cNvPicPr>
            <a:picLocks noChangeAspect="1"/>
          </p:cNvPicPr>
          <p:nvPr/>
        </p:nvPicPr>
        <p:blipFill>
          <a:blip r:embed="rId3" cstate="print"/>
          <a:srcRect/>
          <a:stretch>
            <a:fillRect/>
          </a:stretch>
        </p:blipFill>
        <p:spPr bwMode="auto">
          <a:xfrm>
            <a:off x="214282" y="0"/>
            <a:ext cx="762000" cy="696913"/>
          </a:xfrm>
          <a:prstGeom prst="rect">
            <a:avLst/>
          </a:prstGeom>
          <a:noFill/>
          <a:ln w="9525">
            <a:noFill/>
            <a:miter lim="800000"/>
            <a:headEnd/>
            <a:tailEnd/>
          </a:ln>
        </p:spPr>
      </p:pic>
      <p:sp>
        <p:nvSpPr>
          <p:cNvPr id="15"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extLst>
      <p:ext uri="{BB962C8B-B14F-4D97-AF65-F5344CB8AC3E}">
        <p14:creationId xmlns:p14="http://schemas.microsoft.com/office/powerpoint/2010/main" xmlns="" val="30843410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C6152E22-AE22-40F6-9D65-3C5681B787DB}" type="slidenum">
              <a:rPr lang="tr-TR" smtClean="0"/>
              <a:pPr/>
              <a:t>34</a:t>
            </a:fld>
            <a:endParaRPr lang="tr-TR" dirty="0"/>
          </a:p>
        </p:txBody>
      </p:sp>
      <p:sp>
        <p:nvSpPr>
          <p:cNvPr id="2" name="Dikdörtgen 1"/>
          <p:cNvSpPr/>
          <p:nvPr/>
        </p:nvSpPr>
        <p:spPr>
          <a:xfrm>
            <a:off x="683568" y="1166843"/>
            <a:ext cx="7704856" cy="1261884"/>
          </a:xfrm>
          <a:prstGeom prst="rect">
            <a:avLst/>
          </a:prstGeom>
        </p:spPr>
        <p:txBody>
          <a:bodyPr wrap="square">
            <a:spAutoFit/>
          </a:bodyPr>
          <a:lstStyle/>
          <a:p>
            <a:pPr>
              <a:buClr>
                <a:srgbClr val="FF0000"/>
              </a:buClr>
            </a:pPr>
            <a:endParaRPr lang="tr-TR"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marL="342900" indent="-342900">
              <a:buClr>
                <a:schemeClr val="tx2"/>
              </a:buClr>
              <a:buFont typeface="Wingdings" pitchFamily="2" charset="2"/>
              <a:buChar char="§"/>
            </a:pPr>
            <a:endParaRPr lang="tr-TR" b="1" dirty="0" smtClean="0">
              <a:solidFill>
                <a:schemeClr val="tx2"/>
              </a:solidFill>
              <a:ea typeface="Arial Unicode MS" pitchFamily="34" charset="-128"/>
              <a:cs typeface="Arial Unicode MS" pitchFamily="34" charset="-128"/>
            </a:endParaRPr>
          </a:p>
        </p:txBody>
      </p:sp>
      <p:sp>
        <p:nvSpPr>
          <p:cNvPr id="10" name="Dikdörtgen 9"/>
          <p:cNvSpPr/>
          <p:nvPr/>
        </p:nvSpPr>
        <p:spPr>
          <a:xfrm>
            <a:off x="539552" y="1785926"/>
            <a:ext cx="8390166" cy="4539704"/>
          </a:xfrm>
          <a:prstGeom prst="rect">
            <a:avLst/>
          </a:prstGeom>
        </p:spPr>
        <p:txBody>
          <a:bodyPr wrap="square">
            <a:spAutoFit/>
          </a:bodyPr>
          <a:lstStyle/>
          <a:p>
            <a:pPr algn="just"/>
            <a:r>
              <a:rPr lang="tr-TR" sz="2400" b="1" dirty="0" smtClean="0">
                <a:latin typeface="Arial Narrow" pitchFamily="34" charset="0"/>
              </a:rPr>
              <a:t>Kesim öncesi </a:t>
            </a:r>
            <a:r>
              <a:rPr lang="tr-TR" sz="2400" b="1" dirty="0">
                <a:latin typeface="Arial Narrow" pitchFamily="34" charset="0"/>
              </a:rPr>
              <a:t>(</a:t>
            </a:r>
            <a:r>
              <a:rPr lang="tr-TR" sz="2400" b="1" dirty="0" err="1">
                <a:latin typeface="Arial Narrow" pitchFamily="34" charset="0"/>
              </a:rPr>
              <a:t>ante</a:t>
            </a:r>
            <a:r>
              <a:rPr lang="tr-TR" sz="2400" b="1" dirty="0">
                <a:latin typeface="Arial Narrow" pitchFamily="34" charset="0"/>
              </a:rPr>
              <a:t>-</a:t>
            </a:r>
            <a:r>
              <a:rPr lang="tr-TR" sz="2400" b="1" dirty="0" err="1">
                <a:latin typeface="Arial Narrow" pitchFamily="34" charset="0"/>
              </a:rPr>
              <a:t>mortem</a:t>
            </a:r>
            <a:r>
              <a:rPr lang="tr-TR" sz="2400" b="1" dirty="0">
                <a:latin typeface="Arial Narrow" pitchFamily="34" charset="0"/>
              </a:rPr>
              <a:t>) </a:t>
            </a:r>
            <a:r>
              <a:rPr lang="tr-TR" sz="2400" b="1" dirty="0" smtClean="0">
                <a:latin typeface="Arial Narrow" pitchFamily="34" charset="0"/>
              </a:rPr>
              <a:t>muayene:</a:t>
            </a:r>
          </a:p>
          <a:p>
            <a:pPr algn="just"/>
            <a:endParaRPr lang="tr-TR" sz="2400" b="1" dirty="0" smtClean="0">
              <a:latin typeface="Arial Narrow" pitchFamily="34" charset="0"/>
            </a:endParaRPr>
          </a:p>
          <a:p>
            <a:pPr marL="342900" indent="-342900" algn="just">
              <a:spcBef>
                <a:spcPts val="600"/>
              </a:spcBef>
              <a:buFont typeface="Wingdings" pitchFamily="2" charset="2"/>
              <a:buChar char="Ø"/>
            </a:pPr>
            <a:r>
              <a:rPr lang="tr-TR" sz="2400" dirty="0" smtClean="0">
                <a:latin typeface="Arial Narrow" pitchFamily="34" charset="0"/>
              </a:rPr>
              <a:t>Tüm hayvanlarda yürütülür</a:t>
            </a:r>
          </a:p>
          <a:p>
            <a:pPr marL="342900" indent="-342900" algn="just">
              <a:spcBef>
                <a:spcPts val="600"/>
              </a:spcBef>
              <a:buFont typeface="Wingdings" pitchFamily="2" charset="2"/>
              <a:buChar char="Ø"/>
            </a:pPr>
            <a:r>
              <a:rPr lang="tr-TR" sz="2400" dirty="0" smtClean="0">
                <a:latin typeface="Arial Narrow" pitchFamily="34" charset="0"/>
              </a:rPr>
              <a:t>Hayvanların kesimhaneye varışından itibaren 24 saat içinde ve kesimden önce en geç 24 saat içinde gerçekleştirilir</a:t>
            </a:r>
          </a:p>
          <a:p>
            <a:pPr marL="342900" indent="-342900" algn="just">
              <a:spcBef>
                <a:spcPts val="600"/>
              </a:spcBef>
              <a:buFont typeface="Wingdings" pitchFamily="2" charset="2"/>
              <a:buChar char="Ø"/>
            </a:pPr>
            <a:r>
              <a:rPr lang="tr-TR" sz="2400" dirty="0" smtClean="0">
                <a:latin typeface="Arial Narrow" pitchFamily="34" charset="0"/>
              </a:rPr>
              <a:t>Hayvan refahı koşulları, </a:t>
            </a:r>
            <a:r>
              <a:rPr lang="tr-TR" sz="2400" dirty="0" err="1" smtClean="0">
                <a:latin typeface="Arial Narrow" pitchFamily="34" charset="0"/>
              </a:rPr>
              <a:t>zoonotik</a:t>
            </a:r>
            <a:r>
              <a:rPr lang="tr-TR" sz="2400" dirty="0" smtClean="0">
                <a:latin typeface="Arial Narrow" pitchFamily="34" charset="0"/>
              </a:rPr>
              <a:t> hastalıklar ve belirli hastalıkların belirlenmesi, insan ve hayvan sağlığını olumsuz etkileyebilecek durumların tespiti amaçlıdır</a:t>
            </a:r>
          </a:p>
          <a:p>
            <a:pPr marL="342900" indent="-342900" algn="just">
              <a:spcBef>
                <a:spcPts val="600"/>
              </a:spcBef>
              <a:buFont typeface="Wingdings" pitchFamily="2" charset="2"/>
              <a:buChar char="Ø"/>
            </a:pPr>
            <a:r>
              <a:rPr lang="tr-TR" sz="2400" dirty="0" smtClean="0">
                <a:latin typeface="Arial Narrow" pitchFamily="34" charset="0"/>
              </a:rPr>
              <a:t>Acil kesime tabii tutulmuş hayvanlar ile av hayvanlarının durumu </a:t>
            </a:r>
          </a:p>
          <a:p>
            <a:pPr marL="342900" indent="-342900" algn="just">
              <a:spcBef>
                <a:spcPts val="600"/>
              </a:spcBef>
              <a:buFont typeface="Wingdings" pitchFamily="2" charset="2"/>
              <a:buChar char="Ø"/>
            </a:pPr>
            <a:r>
              <a:rPr lang="tr-TR" sz="2400" dirty="0" smtClean="0">
                <a:latin typeface="Arial Narrow" pitchFamily="34" charset="0"/>
              </a:rPr>
              <a:t>Muayenenin menşe çiftlikte yürütülebileceği durumlar (kanatlı hayvanlar)</a:t>
            </a:r>
          </a:p>
        </p:txBody>
      </p:sp>
      <p:sp>
        <p:nvSpPr>
          <p:cNvPr id="11"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2"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3"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14"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extLst>
      <p:ext uri="{BB962C8B-B14F-4D97-AF65-F5344CB8AC3E}">
        <p14:creationId xmlns:p14="http://schemas.microsoft.com/office/powerpoint/2010/main" xmlns="" val="33404949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C6152E22-AE22-40F6-9D65-3C5681B787DB}" type="slidenum">
              <a:rPr lang="tr-TR" smtClean="0"/>
              <a:pPr/>
              <a:t>35</a:t>
            </a:fld>
            <a:endParaRPr lang="tr-TR" dirty="0"/>
          </a:p>
        </p:txBody>
      </p:sp>
      <p:sp>
        <p:nvSpPr>
          <p:cNvPr id="2" name="Dikdörtgen 1"/>
          <p:cNvSpPr/>
          <p:nvPr/>
        </p:nvSpPr>
        <p:spPr>
          <a:xfrm>
            <a:off x="683568" y="1166843"/>
            <a:ext cx="7704856" cy="1261884"/>
          </a:xfrm>
          <a:prstGeom prst="rect">
            <a:avLst/>
          </a:prstGeom>
        </p:spPr>
        <p:txBody>
          <a:bodyPr wrap="square">
            <a:spAutoFit/>
          </a:bodyPr>
          <a:lstStyle/>
          <a:p>
            <a:pPr>
              <a:buClr>
                <a:srgbClr val="FF0000"/>
              </a:buClr>
            </a:pPr>
            <a:endParaRPr lang="tr-TR"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marL="342900" indent="-342900">
              <a:buClr>
                <a:schemeClr val="tx2"/>
              </a:buClr>
              <a:buFont typeface="Wingdings" pitchFamily="2" charset="2"/>
              <a:buChar char="§"/>
            </a:pPr>
            <a:endParaRPr lang="tr-TR" b="1" dirty="0" smtClean="0">
              <a:solidFill>
                <a:schemeClr val="tx2"/>
              </a:solidFill>
              <a:ea typeface="Arial Unicode MS" pitchFamily="34" charset="-128"/>
              <a:cs typeface="Arial Unicode MS" pitchFamily="34" charset="-128"/>
            </a:endParaRPr>
          </a:p>
        </p:txBody>
      </p:sp>
      <p:sp>
        <p:nvSpPr>
          <p:cNvPr id="10" name="Dikdörtgen 9"/>
          <p:cNvSpPr/>
          <p:nvPr/>
        </p:nvSpPr>
        <p:spPr>
          <a:xfrm>
            <a:off x="285720" y="1714488"/>
            <a:ext cx="7848872" cy="1200329"/>
          </a:xfrm>
          <a:prstGeom prst="rect">
            <a:avLst/>
          </a:prstGeom>
        </p:spPr>
        <p:txBody>
          <a:bodyPr wrap="square">
            <a:spAutoFit/>
          </a:bodyPr>
          <a:lstStyle/>
          <a:p>
            <a:r>
              <a:rPr lang="tr-TR" sz="2400" b="1" dirty="0" smtClean="0">
                <a:latin typeface="Arial Narrow" pitchFamily="34" charset="0"/>
              </a:rPr>
              <a:t>Hayvan refahı: </a:t>
            </a:r>
          </a:p>
          <a:p>
            <a:r>
              <a:rPr lang="tr-TR" sz="2400" dirty="0" smtClean="0">
                <a:latin typeface="Arial Narrow" pitchFamily="34" charset="0"/>
              </a:rPr>
              <a:t>Hayvanların nakil sürecinde ve kesim sırasında korunmasına yönelik hayvan refahı kurallarına uyumun doğrulanması</a:t>
            </a:r>
            <a:endParaRPr lang="tr-TR" sz="2000" dirty="0" smtClean="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43504" y="3000372"/>
            <a:ext cx="3433156" cy="21431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yükleme.wmv">
            <a:hlinkClick r:id="" action="ppaction://media"/>
          </p:cNvPr>
          <p:cNvPicPr>
            <a:picLocks noRot="1" noChangeAspect="1"/>
          </p:cNvPicPr>
          <p:nvPr>
            <a:videoFile r:link="rId1"/>
          </p:nvPr>
        </p:nvPicPr>
        <p:blipFill>
          <a:blip r:embed="rId4"/>
          <a:stretch>
            <a:fillRect/>
          </a:stretch>
        </p:blipFill>
        <p:spPr>
          <a:xfrm>
            <a:off x="214282" y="3643314"/>
            <a:ext cx="4611600" cy="2949190"/>
          </a:xfrm>
          <a:prstGeom prst="rect">
            <a:avLst/>
          </a:prstGeom>
        </p:spPr>
      </p:pic>
      <p:sp>
        <p:nvSpPr>
          <p:cNvPr id="13"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4"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5" name="Picture 6" descr="2.37-3-.jpg"/>
          <p:cNvPicPr>
            <a:picLocks noChangeAspect="1"/>
          </p:cNvPicPr>
          <p:nvPr/>
        </p:nvPicPr>
        <p:blipFill>
          <a:blip r:embed="rId5" cstate="print"/>
          <a:srcRect/>
          <a:stretch>
            <a:fillRect/>
          </a:stretch>
        </p:blipFill>
        <p:spPr bwMode="auto">
          <a:xfrm>
            <a:off x="214282" y="0"/>
            <a:ext cx="762000" cy="696913"/>
          </a:xfrm>
          <a:prstGeom prst="rect">
            <a:avLst/>
          </a:prstGeom>
          <a:noFill/>
          <a:ln w="9525">
            <a:noFill/>
            <a:miter lim="800000"/>
            <a:headEnd/>
            <a:tailEnd/>
          </a:ln>
        </p:spPr>
      </p:pic>
      <p:sp>
        <p:nvSpPr>
          <p:cNvPr id="16"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extLst>
      <p:ext uri="{BB962C8B-B14F-4D97-AF65-F5344CB8AC3E}">
        <p14:creationId xmlns:p14="http://schemas.microsoft.com/office/powerpoint/2010/main" xmlns="" val="49050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9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fill="hold" display="0">
                  <p:stCondLst>
                    <p:cond delay="indefinite"/>
                  </p:stCondLst>
                  <p:endCondLst>
                    <p:cond evt="onNext" delay="0">
                      <p:tgtEl>
                        <p:sldTgt/>
                      </p:tgtEl>
                    </p:cond>
                    <p:cond evt="onPrev" delay="0">
                      <p:tgtEl>
                        <p:sldTgt/>
                      </p:tgtEl>
                    </p:cond>
                  </p:end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C6152E22-AE22-40F6-9D65-3C5681B787DB}" type="slidenum">
              <a:rPr lang="tr-TR" smtClean="0"/>
              <a:pPr/>
              <a:t>36</a:t>
            </a:fld>
            <a:endParaRPr lang="tr-TR" dirty="0"/>
          </a:p>
        </p:txBody>
      </p:sp>
      <p:sp>
        <p:nvSpPr>
          <p:cNvPr id="2" name="Dikdörtgen 1"/>
          <p:cNvSpPr/>
          <p:nvPr/>
        </p:nvSpPr>
        <p:spPr>
          <a:xfrm>
            <a:off x="683568" y="1166843"/>
            <a:ext cx="7704856" cy="1261884"/>
          </a:xfrm>
          <a:prstGeom prst="rect">
            <a:avLst/>
          </a:prstGeom>
        </p:spPr>
        <p:txBody>
          <a:bodyPr wrap="square">
            <a:spAutoFit/>
          </a:bodyPr>
          <a:lstStyle/>
          <a:p>
            <a:pPr>
              <a:buClr>
                <a:srgbClr val="FF0000"/>
              </a:buClr>
            </a:pPr>
            <a:endParaRPr lang="tr-TR"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marL="342900" indent="-342900">
              <a:buClr>
                <a:schemeClr val="tx2"/>
              </a:buClr>
              <a:buFont typeface="Wingdings" pitchFamily="2" charset="2"/>
              <a:buChar char="§"/>
            </a:pPr>
            <a:endParaRPr lang="tr-TR" b="1" dirty="0" smtClean="0">
              <a:solidFill>
                <a:schemeClr val="tx2"/>
              </a:solidFill>
              <a:ea typeface="Arial Unicode MS" pitchFamily="34" charset="-128"/>
              <a:cs typeface="Arial Unicode MS" pitchFamily="34" charset="-128"/>
            </a:endParaRPr>
          </a:p>
        </p:txBody>
      </p:sp>
      <p:sp>
        <p:nvSpPr>
          <p:cNvPr id="10" name="Dikdörtgen 9"/>
          <p:cNvSpPr/>
          <p:nvPr/>
        </p:nvSpPr>
        <p:spPr>
          <a:xfrm>
            <a:off x="571472" y="2285992"/>
            <a:ext cx="5032580" cy="2185214"/>
          </a:xfrm>
          <a:prstGeom prst="rect">
            <a:avLst/>
          </a:prstGeom>
        </p:spPr>
        <p:txBody>
          <a:bodyPr wrap="square">
            <a:spAutoFit/>
          </a:bodyPr>
          <a:lstStyle/>
          <a:p>
            <a:endParaRPr lang="tr-TR" sz="2000" b="1" dirty="0" smtClean="0"/>
          </a:p>
          <a:p>
            <a:r>
              <a:rPr lang="tr-TR" sz="2400" b="1" dirty="0" smtClean="0">
                <a:latin typeface="Arial Narrow" pitchFamily="34" charset="0"/>
              </a:rPr>
              <a:t>Kesim sonrası (post-</a:t>
            </a:r>
            <a:r>
              <a:rPr lang="tr-TR" sz="2400" b="1" dirty="0" err="1" smtClean="0">
                <a:latin typeface="Arial Narrow" pitchFamily="34" charset="0"/>
              </a:rPr>
              <a:t>mortem</a:t>
            </a:r>
            <a:r>
              <a:rPr lang="tr-TR" sz="2400" b="1" dirty="0" smtClean="0">
                <a:latin typeface="Arial Narrow" pitchFamily="34" charset="0"/>
              </a:rPr>
              <a:t>) muayene: </a:t>
            </a:r>
          </a:p>
          <a:p>
            <a:endParaRPr lang="tr-TR" sz="2400" b="1" dirty="0">
              <a:latin typeface="Arial Narrow" pitchFamily="34" charset="0"/>
            </a:endParaRPr>
          </a:p>
          <a:p>
            <a:r>
              <a:rPr lang="tr-TR" sz="2400" dirty="0" smtClean="0">
                <a:latin typeface="Arial Narrow" pitchFamily="34" charset="0"/>
              </a:rPr>
              <a:t>Karkaslar ve iç organların </a:t>
            </a:r>
            <a:r>
              <a:rPr lang="tr-TR" sz="2400" dirty="0" err="1" smtClean="0">
                <a:latin typeface="Arial Narrow" pitchFamily="34" charset="0"/>
              </a:rPr>
              <a:t>palpasyon</a:t>
            </a:r>
            <a:r>
              <a:rPr lang="tr-TR" sz="2400" dirty="0" smtClean="0">
                <a:latin typeface="Arial Narrow" pitchFamily="34" charset="0"/>
              </a:rPr>
              <a:t>, kesme ve kesit atma ile muayenesi</a:t>
            </a:r>
          </a:p>
          <a:p>
            <a:endParaRPr lang="tr-TR" sz="2000" dirty="0" smtClean="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24624" y="1405003"/>
            <a:ext cx="3262218" cy="50243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3"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4" name="Picture 6" descr="2.37-3-.jpg"/>
          <p:cNvPicPr>
            <a:picLocks noChangeAspect="1"/>
          </p:cNvPicPr>
          <p:nvPr/>
        </p:nvPicPr>
        <p:blipFill>
          <a:blip r:embed="rId3" cstate="print"/>
          <a:srcRect/>
          <a:stretch>
            <a:fillRect/>
          </a:stretch>
        </p:blipFill>
        <p:spPr bwMode="auto">
          <a:xfrm>
            <a:off x="214282" y="0"/>
            <a:ext cx="762000" cy="696913"/>
          </a:xfrm>
          <a:prstGeom prst="rect">
            <a:avLst/>
          </a:prstGeom>
          <a:noFill/>
          <a:ln w="9525">
            <a:noFill/>
            <a:miter lim="800000"/>
            <a:headEnd/>
            <a:tailEnd/>
          </a:ln>
        </p:spPr>
      </p:pic>
      <p:sp>
        <p:nvSpPr>
          <p:cNvPr id="15"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extLst>
      <p:ext uri="{BB962C8B-B14F-4D97-AF65-F5344CB8AC3E}">
        <p14:creationId xmlns:p14="http://schemas.microsoft.com/office/powerpoint/2010/main" xmlns="" val="1479871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C6152E22-AE22-40F6-9D65-3C5681B787DB}" type="slidenum">
              <a:rPr lang="tr-TR" smtClean="0"/>
              <a:pPr/>
              <a:t>37</a:t>
            </a:fld>
            <a:endParaRPr lang="tr-TR" dirty="0"/>
          </a:p>
        </p:txBody>
      </p:sp>
      <p:sp>
        <p:nvSpPr>
          <p:cNvPr id="2" name="Dikdörtgen 1"/>
          <p:cNvSpPr/>
          <p:nvPr/>
        </p:nvSpPr>
        <p:spPr>
          <a:xfrm>
            <a:off x="683568" y="1166843"/>
            <a:ext cx="7704856" cy="1261884"/>
          </a:xfrm>
          <a:prstGeom prst="rect">
            <a:avLst/>
          </a:prstGeom>
        </p:spPr>
        <p:txBody>
          <a:bodyPr wrap="square">
            <a:spAutoFit/>
          </a:bodyPr>
          <a:lstStyle/>
          <a:p>
            <a:pPr>
              <a:buClr>
                <a:srgbClr val="FF0000"/>
              </a:buClr>
            </a:pPr>
            <a:endParaRPr lang="tr-TR"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marL="342900" indent="-342900">
              <a:buClr>
                <a:schemeClr val="tx2"/>
              </a:buClr>
              <a:buFont typeface="Wingdings" pitchFamily="2" charset="2"/>
              <a:buChar char="§"/>
            </a:pPr>
            <a:endParaRPr lang="tr-TR" b="1" dirty="0" smtClean="0">
              <a:solidFill>
                <a:schemeClr val="tx2"/>
              </a:solidFill>
              <a:ea typeface="Arial Unicode MS" pitchFamily="34" charset="-128"/>
              <a:cs typeface="Arial Unicode MS" pitchFamily="34" charset="-128"/>
            </a:endParaRPr>
          </a:p>
        </p:txBody>
      </p:sp>
      <p:sp>
        <p:nvSpPr>
          <p:cNvPr id="10" name="Dikdörtgen 9"/>
          <p:cNvSpPr/>
          <p:nvPr/>
        </p:nvSpPr>
        <p:spPr>
          <a:xfrm>
            <a:off x="539552" y="1305342"/>
            <a:ext cx="7848872" cy="4462760"/>
          </a:xfrm>
          <a:prstGeom prst="rect">
            <a:avLst/>
          </a:prstGeom>
        </p:spPr>
        <p:txBody>
          <a:bodyPr wrap="square">
            <a:spAutoFit/>
          </a:bodyPr>
          <a:lstStyle/>
          <a:p>
            <a:endParaRPr lang="tr-TR" sz="2000" b="1" dirty="0" smtClean="0"/>
          </a:p>
          <a:p>
            <a:r>
              <a:rPr lang="tr-TR" sz="2400" b="1" dirty="0" smtClean="0">
                <a:latin typeface="Arial Narrow" pitchFamily="34" charset="0"/>
              </a:rPr>
              <a:t>Kesim sonrası (post-</a:t>
            </a:r>
            <a:r>
              <a:rPr lang="tr-TR" sz="2400" b="1" dirty="0" err="1" smtClean="0">
                <a:latin typeface="Arial Narrow" pitchFamily="34" charset="0"/>
              </a:rPr>
              <a:t>mortem</a:t>
            </a:r>
            <a:r>
              <a:rPr lang="tr-TR" sz="2400" b="1" dirty="0" smtClean="0">
                <a:latin typeface="Arial Narrow" pitchFamily="34" charset="0"/>
              </a:rPr>
              <a:t>) muayene:</a:t>
            </a:r>
          </a:p>
          <a:p>
            <a:endParaRPr lang="tr-TR" sz="2400" b="1" dirty="0">
              <a:latin typeface="Arial Narrow" pitchFamily="34" charset="0"/>
            </a:endParaRPr>
          </a:p>
          <a:p>
            <a:pPr marL="342900" indent="-342900">
              <a:buFont typeface="Wingdings" pitchFamily="2" charset="2"/>
              <a:buChar char="Ø"/>
            </a:pPr>
            <a:r>
              <a:rPr lang="tr-TR" sz="2400" dirty="0" smtClean="0">
                <a:latin typeface="Arial Narrow" pitchFamily="34" charset="0"/>
              </a:rPr>
              <a:t>Kesimden hemen sonra yapılır</a:t>
            </a:r>
          </a:p>
          <a:p>
            <a:pPr marL="342900" indent="-342900">
              <a:buFont typeface="Wingdings" pitchFamily="2" charset="2"/>
              <a:buChar char="Ø"/>
            </a:pPr>
            <a:r>
              <a:rPr lang="tr-TR" sz="2400" dirty="0" smtClean="0">
                <a:latin typeface="Arial Narrow" pitchFamily="34" charset="0"/>
              </a:rPr>
              <a:t>Kesim hattının hızı ve muayene personelinin sayısı muayenenin uygun yapılmasına izin vermeli</a:t>
            </a:r>
          </a:p>
          <a:p>
            <a:pPr marL="342900" indent="-342900">
              <a:buFont typeface="Wingdings" pitchFamily="2" charset="2"/>
              <a:buChar char="Ø"/>
            </a:pPr>
            <a:r>
              <a:rPr lang="tr-TR" sz="2400" dirty="0" smtClean="0">
                <a:latin typeface="Arial Narrow" pitchFamily="34" charset="0"/>
              </a:rPr>
              <a:t>Gerektiğinde </a:t>
            </a:r>
            <a:r>
              <a:rPr lang="tr-TR" sz="2400" dirty="0" err="1" smtClean="0">
                <a:latin typeface="Arial Narrow" pitchFamily="34" charset="0"/>
              </a:rPr>
              <a:t>palpasyon</a:t>
            </a:r>
            <a:r>
              <a:rPr lang="tr-TR" sz="2400" dirty="0" smtClean="0">
                <a:latin typeface="Arial Narrow" pitchFamily="34" charset="0"/>
              </a:rPr>
              <a:t> ve karkas ve sakatatın kesit atılarak incelenmesi, laboratuvar analizleri </a:t>
            </a:r>
            <a:r>
              <a:rPr lang="tr-TR" sz="2400" dirty="0" err="1" smtClean="0">
                <a:latin typeface="Arial Narrow" pitchFamily="34" charset="0"/>
              </a:rPr>
              <a:t>vs</a:t>
            </a:r>
            <a:r>
              <a:rPr lang="tr-TR" sz="2400" dirty="0" smtClean="0">
                <a:latin typeface="Arial Narrow" pitchFamily="34" charset="0"/>
              </a:rPr>
              <a:t> </a:t>
            </a:r>
          </a:p>
          <a:p>
            <a:pPr marL="342900" indent="-342900">
              <a:buFont typeface="Wingdings" pitchFamily="2" charset="2"/>
              <a:buChar char="Ø"/>
            </a:pPr>
            <a:r>
              <a:rPr lang="tr-TR" sz="2400" dirty="0" smtClean="0">
                <a:latin typeface="Arial Narrow" pitchFamily="34" charset="0"/>
              </a:rPr>
              <a:t>Altı aylıktan büyük sığır cinsi hayvanlarda TSE </a:t>
            </a:r>
            <a:r>
              <a:rPr lang="tr-TR" sz="2400" dirty="0" err="1" smtClean="0">
                <a:latin typeface="Arial Narrow" pitchFamily="34" charset="0"/>
              </a:rPr>
              <a:t>lerin</a:t>
            </a:r>
            <a:r>
              <a:rPr lang="tr-TR" sz="2400" dirty="0" smtClean="0">
                <a:latin typeface="Arial Narrow" pitchFamily="34" charset="0"/>
              </a:rPr>
              <a:t> teşhisine yönelik muayene</a:t>
            </a:r>
          </a:p>
          <a:p>
            <a:pPr marL="342900" indent="-342900">
              <a:buFont typeface="Wingdings" pitchFamily="2" charset="2"/>
              <a:buChar char="Ø"/>
            </a:pPr>
            <a:r>
              <a:rPr lang="tr-TR" sz="2400" dirty="0" err="1" smtClean="0">
                <a:latin typeface="Arial Narrow" pitchFamily="34" charset="0"/>
              </a:rPr>
              <a:t>Palpasyon</a:t>
            </a:r>
            <a:r>
              <a:rPr lang="tr-TR" sz="2400" dirty="0" smtClean="0">
                <a:latin typeface="Arial Narrow" pitchFamily="34" charset="0"/>
              </a:rPr>
              <a:t>, kesme ve kesit atma gibi faaliyetlerde ette bulaşmanın önlenmesi</a:t>
            </a:r>
          </a:p>
        </p:txBody>
      </p:sp>
      <p:sp>
        <p:nvSpPr>
          <p:cNvPr id="11"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2"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3"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14"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extLst>
      <p:ext uri="{BB962C8B-B14F-4D97-AF65-F5344CB8AC3E}">
        <p14:creationId xmlns:p14="http://schemas.microsoft.com/office/powerpoint/2010/main" xmlns="" val="10995677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C6152E22-AE22-40F6-9D65-3C5681B787DB}" type="slidenum">
              <a:rPr lang="tr-TR" smtClean="0"/>
              <a:pPr/>
              <a:t>38</a:t>
            </a:fld>
            <a:endParaRPr lang="tr-TR" dirty="0"/>
          </a:p>
        </p:txBody>
      </p:sp>
      <p:sp>
        <p:nvSpPr>
          <p:cNvPr id="2" name="Dikdörtgen 1"/>
          <p:cNvSpPr/>
          <p:nvPr/>
        </p:nvSpPr>
        <p:spPr>
          <a:xfrm>
            <a:off x="683568" y="1166843"/>
            <a:ext cx="7704856" cy="1261884"/>
          </a:xfrm>
          <a:prstGeom prst="rect">
            <a:avLst/>
          </a:prstGeom>
        </p:spPr>
        <p:txBody>
          <a:bodyPr wrap="square">
            <a:spAutoFit/>
          </a:bodyPr>
          <a:lstStyle/>
          <a:p>
            <a:pPr>
              <a:buClr>
                <a:srgbClr val="FF0000"/>
              </a:buClr>
            </a:pPr>
            <a:endParaRPr lang="tr-TR"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marL="342900" indent="-342900">
              <a:buClr>
                <a:schemeClr val="tx2"/>
              </a:buClr>
              <a:buFont typeface="Wingdings" pitchFamily="2" charset="2"/>
              <a:buChar char="§"/>
            </a:pPr>
            <a:endParaRPr lang="tr-TR" b="1" dirty="0" smtClean="0">
              <a:solidFill>
                <a:schemeClr val="tx2"/>
              </a:solidFill>
              <a:ea typeface="Arial Unicode MS" pitchFamily="34" charset="-128"/>
              <a:cs typeface="Arial Unicode MS" pitchFamily="34" charset="-128"/>
            </a:endParaRPr>
          </a:p>
        </p:txBody>
      </p:sp>
      <p:sp>
        <p:nvSpPr>
          <p:cNvPr id="10" name="Dikdörtgen 9"/>
          <p:cNvSpPr/>
          <p:nvPr/>
        </p:nvSpPr>
        <p:spPr>
          <a:xfrm>
            <a:off x="428596" y="1785926"/>
            <a:ext cx="7848872" cy="3508653"/>
          </a:xfrm>
          <a:prstGeom prst="rect">
            <a:avLst/>
          </a:prstGeom>
        </p:spPr>
        <p:txBody>
          <a:bodyPr wrap="square">
            <a:spAutoFit/>
          </a:bodyPr>
          <a:lstStyle/>
          <a:p>
            <a:endParaRPr lang="tr-TR" sz="2000" b="1" dirty="0" smtClean="0"/>
          </a:p>
          <a:p>
            <a:r>
              <a:rPr lang="tr-TR" sz="2400" b="1" dirty="0" smtClean="0">
                <a:latin typeface="Arial Narrow" pitchFamily="34" charset="0"/>
              </a:rPr>
              <a:t>Spesifik </a:t>
            </a:r>
            <a:r>
              <a:rPr lang="tr-TR" sz="2400" b="1" dirty="0">
                <a:latin typeface="Arial Narrow" pitchFamily="34" charset="0"/>
              </a:rPr>
              <a:t>risk materyali ve diğer hayvansal yan </a:t>
            </a:r>
            <a:r>
              <a:rPr lang="tr-TR" sz="2400" b="1" dirty="0" smtClean="0">
                <a:latin typeface="Arial Narrow" pitchFamily="34" charset="0"/>
              </a:rPr>
              <a:t>ürünler: </a:t>
            </a:r>
          </a:p>
          <a:p>
            <a:endParaRPr lang="tr-TR" sz="2400" b="1" dirty="0" smtClean="0">
              <a:latin typeface="Arial Narrow" pitchFamily="34" charset="0"/>
            </a:endParaRPr>
          </a:p>
          <a:p>
            <a:pPr marL="342900" indent="-342900">
              <a:spcBef>
                <a:spcPts val="600"/>
              </a:spcBef>
              <a:buFont typeface="Wingdings" panose="05000000000000000000" pitchFamily="2" charset="2"/>
              <a:buChar char="§"/>
            </a:pPr>
            <a:r>
              <a:rPr lang="tr-TR" sz="2400" dirty="0" smtClean="0">
                <a:latin typeface="Arial Narrow" pitchFamily="34" charset="0"/>
              </a:rPr>
              <a:t>Spesifik risk materyali ve diğer hayvansal yan ürünlerin uzaklaştırılması</a:t>
            </a:r>
            <a:r>
              <a:rPr lang="tr-TR" sz="2400" dirty="0">
                <a:latin typeface="Arial Narrow" pitchFamily="34" charset="0"/>
              </a:rPr>
              <a:t>, ayrılması ve uygun durumlarda </a:t>
            </a:r>
            <a:r>
              <a:rPr lang="tr-TR" sz="2400" dirty="0" smtClean="0">
                <a:latin typeface="Arial Narrow" pitchFamily="34" charset="0"/>
              </a:rPr>
              <a:t>işaretlenmesinin kontrolü</a:t>
            </a:r>
          </a:p>
          <a:p>
            <a:pPr marL="342900" indent="-342900">
              <a:spcBef>
                <a:spcPts val="600"/>
              </a:spcBef>
              <a:buFont typeface="Wingdings" panose="05000000000000000000" pitchFamily="2" charset="2"/>
              <a:buChar char="§"/>
            </a:pPr>
            <a:r>
              <a:rPr lang="tr-TR" sz="2400" dirty="0" smtClean="0">
                <a:latin typeface="Arial Narrow" pitchFamily="34" charset="0"/>
              </a:rPr>
              <a:t>Spesifik risk materyali ile etin bulaşmasının engellenmesi için gıda işletmecisinin gerekli tüm tedbirleri almasının sağlanması</a:t>
            </a:r>
            <a:endParaRPr lang="tr-TR" sz="2400" b="1" dirty="0">
              <a:latin typeface="Arial Narrow" pitchFamily="34" charset="0"/>
            </a:endParaRPr>
          </a:p>
          <a:p>
            <a:endParaRPr lang="tr-TR" sz="2400" b="1" dirty="0">
              <a:latin typeface="Arial Narrow" pitchFamily="34" charset="0"/>
            </a:endParaRPr>
          </a:p>
        </p:txBody>
      </p:sp>
      <p:sp>
        <p:nvSpPr>
          <p:cNvPr id="11"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2"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3"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14"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extLst>
      <p:ext uri="{BB962C8B-B14F-4D97-AF65-F5344CB8AC3E}">
        <p14:creationId xmlns:p14="http://schemas.microsoft.com/office/powerpoint/2010/main" xmlns="" val="4435215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C6152E22-AE22-40F6-9D65-3C5681B787DB}" type="slidenum">
              <a:rPr lang="tr-TR" smtClean="0"/>
              <a:pPr/>
              <a:t>39</a:t>
            </a:fld>
            <a:endParaRPr lang="tr-TR" dirty="0"/>
          </a:p>
        </p:txBody>
      </p:sp>
      <p:sp>
        <p:nvSpPr>
          <p:cNvPr id="2" name="Dikdörtgen 1"/>
          <p:cNvSpPr/>
          <p:nvPr/>
        </p:nvSpPr>
        <p:spPr>
          <a:xfrm>
            <a:off x="683568" y="1166843"/>
            <a:ext cx="7704856" cy="1261884"/>
          </a:xfrm>
          <a:prstGeom prst="rect">
            <a:avLst/>
          </a:prstGeom>
        </p:spPr>
        <p:txBody>
          <a:bodyPr wrap="square">
            <a:spAutoFit/>
          </a:bodyPr>
          <a:lstStyle/>
          <a:p>
            <a:pPr>
              <a:buClr>
                <a:srgbClr val="FF0000"/>
              </a:buClr>
            </a:pPr>
            <a:endParaRPr lang="tr-TR"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marL="342900" indent="-342900">
              <a:buClr>
                <a:schemeClr val="tx2"/>
              </a:buClr>
              <a:buFont typeface="Wingdings" pitchFamily="2" charset="2"/>
              <a:buChar char="§"/>
            </a:pPr>
            <a:endParaRPr lang="tr-TR" b="1" dirty="0" smtClean="0">
              <a:solidFill>
                <a:schemeClr val="tx2"/>
              </a:solidFill>
              <a:ea typeface="Arial Unicode MS" pitchFamily="34" charset="-128"/>
              <a:cs typeface="Arial Unicode MS" pitchFamily="34" charset="-128"/>
            </a:endParaRPr>
          </a:p>
        </p:txBody>
      </p:sp>
      <p:sp>
        <p:nvSpPr>
          <p:cNvPr id="10" name="Dikdörtgen 9"/>
          <p:cNvSpPr/>
          <p:nvPr/>
        </p:nvSpPr>
        <p:spPr>
          <a:xfrm>
            <a:off x="539552" y="1305342"/>
            <a:ext cx="7848872" cy="4493538"/>
          </a:xfrm>
          <a:prstGeom prst="rect">
            <a:avLst/>
          </a:prstGeom>
        </p:spPr>
        <p:txBody>
          <a:bodyPr wrap="square">
            <a:spAutoFit/>
          </a:bodyPr>
          <a:lstStyle/>
          <a:p>
            <a:endParaRPr lang="tr-TR" sz="2000" b="1" dirty="0"/>
          </a:p>
          <a:p>
            <a:r>
              <a:rPr lang="tr-TR" sz="2400" b="1" dirty="0">
                <a:latin typeface="Arial Narrow" pitchFamily="34" charset="0"/>
              </a:rPr>
              <a:t>Laboratuvar </a:t>
            </a:r>
            <a:r>
              <a:rPr lang="tr-TR" sz="2400" b="1" dirty="0" smtClean="0">
                <a:latin typeface="Arial Narrow" pitchFamily="34" charset="0"/>
              </a:rPr>
              <a:t>analizleri:</a:t>
            </a:r>
          </a:p>
          <a:p>
            <a:pPr>
              <a:buFont typeface="Wingdings" pitchFamily="2" charset="2"/>
              <a:buChar char="Ø"/>
            </a:pPr>
            <a:endParaRPr lang="tr-TR" sz="2400" b="1" dirty="0">
              <a:latin typeface="Arial Narrow" pitchFamily="34" charset="0"/>
            </a:endParaRPr>
          </a:p>
          <a:p>
            <a:pPr marL="342900" indent="-342900">
              <a:spcBef>
                <a:spcPts val="600"/>
              </a:spcBef>
              <a:buFont typeface="Wingdings" pitchFamily="2" charset="2"/>
              <a:buChar char="Ø"/>
            </a:pPr>
            <a:r>
              <a:rPr lang="tr-TR" sz="2400" dirty="0" err="1" smtClean="0">
                <a:latin typeface="Arial Narrow" pitchFamily="34" charset="0"/>
              </a:rPr>
              <a:t>Zoonozların</a:t>
            </a:r>
            <a:r>
              <a:rPr lang="tr-TR" sz="2400" dirty="0">
                <a:latin typeface="Arial Narrow" pitchFamily="34" charset="0"/>
              </a:rPr>
              <a:t> ve </a:t>
            </a:r>
            <a:r>
              <a:rPr lang="tr-TR" sz="2400" dirty="0" err="1">
                <a:latin typeface="Arial Narrow" pitchFamily="34" charset="0"/>
              </a:rPr>
              <a:t>zoonotik</a:t>
            </a:r>
            <a:r>
              <a:rPr lang="tr-TR" sz="2400" dirty="0">
                <a:latin typeface="Arial Narrow" pitchFamily="34" charset="0"/>
              </a:rPr>
              <a:t> etkenlerin izlenmesi ve kontrolü</a:t>
            </a:r>
          </a:p>
          <a:p>
            <a:pPr marL="342900" indent="-342900">
              <a:spcBef>
                <a:spcPts val="600"/>
              </a:spcBef>
              <a:buFont typeface="Wingdings" pitchFamily="2" charset="2"/>
              <a:buChar char="Ø"/>
            </a:pPr>
            <a:r>
              <a:rPr lang="tr-TR" sz="2400" dirty="0">
                <a:latin typeface="Arial Narrow" pitchFamily="34" charset="0"/>
              </a:rPr>
              <a:t>TSE’lerin teşhisi için özel </a:t>
            </a:r>
            <a:r>
              <a:rPr lang="tr-TR" sz="2400" dirty="0" err="1">
                <a:latin typeface="Arial Narrow" pitchFamily="34" charset="0"/>
              </a:rPr>
              <a:t>laboratuar</a:t>
            </a:r>
            <a:r>
              <a:rPr lang="tr-TR" sz="2400" dirty="0">
                <a:latin typeface="Arial Narrow" pitchFamily="34" charset="0"/>
              </a:rPr>
              <a:t> testlerinin yapılması </a:t>
            </a:r>
          </a:p>
          <a:p>
            <a:pPr marL="342900" indent="-342900">
              <a:spcBef>
                <a:spcPts val="600"/>
              </a:spcBef>
              <a:buFont typeface="Wingdings" pitchFamily="2" charset="2"/>
              <a:buChar char="Ø"/>
            </a:pPr>
            <a:r>
              <a:rPr lang="tr-TR" sz="2400" dirty="0">
                <a:latin typeface="Arial Narrow" pitchFamily="34" charset="0"/>
              </a:rPr>
              <a:t>Kullanımına müsaade edilmeyen maddelerin veya ürünlerin tespit edilmesi </a:t>
            </a:r>
          </a:p>
          <a:p>
            <a:pPr marL="342900" indent="-342900">
              <a:spcBef>
                <a:spcPts val="600"/>
              </a:spcBef>
              <a:buFont typeface="Wingdings" pitchFamily="2" charset="2"/>
              <a:buChar char="Ø"/>
            </a:pPr>
            <a:r>
              <a:rPr lang="tr-TR" sz="2400" dirty="0">
                <a:latin typeface="Arial Narrow" pitchFamily="34" charset="0"/>
              </a:rPr>
              <a:t>Ulusal kalıntı izleme planları kapsamındaki maddelerin </a:t>
            </a:r>
            <a:r>
              <a:rPr lang="tr-TR" sz="2400" dirty="0" smtClean="0">
                <a:latin typeface="Arial Narrow" pitchFamily="34" charset="0"/>
              </a:rPr>
              <a:t>kontrolü</a:t>
            </a:r>
          </a:p>
          <a:p>
            <a:pPr marL="342900" indent="-342900">
              <a:spcBef>
                <a:spcPts val="600"/>
              </a:spcBef>
              <a:buFont typeface="Wingdings" pitchFamily="2" charset="2"/>
              <a:buChar char="Ø"/>
            </a:pPr>
            <a:r>
              <a:rPr lang="tr-TR" sz="2400" dirty="0" smtClean="0">
                <a:latin typeface="Arial Narrow" pitchFamily="34" charset="0"/>
              </a:rPr>
              <a:t>Hastalıkların tespiti</a:t>
            </a:r>
          </a:p>
          <a:p>
            <a:pPr marL="342900" indent="-342900">
              <a:spcBef>
                <a:spcPts val="600"/>
              </a:spcBef>
              <a:buFont typeface="Wingdings" pitchFamily="2" charset="2"/>
              <a:buChar char="Ø"/>
            </a:pPr>
            <a:r>
              <a:rPr lang="tr-TR" sz="2400" dirty="0" smtClean="0">
                <a:latin typeface="Arial Narrow" pitchFamily="34" charset="0"/>
              </a:rPr>
              <a:t>Diğer amaçlarla</a:t>
            </a:r>
            <a:endParaRPr lang="en-US" sz="2400" dirty="0">
              <a:latin typeface="Arial Narrow" pitchFamily="34" charset="0"/>
            </a:endParaRPr>
          </a:p>
          <a:p>
            <a:endParaRPr lang="tr-TR" sz="2000" b="1" dirty="0"/>
          </a:p>
        </p:txBody>
      </p:sp>
      <p:pic>
        <p:nvPicPr>
          <p:cNvPr id="2051" name="Picture 3" descr="C:\Users\pinar.kalgay\AppData\Local\Microsoft\Windows\Temporary Internet Files\Content.IE5\ORXDV8LC\MC90033256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86512" y="4643446"/>
            <a:ext cx="1777594" cy="1864462"/>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3"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4" name="Picture 6" descr="2.37-3-.jpg"/>
          <p:cNvPicPr>
            <a:picLocks noChangeAspect="1"/>
          </p:cNvPicPr>
          <p:nvPr/>
        </p:nvPicPr>
        <p:blipFill>
          <a:blip r:embed="rId3" cstate="print"/>
          <a:srcRect/>
          <a:stretch>
            <a:fillRect/>
          </a:stretch>
        </p:blipFill>
        <p:spPr bwMode="auto">
          <a:xfrm>
            <a:off x="214282" y="0"/>
            <a:ext cx="762000" cy="696913"/>
          </a:xfrm>
          <a:prstGeom prst="rect">
            <a:avLst/>
          </a:prstGeom>
          <a:noFill/>
          <a:ln w="9525">
            <a:noFill/>
            <a:miter lim="800000"/>
            <a:headEnd/>
            <a:tailEnd/>
          </a:ln>
        </p:spPr>
      </p:pic>
      <p:sp>
        <p:nvSpPr>
          <p:cNvPr id="15"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extLst>
      <p:ext uri="{BB962C8B-B14F-4D97-AF65-F5344CB8AC3E}">
        <p14:creationId xmlns:p14="http://schemas.microsoft.com/office/powerpoint/2010/main" xmlns="" val="1409328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642918"/>
            <a:ext cx="8229600" cy="357190"/>
          </a:xfrm>
        </p:spPr>
        <p:txBody>
          <a:bodyPr>
            <a:normAutofit fontScale="90000"/>
          </a:bodyPr>
          <a:lstStyle/>
          <a:p>
            <a:r>
              <a:rPr lang="tr-TR" sz="2800" b="1" dirty="0" smtClean="0">
                <a:solidFill>
                  <a:srgbClr val="006BBC"/>
                </a:solidFill>
                <a:latin typeface="Arial" pitchFamily="34" charset="0"/>
                <a:cs typeface="Arial" pitchFamily="34" charset="0"/>
              </a:rPr>
              <a:t>MEVZUAT</a:t>
            </a:r>
            <a:endParaRPr lang="tr-TR" sz="2800" b="1" dirty="0">
              <a:solidFill>
                <a:srgbClr val="006BBC"/>
              </a:solidFill>
              <a:latin typeface="Arial" pitchFamily="34" charset="0"/>
              <a:cs typeface="Arial" pitchFamily="34" charset="0"/>
            </a:endParaRPr>
          </a:p>
        </p:txBody>
      </p:sp>
      <p:sp>
        <p:nvSpPr>
          <p:cNvPr id="3" name="2 İçerik Yer Tutucusu"/>
          <p:cNvSpPr>
            <a:spLocks noGrp="1"/>
          </p:cNvSpPr>
          <p:nvPr>
            <p:ph idx="1"/>
          </p:nvPr>
        </p:nvSpPr>
        <p:spPr>
          <a:xfrm>
            <a:off x="571472" y="1571612"/>
            <a:ext cx="3143272" cy="3571900"/>
          </a:xfrm>
          <a:solidFill>
            <a:srgbClr val="FF671F"/>
          </a:solidFill>
        </p:spPr>
        <p:txBody>
          <a:bodyPr>
            <a:normAutofit lnSpcReduction="10000"/>
          </a:bodyPr>
          <a:lstStyle/>
          <a:p>
            <a:pPr marL="177800" lvl="1" indent="-177800" algn="ctr">
              <a:buNone/>
            </a:pPr>
            <a:r>
              <a:rPr lang="tr-TR" sz="2000" b="1" dirty="0" smtClean="0">
                <a:solidFill>
                  <a:schemeClr val="bg1"/>
                </a:solidFill>
                <a:latin typeface="+mj-lt"/>
                <a:ea typeface="+mj-ea"/>
                <a:cs typeface="+mj-cs"/>
              </a:rPr>
              <a:t>Yerli Kırmızı Et</a:t>
            </a:r>
            <a:endParaRPr lang="tr-TR" sz="2000" b="1" dirty="0" smtClean="0">
              <a:solidFill>
                <a:schemeClr val="bg1"/>
              </a:solidFill>
            </a:endParaRPr>
          </a:p>
          <a:p>
            <a:pPr marL="177800" lvl="1" indent="-177800">
              <a:buFont typeface="Arial" pitchFamily="34" charset="0"/>
              <a:buChar char="•"/>
            </a:pPr>
            <a:r>
              <a:rPr lang="tr-TR" sz="1800" dirty="0" smtClean="0">
                <a:latin typeface="Arial" pitchFamily="34" charset="0"/>
                <a:cs typeface="Arial" pitchFamily="34" charset="0"/>
              </a:rPr>
              <a:t>Gıda Hijyeni Yönetmeliği</a:t>
            </a:r>
          </a:p>
          <a:p>
            <a:pPr marL="177800" lvl="1" indent="-177800">
              <a:buFont typeface="Arial" pitchFamily="34" charset="0"/>
              <a:buChar char="•"/>
            </a:pPr>
            <a:r>
              <a:rPr lang="tr-TR" sz="1800" dirty="0" smtClean="0">
                <a:latin typeface="Arial" pitchFamily="34" charset="0"/>
                <a:cs typeface="Arial" pitchFamily="34" charset="0"/>
              </a:rPr>
              <a:t>Hayvansal Gıdalar İçin Özel Hijyen Kuralları Yönetmeliği</a:t>
            </a:r>
          </a:p>
          <a:p>
            <a:pPr marL="177800" lvl="1" indent="-177800">
              <a:buFont typeface="Arial" pitchFamily="34" charset="0"/>
              <a:buChar char="•"/>
            </a:pPr>
            <a:r>
              <a:rPr lang="tr-TR" sz="1800" dirty="0" smtClean="0">
                <a:latin typeface="Arial" pitchFamily="34" charset="0"/>
                <a:cs typeface="Arial" pitchFamily="34" charset="0"/>
              </a:rPr>
              <a:t>Gıda İşletmelerinin Kayıt ve Onay İşlemlerine Dair Yönetmelik</a:t>
            </a:r>
          </a:p>
          <a:p>
            <a:pPr marL="177800" lvl="1" indent="-177800">
              <a:buFont typeface="Arial" pitchFamily="34" charset="0"/>
              <a:buChar char="•"/>
            </a:pPr>
            <a:r>
              <a:rPr lang="tr-TR" sz="1800" dirty="0" smtClean="0">
                <a:latin typeface="Arial" pitchFamily="34" charset="0"/>
                <a:cs typeface="Arial" pitchFamily="34" charset="0"/>
              </a:rPr>
              <a:t>Hayvansal Gıdaların Resmi Kontrollerine İlişkin Özel Kuralları Belirleyen Yönetmelik</a:t>
            </a:r>
            <a:endParaRPr lang="tr-TR" sz="2400" dirty="0">
              <a:latin typeface="Arial" pitchFamily="34" charset="0"/>
              <a:cs typeface="Arial" pitchFamily="34" charset="0"/>
            </a:endParaRPr>
          </a:p>
        </p:txBody>
      </p:sp>
      <p:sp>
        <p:nvSpPr>
          <p:cNvPr id="4" name="3 Dikdörtgen"/>
          <p:cNvSpPr/>
          <p:nvPr/>
        </p:nvSpPr>
        <p:spPr>
          <a:xfrm>
            <a:off x="4000496" y="1571612"/>
            <a:ext cx="4786346" cy="3539430"/>
          </a:xfrm>
          <a:prstGeom prst="rect">
            <a:avLst/>
          </a:prstGeom>
          <a:solidFill>
            <a:srgbClr val="F0B323"/>
          </a:solidFill>
        </p:spPr>
        <p:txBody>
          <a:bodyPr wrap="square">
            <a:spAutoFit/>
          </a:bodyPr>
          <a:lstStyle/>
          <a:p>
            <a:pPr marL="177800" indent="-177800" algn="ctr"/>
            <a:r>
              <a:rPr lang="tr-TR" sz="2000" b="1" dirty="0" smtClean="0">
                <a:solidFill>
                  <a:schemeClr val="bg1"/>
                </a:solidFill>
              </a:rPr>
              <a:t>İthal Kırmızı Et</a:t>
            </a:r>
          </a:p>
          <a:p>
            <a:pPr marL="177800" indent="-177800">
              <a:buFont typeface="Arial" pitchFamily="34" charset="0"/>
              <a:buChar char="•"/>
            </a:pPr>
            <a:r>
              <a:rPr lang="tr-TR" sz="1700" dirty="0" smtClean="0">
                <a:latin typeface="Arial" pitchFamily="34" charset="0"/>
                <a:cs typeface="Arial" pitchFamily="34" charset="0"/>
              </a:rPr>
              <a:t>Hayvansal Ürün İthalatında Kontrol Belgesi Onaylanması ve İthalat Aşamasında Sunulması Gereken Belgeler Hakkında Tebliğ</a:t>
            </a:r>
          </a:p>
          <a:p>
            <a:pPr marL="177800" indent="-177800">
              <a:buFont typeface="Arial" pitchFamily="34" charset="0"/>
              <a:buChar char="•"/>
            </a:pPr>
            <a:r>
              <a:rPr lang="tr-TR" sz="1700" dirty="0" smtClean="0">
                <a:latin typeface="Arial" pitchFamily="34" charset="0"/>
                <a:cs typeface="Arial" pitchFamily="34" charset="0"/>
              </a:rPr>
              <a:t>Ülkeye Girişte Veteriner Kontrollerine Tabi Olan Hayvan ve Ürünlere Dair Yönetmelik</a:t>
            </a:r>
          </a:p>
          <a:p>
            <a:pPr marL="177800" indent="-177800">
              <a:buFont typeface="Arial" pitchFamily="34" charset="0"/>
              <a:buChar char="•"/>
            </a:pPr>
            <a:r>
              <a:rPr lang="tr-TR" sz="1700" dirty="0" smtClean="0">
                <a:latin typeface="Arial" pitchFamily="34" charset="0"/>
                <a:cs typeface="Arial" pitchFamily="34" charset="0"/>
              </a:rPr>
              <a:t>Hayvan ve Ürünlerin Ülkeye Girişinde Ön Bildirim ve Veteriner Kontrollerine Dair Yönetmelik  </a:t>
            </a:r>
          </a:p>
          <a:p>
            <a:pPr marL="177800" indent="-177800">
              <a:buFont typeface="Arial" pitchFamily="34" charset="0"/>
              <a:buChar char="•"/>
            </a:pPr>
            <a:r>
              <a:rPr lang="tr-TR" sz="1700" dirty="0" smtClean="0">
                <a:latin typeface="Arial" pitchFamily="34" charset="0"/>
                <a:cs typeface="Arial" pitchFamily="34" charset="0"/>
              </a:rPr>
              <a:t>Ürünlerin Ülkeye Girişinde Veteriner Kontrollerinin Düzenlenmesine Dair Yönetmelik</a:t>
            </a:r>
          </a:p>
          <a:p>
            <a:pPr marL="177800" indent="-177800">
              <a:buFont typeface="Arial" pitchFamily="34" charset="0"/>
              <a:buChar char="•"/>
            </a:pPr>
            <a:r>
              <a:rPr lang="tr-TR" sz="1700" dirty="0" smtClean="0">
                <a:latin typeface="Arial" pitchFamily="34" charset="0"/>
                <a:cs typeface="Arial" pitchFamily="34" charset="0"/>
              </a:rPr>
              <a:t>Hayvansal Ürün İthalat Talimatı</a:t>
            </a:r>
            <a:endParaRPr lang="tr-TR" sz="1700" dirty="0">
              <a:latin typeface="Arial" pitchFamily="34" charset="0"/>
              <a:cs typeface="Arial" pitchFamily="34" charset="0"/>
            </a:endParaRPr>
          </a:p>
        </p:txBody>
      </p:sp>
      <p:sp>
        <p:nvSpPr>
          <p:cNvPr id="5" name="4 Dikdörtgen"/>
          <p:cNvSpPr/>
          <p:nvPr/>
        </p:nvSpPr>
        <p:spPr>
          <a:xfrm>
            <a:off x="214282" y="5357826"/>
            <a:ext cx="8215370" cy="1200329"/>
          </a:xfrm>
          <a:prstGeom prst="rect">
            <a:avLst/>
          </a:prstGeom>
        </p:spPr>
        <p:txBody>
          <a:bodyPr wrap="square">
            <a:spAutoFit/>
          </a:bodyPr>
          <a:lstStyle/>
          <a:p>
            <a:pPr marL="450850" lvl="1" indent="-368300" algn="ctr"/>
            <a:r>
              <a:rPr lang="tr-TR" b="1" dirty="0" smtClean="0">
                <a:latin typeface="Arial" pitchFamily="34" charset="0"/>
                <a:cs typeface="Arial" pitchFamily="34" charset="0"/>
              </a:rPr>
              <a:t>TGK Mikrobiyolojik Kriterler Yönetmeliği</a:t>
            </a:r>
          </a:p>
          <a:p>
            <a:pPr marL="450850" lvl="1" indent="-368300" algn="ctr"/>
            <a:r>
              <a:rPr lang="tr-TR" b="1" dirty="0" smtClean="0">
                <a:latin typeface="Arial" pitchFamily="34" charset="0"/>
                <a:cs typeface="Arial" pitchFamily="34" charset="0"/>
              </a:rPr>
              <a:t>TGK Etiketleme Yönetmeliği</a:t>
            </a:r>
          </a:p>
          <a:p>
            <a:pPr marL="450850" lvl="1" indent="-368300" algn="ctr"/>
            <a:r>
              <a:rPr lang="tr-TR" b="1" dirty="0" smtClean="0">
                <a:latin typeface="Arial" pitchFamily="34" charset="0"/>
                <a:cs typeface="Arial" pitchFamily="34" charset="0"/>
              </a:rPr>
              <a:t>Gıda ve Yemin Resmi Kontrollerine Dair Yönetmelik</a:t>
            </a:r>
          </a:p>
          <a:p>
            <a:pPr marL="450850" lvl="1" indent="-368300" algn="ctr"/>
            <a:r>
              <a:rPr lang="tr-TR" b="1" dirty="0" smtClean="0">
                <a:latin typeface="Arial" pitchFamily="34" charset="0"/>
                <a:cs typeface="Arial" pitchFamily="34" charset="0"/>
              </a:rPr>
              <a:t>TGK Et ve Et Ürünleri Tebliği</a:t>
            </a:r>
          </a:p>
        </p:txBody>
      </p:sp>
      <p:sp>
        <p:nvSpPr>
          <p:cNvPr id="7" name="1 Başlık"/>
          <p:cNvSpPr txBox="1">
            <a:spLocks/>
          </p:cNvSpPr>
          <p:nvPr/>
        </p:nvSpPr>
        <p:spPr>
          <a:xfrm>
            <a:off x="5143504" y="1071546"/>
            <a:ext cx="3357586" cy="8572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4"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5"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16" name="15 Dikdörtgen"/>
          <p:cNvSpPr/>
          <p:nvPr/>
        </p:nvSpPr>
        <p:spPr>
          <a:xfrm>
            <a:off x="571472" y="1071546"/>
            <a:ext cx="8215370" cy="430887"/>
          </a:xfrm>
          <a:prstGeom prst="rect">
            <a:avLst/>
          </a:prstGeom>
          <a:solidFill>
            <a:srgbClr val="0092BC"/>
          </a:solidFill>
        </p:spPr>
        <p:txBody>
          <a:bodyPr wrap="square">
            <a:spAutoFit/>
          </a:bodyPr>
          <a:lstStyle/>
          <a:p>
            <a:pPr marL="450850" lvl="1" indent="-368300" algn="ctr"/>
            <a:r>
              <a:rPr lang="tr-TR" sz="2200" b="1" dirty="0" smtClean="0">
                <a:solidFill>
                  <a:schemeClr val="bg1"/>
                </a:solidFill>
              </a:rPr>
              <a:t>5996 sayılı Veteriner Hizmetleri, Bitki Sağlığı, Gıda ve Yem Kanunu</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C6152E22-AE22-40F6-9D65-3C5681B787DB}" type="slidenum">
              <a:rPr lang="tr-TR" smtClean="0"/>
              <a:pPr/>
              <a:t>40</a:t>
            </a:fld>
            <a:endParaRPr lang="tr-TR" dirty="0"/>
          </a:p>
        </p:txBody>
      </p:sp>
      <p:sp>
        <p:nvSpPr>
          <p:cNvPr id="2" name="Dikdörtgen 1"/>
          <p:cNvSpPr/>
          <p:nvPr/>
        </p:nvSpPr>
        <p:spPr>
          <a:xfrm>
            <a:off x="683568" y="1166843"/>
            <a:ext cx="7704856" cy="1261884"/>
          </a:xfrm>
          <a:prstGeom prst="rect">
            <a:avLst/>
          </a:prstGeom>
        </p:spPr>
        <p:txBody>
          <a:bodyPr wrap="square">
            <a:spAutoFit/>
          </a:bodyPr>
          <a:lstStyle/>
          <a:p>
            <a:pPr>
              <a:buClr>
                <a:srgbClr val="FF0000"/>
              </a:buClr>
            </a:pPr>
            <a:endParaRPr lang="tr-TR"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marL="342900" indent="-342900">
              <a:buClr>
                <a:schemeClr val="tx2"/>
              </a:buClr>
              <a:buFont typeface="Wingdings" pitchFamily="2" charset="2"/>
              <a:buChar char="§"/>
            </a:pPr>
            <a:endParaRPr lang="tr-TR" b="1" dirty="0" smtClean="0">
              <a:solidFill>
                <a:schemeClr val="tx2"/>
              </a:solidFill>
              <a:ea typeface="Arial Unicode MS" pitchFamily="34" charset="-128"/>
              <a:cs typeface="Arial Unicode MS" pitchFamily="34" charset="-128"/>
            </a:endParaRPr>
          </a:p>
        </p:txBody>
      </p:sp>
      <p:sp>
        <p:nvSpPr>
          <p:cNvPr id="10" name="Dikdörtgen 9"/>
          <p:cNvSpPr/>
          <p:nvPr/>
        </p:nvSpPr>
        <p:spPr>
          <a:xfrm>
            <a:off x="539552" y="1305342"/>
            <a:ext cx="7848872" cy="2246769"/>
          </a:xfrm>
          <a:prstGeom prst="rect">
            <a:avLst/>
          </a:prstGeom>
        </p:spPr>
        <p:txBody>
          <a:bodyPr wrap="square">
            <a:spAutoFit/>
          </a:bodyPr>
          <a:lstStyle/>
          <a:p>
            <a:endParaRPr lang="tr-TR" sz="2000" b="1" dirty="0" smtClean="0"/>
          </a:p>
          <a:p>
            <a:r>
              <a:rPr lang="tr-TR" sz="2400" b="1" dirty="0" smtClean="0">
                <a:latin typeface="Arial Narrow" pitchFamily="34" charset="0"/>
              </a:rPr>
              <a:t>Resmi veya yetkilendirilmiş veteriner hekimin sağlık işareti işlemlerine ilişkin incelemeleri:</a:t>
            </a:r>
          </a:p>
          <a:p>
            <a:endParaRPr lang="tr-TR" sz="2400" b="1" dirty="0">
              <a:latin typeface="Arial Narrow" pitchFamily="34" charset="0"/>
            </a:endParaRPr>
          </a:p>
          <a:p>
            <a:r>
              <a:rPr lang="tr-TR" sz="2400" dirty="0" smtClean="0">
                <a:latin typeface="Arial Narrow" pitchFamily="34" charset="0"/>
              </a:rPr>
              <a:t>Resmi veya yetkilendirilmiş veteriner hekim </a:t>
            </a:r>
            <a:r>
              <a:rPr lang="tr-TR" sz="2400" b="1" dirty="0" smtClean="0">
                <a:solidFill>
                  <a:srgbClr val="FF0000"/>
                </a:solidFill>
                <a:latin typeface="Arial Narrow" pitchFamily="34" charset="0"/>
              </a:rPr>
              <a:t>sağlık işareti işlemleri </a:t>
            </a:r>
            <a:r>
              <a:rPr lang="tr-TR" sz="2400" dirty="0" smtClean="0">
                <a:latin typeface="Arial Narrow" pitchFamily="34" charset="0"/>
              </a:rPr>
              <a:t>ile </a:t>
            </a:r>
            <a:r>
              <a:rPr lang="tr-TR" sz="2400" b="1" dirty="0" smtClean="0">
                <a:solidFill>
                  <a:srgbClr val="FF0000"/>
                </a:solidFill>
                <a:latin typeface="Arial Narrow" pitchFamily="34" charset="0"/>
              </a:rPr>
              <a:t>sağlık işaretlerini </a:t>
            </a:r>
            <a:r>
              <a:rPr lang="tr-TR" sz="2400" dirty="0" smtClean="0">
                <a:latin typeface="Arial Narrow" pitchFamily="34" charset="0"/>
              </a:rPr>
              <a:t>kontrol eder.</a:t>
            </a:r>
            <a:endParaRPr lang="tr-TR" sz="2400" dirty="0">
              <a:latin typeface="Arial Narrow" pitchFamily="34" charset="0"/>
            </a:endParaRPr>
          </a:p>
        </p:txBody>
      </p:sp>
      <p:pic>
        <p:nvPicPr>
          <p:cNvPr id="3074" name="Picture 2" descr="C:\Users\pinar.kalgay\AppData\Local\Microsoft\Windows\Temporary Internet Files\Content.IE5\ORXDV8LC\MC900355643[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00826" y="4357694"/>
            <a:ext cx="1822514" cy="177667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3"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4" name="Picture 6" descr="2.37-3-.jpg"/>
          <p:cNvPicPr>
            <a:picLocks noChangeAspect="1"/>
          </p:cNvPicPr>
          <p:nvPr/>
        </p:nvPicPr>
        <p:blipFill>
          <a:blip r:embed="rId3" cstate="print"/>
          <a:srcRect/>
          <a:stretch>
            <a:fillRect/>
          </a:stretch>
        </p:blipFill>
        <p:spPr bwMode="auto">
          <a:xfrm>
            <a:off x="214282" y="0"/>
            <a:ext cx="762000" cy="696913"/>
          </a:xfrm>
          <a:prstGeom prst="rect">
            <a:avLst/>
          </a:prstGeom>
          <a:noFill/>
          <a:ln w="9525">
            <a:noFill/>
            <a:miter lim="800000"/>
            <a:headEnd/>
            <a:tailEnd/>
          </a:ln>
        </p:spPr>
      </p:pic>
      <p:sp>
        <p:nvSpPr>
          <p:cNvPr id="15"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extLst>
      <p:ext uri="{BB962C8B-B14F-4D97-AF65-F5344CB8AC3E}">
        <p14:creationId xmlns:p14="http://schemas.microsoft.com/office/powerpoint/2010/main" xmlns="" val="16872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C6152E22-AE22-40F6-9D65-3C5681B787DB}" type="slidenum">
              <a:rPr lang="tr-TR" smtClean="0"/>
              <a:pPr/>
              <a:t>41</a:t>
            </a:fld>
            <a:endParaRPr lang="tr-TR" dirty="0"/>
          </a:p>
        </p:txBody>
      </p:sp>
      <p:sp>
        <p:nvSpPr>
          <p:cNvPr id="2" name="Dikdörtgen 1"/>
          <p:cNvSpPr/>
          <p:nvPr/>
        </p:nvSpPr>
        <p:spPr>
          <a:xfrm>
            <a:off x="683568" y="1166843"/>
            <a:ext cx="7704856" cy="1261884"/>
          </a:xfrm>
          <a:prstGeom prst="rect">
            <a:avLst/>
          </a:prstGeom>
        </p:spPr>
        <p:txBody>
          <a:bodyPr wrap="square">
            <a:spAutoFit/>
          </a:bodyPr>
          <a:lstStyle/>
          <a:p>
            <a:pPr>
              <a:buClr>
                <a:srgbClr val="FF0000"/>
              </a:buClr>
            </a:pPr>
            <a:endParaRPr lang="tr-TR"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marL="342900" indent="-342900">
              <a:buClr>
                <a:schemeClr val="tx2"/>
              </a:buClr>
              <a:buFont typeface="Wingdings" pitchFamily="2" charset="2"/>
              <a:buChar char="§"/>
            </a:pPr>
            <a:endParaRPr lang="tr-TR" b="1" dirty="0" smtClean="0">
              <a:solidFill>
                <a:schemeClr val="tx2"/>
              </a:solidFill>
              <a:ea typeface="Arial Unicode MS" pitchFamily="34" charset="-128"/>
              <a:cs typeface="Arial Unicode MS" pitchFamily="34" charset="-128"/>
            </a:endParaRPr>
          </a:p>
        </p:txBody>
      </p:sp>
      <p:sp>
        <p:nvSpPr>
          <p:cNvPr id="10" name="Dikdörtgen 9"/>
          <p:cNvSpPr/>
          <p:nvPr/>
        </p:nvSpPr>
        <p:spPr>
          <a:xfrm>
            <a:off x="539552" y="1305342"/>
            <a:ext cx="7848872" cy="461665"/>
          </a:xfrm>
          <a:prstGeom prst="rect">
            <a:avLst/>
          </a:prstGeom>
        </p:spPr>
        <p:txBody>
          <a:bodyPr wrap="square">
            <a:spAutoFit/>
          </a:bodyPr>
          <a:lstStyle/>
          <a:p>
            <a:r>
              <a:rPr lang="tr-TR" sz="2400" b="1" dirty="0" smtClean="0"/>
              <a:t>Kontrollerin sıklığı:</a:t>
            </a:r>
          </a:p>
        </p:txBody>
      </p:sp>
      <p:sp>
        <p:nvSpPr>
          <p:cNvPr id="7" name="Dikdörtgen 6"/>
          <p:cNvSpPr/>
          <p:nvPr/>
        </p:nvSpPr>
        <p:spPr>
          <a:xfrm>
            <a:off x="845830" y="1797785"/>
            <a:ext cx="7902634" cy="3575431"/>
          </a:xfrm>
          <a:prstGeom prst="rect">
            <a:avLst/>
          </a:prstGeom>
        </p:spPr>
        <p:txBody>
          <a:bodyPr/>
          <a:lstStyle/>
          <a:p>
            <a:pPr marL="342900" lvl="0" indent="-342900">
              <a:buFont typeface="Wingdings" pitchFamily="2" charset="2"/>
              <a:buChar char="§"/>
            </a:pPr>
            <a:endParaRPr lang="tr-TR" sz="100" dirty="0"/>
          </a:p>
          <a:p>
            <a:pPr lvl="0"/>
            <a:r>
              <a:rPr lang="tr-TR" sz="1200" dirty="0" smtClean="0"/>
              <a:t> </a:t>
            </a:r>
          </a:p>
          <a:p>
            <a:pPr marL="342900" lvl="0" indent="-342900">
              <a:buFont typeface="Wingdings" panose="05000000000000000000" pitchFamily="2" charset="2"/>
              <a:buChar char="§"/>
            </a:pPr>
            <a:endParaRPr lang="tr-TR" sz="2200" dirty="0"/>
          </a:p>
        </p:txBody>
      </p:sp>
      <p:graphicFrame>
        <p:nvGraphicFramePr>
          <p:cNvPr id="11" name="Diyagram 10"/>
          <p:cNvGraphicFramePr/>
          <p:nvPr>
            <p:extLst>
              <p:ext uri="{D42A27DB-BD31-4B8C-83A1-F6EECF244321}">
                <p14:modId xmlns:p14="http://schemas.microsoft.com/office/powerpoint/2010/main" xmlns="" val="2526191835"/>
              </p:ext>
            </p:extLst>
          </p:nvPr>
        </p:nvGraphicFramePr>
        <p:xfrm>
          <a:off x="866448" y="1988840"/>
          <a:ext cx="7882016"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5"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6" name="Picture 6" descr="2.37-3-.jpg"/>
          <p:cNvPicPr>
            <a:picLocks noChangeAspect="1"/>
          </p:cNvPicPr>
          <p:nvPr/>
        </p:nvPicPr>
        <p:blipFill>
          <a:blip r:embed="rId6" cstate="print"/>
          <a:srcRect/>
          <a:stretch>
            <a:fillRect/>
          </a:stretch>
        </p:blipFill>
        <p:spPr bwMode="auto">
          <a:xfrm>
            <a:off x="214282" y="0"/>
            <a:ext cx="762000" cy="696913"/>
          </a:xfrm>
          <a:prstGeom prst="rect">
            <a:avLst/>
          </a:prstGeom>
          <a:noFill/>
          <a:ln w="9525">
            <a:noFill/>
            <a:miter lim="800000"/>
            <a:headEnd/>
            <a:tailEnd/>
          </a:ln>
        </p:spPr>
      </p:pic>
      <p:sp>
        <p:nvSpPr>
          <p:cNvPr id="17"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extLst>
      <p:ext uri="{BB962C8B-B14F-4D97-AF65-F5344CB8AC3E}">
        <p14:creationId xmlns:p14="http://schemas.microsoft.com/office/powerpoint/2010/main" xmlns="" val="32555518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C6152E22-AE22-40F6-9D65-3C5681B787DB}" type="slidenum">
              <a:rPr lang="tr-TR" smtClean="0"/>
              <a:pPr/>
              <a:t>42</a:t>
            </a:fld>
            <a:endParaRPr lang="tr-TR" dirty="0"/>
          </a:p>
        </p:txBody>
      </p:sp>
      <p:sp>
        <p:nvSpPr>
          <p:cNvPr id="2" name="Dikdörtgen 1"/>
          <p:cNvSpPr/>
          <p:nvPr/>
        </p:nvSpPr>
        <p:spPr>
          <a:xfrm>
            <a:off x="683568" y="1166843"/>
            <a:ext cx="7704856" cy="1261884"/>
          </a:xfrm>
          <a:prstGeom prst="rect">
            <a:avLst/>
          </a:prstGeom>
        </p:spPr>
        <p:txBody>
          <a:bodyPr wrap="square">
            <a:spAutoFit/>
          </a:bodyPr>
          <a:lstStyle/>
          <a:p>
            <a:pPr>
              <a:buClr>
                <a:srgbClr val="FF0000"/>
              </a:buClr>
            </a:pPr>
            <a:endParaRPr lang="tr-TR"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marL="342900" indent="-342900">
              <a:buClr>
                <a:schemeClr val="tx2"/>
              </a:buClr>
              <a:buFont typeface="Wingdings" pitchFamily="2" charset="2"/>
              <a:buChar char="§"/>
            </a:pPr>
            <a:endParaRPr lang="tr-TR" b="1" dirty="0" smtClean="0">
              <a:solidFill>
                <a:schemeClr val="tx2"/>
              </a:solidFill>
              <a:ea typeface="Arial Unicode MS" pitchFamily="34" charset="-128"/>
              <a:cs typeface="Arial Unicode MS" pitchFamily="34" charset="-128"/>
            </a:endParaRPr>
          </a:p>
        </p:txBody>
      </p:sp>
      <p:sp>
        <p:nvSpPr>
          <p:cNvPr id="10" name="Dikdörtgen 9"/>
          <p:cNvSpPr/>
          <p:nvPr/>
        </p:nvSpPr>
        <p:spPr>
          <a:xfrm>
            <a:off x="285720" y="1571612"/>
            <a:ext cx="8643998" cy="4231928"/>
          </a:xfrm>
          <a:prstGeom prst="rect">
            <a:avLst/>
          </a:prstGeom>
        </p:spPr>
        <p:txBody>
          <a:bodyPr wrap="square">
            <a:spAutoFit/>
          </a:bodyPr>
          <a:lstStyle/>
          <a:p>
            <a:r>
              <a:rPr lang="tr-TR" sz="2400" dirty="0" smtClean="0">
                <a:latin typeface="Arial Narrow" pitchFamily="34" charset="0"/>
              </a:rPr>
              <a:t>Evcil </a:t>
            </a:r>
            <a:r>
              <a:rPr lang="tr-TR" sz="2400" dirty="0">
                <a:latin typeface="Arial Narrow" pitchFamily="34" charset="0"/>
              </a:rPr>
              <a:t>tırnaklılar, t</a:t>
            </a:r>
            <a:r>
              <a:rPr lang="tr-TR" sz="2400" dirty="0" smtClean="0">
                <a:latin typeface="Arial Narrow" pitchFamily="34" charset="0"/>
              </a:rPr>
              <a:t>avşanımsılar </a:t>
            </a:r>
            <a:r>
              <a:rPr lang="tr-TR" sz="2400" dirty="0">
                <a:latin typeface="Arial Narrow" pitchFamily="34" charset="0"/>
              </a:rPr>
              <a:t>dışında kalan çiftlikte yetiştirilen memeli av </a:t>
            </a:r>
            <a:r>
              <a:rPr lang="tr-TR" sz="2400" dirty="0" smtClean="0">
                <a:latin typeface="Arial Narrow" pitchFamily="34" charset="0"/>
              </a:rPr>
              <a:t>hayvanları ve büyük </a:t>
            </a:r>
            <a:r>
              <a:rPr lang="tr-TR" sz="2400" dirty="0">
                <a:latin typeface="Arial Narrow" pitchFamily="34" charset="0"/>
              </a:rPr>
              <a:t>av </a:t>
            </a:r>
            <a:r>
              <a:rPr lang="tr-TR" sz="2400" dirty="0" smtClean="0">
                <a:latin typeface="Arial Narrow" pitchFamily="34" charset="0"/>
              </a:rPr>
              <a:t>hayvanlarının;</a:t>
            </a:r>
          </a:p>
          <a:p>
            <a:pPr marL="342900" indent="-342900">
              <a:spcBef>
                <a:spcPts val="600"/>
              </a:spcBef>
              <a:buFont typeface="Wingdings" pitchFamily="2" charset="2"/>
              <a:buChar char="Ø"/>
            </a:pPr>
            <a:r>
              <a:rPr lang="tr-TR" sz="2400" dirty="0" smtClean="0">
                <a:latin typeface="Arial Narrow" pitchFamily="34" charset="0"/>
              </a:rPr>
              <a:t>Karkaslarına</a:t>
            </a:r>
            <a:r>
              <a:rPr lang="tr-TR" sz="2400" dirty="0">
                <a:latin typeface="Arial Narrow" pitchFamily="34" charset="0"/>
              </a:rPr>
              <a:t>, </a:t>
            </a:r>
            <a:endParaRPr lang="tr-TR" sz="2400" dirty="0" smtClean="0">
              <a:latin typeface="Arial Narrow" pitchFamily="34" charset="0"/>
            </a:endParaRPr>
          </a:p>
          <a:p>
            <a:pPr marL="342900" indent="-342900">
              <a:buFont typeface="Wingdings" pitchFamily="2" charset="2"/>
              <a:buChar char="Ø"/>
            </a:pPr>
            <a:r>
              <a:rPr lang="tr-TR" sz="2400" dirty="0" smtClean="0">
                <a:latin typeface="Arial Narrow" pitchFamily="34" charset="0"/>
              </a:rPr>
              <a:t>Yarım </a:t>
            </a:r>
            <a:r>
              <a:rPr lang="tr-TR" sz="2400" dirty="0">
                <a:latin typeface="Arial Narrow" pitchFamily="34" charset="0"/>
              </a:rPr>
              <a:t>karkaslarına, </a:t>
            </a:r>
            <a:endParaRPr lang="tr-TR" sz="2400" dirty="0" smtClean="0">
              <a:latin typeface="Arial Narrow" pitchFamily="34" charset="0"/>
            </a:endParaRPr>
          </a:p>
          <a:p>
            <a:pPr marL="342900" indent="-342900">
              <a:buFont typeface="Wingdings" pitchFamily="2" charset="2"/>
              <a:buChar char="Ø"/>
            </a:pPr>
            <a:r>
              <a:rPr lang="tr-TR" sz="2400" dirty="0" smtClean="0">
                <a:latin typeface="Arial Narrow" pitchFamily="34" charset="0"/>
              </a:rPr>
              <a:t>Çeyreklerine  </a:t>
            </a:r>
          </a:p>
          <a:p>
            <a:pPr marL="342900" indent="-342900">
              <a:buFont typeface="Wingdings" pitchFamily="2" charset="2"/>
              <a:buChar char="Ø"/>
            </a:pPr>
            <a:r>
              <a:rPr lang="tr-TR" sz="2400" dirty="0">
                <a:latin typeface="Arial Narrow" pitchFamily="34" charset="0"/>
              </a:rPr>
              <a:t>Y</a:t>
            </a:r>
            <a:r>
              <a:rPr lang="tr-TR" sz="2400" dirty="0" smtClean="0">
                <a:latin typeface="Arial Narrow" pitchFamily="34" charset="0"/>
              </a:rPr>
              <a:t>arım </a:t>
            </a:r>
            <a:r>
              <a:rPr lang="tr-TR" sz="2400" dirty="0">
                <a:latin typeface="Arial Narrow" pitchFamily="34" charset="0"/>
              </a:rPr>
              <a:t>karkasların üç parçaya bölünmesi ile elde edilen parçalarına, </a:t>
            </a:r>
            <a:endParaRPr lang="tr-TR" sz="2400" dirty="0" smtClean="0">
              <a:latin typeface="Arial Narrow" pitchFamily="34" charset="0"/>
            </a:endParaRPr>
          </a:p>
          <a:p>
            <a:r>
              <a:rPr lang="tr-TR" sz="2400" dirty="0" smtClean="0">
                <a:latin typeface="Arial Narrow" pitchFamily="34" charset="0"/>
              </a:rPr>
              <a:t>kesimhanelerde </a:t>
            </a:r>
            <a:r>
              <a:rPr lang="tr-TR" sz="2400" dirty="0">
                <a:latin typeface="Arial Narrow" pitchFamily="34" charset="0"/>
              </a:rPr>
              <a:t>ve av hayvanı işleme tesislerinde </a:t>
            </a:r>
            <a:r>
              <a:rPr lang="tr-TR" sz="2400" dirty="0" smtClean="0">
                <a:latin typeface="Arial Narrow" pitchFamily="34" charset="0"/>
              </a:rPr>
              <a:t>sağlık </a:t>
            </a:r>
            <a:r>
              <a:rPr lang="tr-TR" sz="2400" dirty="0">
                <a:latin typeface="Arial Narrow" pitchFamily="34" charset="0"/>
              </a:rPr>
              <a:t>işareti uygulanır. </a:t>
            </a:r>
            <a:endParaRPr lang="tr-TR" sz="2400" dirty="0" smtClean="0">
              <a:latin typeface="Arial Narrow" pitchFamily="34" charset="0"/>
            </a:endParaRPr>
          </a:p>
          <a:p>
            <a:endParaRPr lang="tr-TR" sz="2400" dirty="0">
              <a:latin typeface="Arial Narrow" pitchFamily="34" charset="0"/>
            </a:endParaRPr>
          </a:p>
          <a:p>
            <a:r>
              <a:rPr lang="tr-TR" sz="2400" dirty="0" smtClean="0">
                <a:latin typeface="Arial Narrow" pitchFamily="34" charset="0"/>
              </a:rPr>
              <a:t>Sağlık </a:t>
            </a:r>
            <a:r>
              <a:rPr lang="tr-TR" sz="2400" dirty="0">
                <a:latin typeface="Arial Narrow" pitchFamily="34" charset="0"/>
              </a:rPr>
              <a:t>işareti, resmi kontrol sonucunda </a:t>
            </a:r>
            <a:r>
              <a:rPr lang="tr-TR" sz="2400" b="1" dirty="0">
                <a:latin typeface="Arial Narrow" pitchFamily="34" charset="0"/>
              </a:rPr>
              <a:t>etin insan tüketimine uygun olduğunun belirlenmesi</a:t>
            </a:r>
            <a:r>
              <a:rPr lang="tr-TR" sz="2400" dirty="0">
                <a:latin typeface="Arial Narrow" pitchFamily="34" charset="0"/>
              </a:rPr>
              <a:t> durumunda </a:t>
            </a:r>
            <a:r>
              <a:rPr lang="tr-TR" sz="2400" u="sng" dirty="0">
                <a:latin typeface="Arial Narrow" pitchFamily="34" charset="0"/>
              </a:rPr>
              <a:t>resmi veya yetkilendirilmiş veteriner hekim tarafından veya sorumluluğu altında </a:t>
            </a:r>
            <a:r>
              <a:rPr lang="tr-TR" sz="2400" dirty="0">
                <a:latin typeface="Arial Narrow" pitchFamily="34" charset="0"/>
              </a:rPr>
              <a:t>uygulanır</a:t>
            </a:r>
            <a:r>
              <a:rPr lang="tr-TR" sz="2400" dirty="0" smtClean="0">
                <a:latin typeface="Arial Narrow" pitchFamily="34" charset="0"/>
              </a:rPr>
              <a:t>.</a:t>
            </a:r>
            <a:endParaRPr lang="tr-TR" sz="2000" b="1" dirty="0"/>
          </a:p>
        </p:txBody>
      </p:sp>
      <p:sp>
        <p:nvSpPr>
          <p:cNvPr id="9"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1"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2"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13"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extLst>
      <p:ext uri="{BB962C8B-B14F-4D97-AF65-F5344CB8AC3E}">
        <p14:creationId xmlns:p14="http://schemas.microsoft.com/office/powerpoint/2010/main" xmlns="" val="14821453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C6152E22-AE22-40F6-9D65-3C5681B787DB}" type="slidenum">
              <a:rPr lang="tr-TR" smtClean="0"/>
              <a:pPr/>
              <a:t>43</a:t>
            </a:fld>
            <a:endParaRPr lang="tr-TR" dirty="0"/>
          </a:p>
        </p:txBody>
      </p:sp>
      <p:sp>
        <p:nvSpPr>
          <p:cNvPr id="2" name="Dikdörtgen 1"/>
          <p:cNvSpPr/>
          <p:nvPr/>
        </p:nvSpPr>
        <p:spPr>
          <a:xfrm>
            <a:off x="683568" y="1166843"/>
            <a:ext cx="7704856" cy="1261884"/>
          </a:xfrm>
          <a:prstGeom prst="rect">
            <a:avLst/>
          </a:prstGeom>
        </p:spPr>
        <p:txBody>
          <a:bodyPr wrap="square">
            <a:spAutoFit/>
          </a:bodyPr>
          <a:lstStyle/>
          <a:p>
            <a:pPr>
              <a:buClr>
                <a:srgbClr val="FF0000"/>
              </a:buClr>
            </a:pPr>
            <a:endParaRPr lang="tr-TR"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marL="342900" indent="-342900">
              <a:buClr>
                <a:schemeClr val="tx2"/>
              </a:buClr>
              <a:buFont typeface="Wingdings" pitchFamily="2" charset="2"/>
              <a:buChar char="§"/>
            </a:pPr>
            <a:endParaRPr lang="tr-TR" b="1" dirty="0" smtClean="0">
              <a:solidFill>
                <a:schemeClr val="tx2"/>
              </a:solidFill>
              <a:ea typeface="Arial Unicode MS" pitchFamily="34" charset="-128"/>
              <a:cs typeface="Arial Unicode MS" pitchFamily="34" charset="-128"/>
            </a:endParaRPr>
          </a:p>
        </p:txBody>
      </p:sp>
      <p:graphicFrame>
        <p:nvGraphicFramePr>
          <p:cNvPr id="9" name="Tablo 8"/>
          <p:cNvGraphicFramePr>
            <a:graphicFrameLocks noGrp="1"/>
          </p:cNvGraphicFramePr>
          <p:nvPr>
            <p:extLst>
              <p:ext uri="{D42A27DB-BD31-4B8C-83A1-F6EECF244321}">
                <p14:modId xmlns:p14="http://schemas.microsoft.com/office/powerpoint/2010/main" xmlns="" val="1696058091"/>
              </p:ext>
            </p:extLst>
          </p:nvPr>
        </p:nvGraphicFramePr>
        <p:xfrm>
          <a:off x="431540" y="1546133"/>
          <a:ext cx="8208912" cy="4754880"/>
        </p:xfrm>
        <a:graphic>
          <a:graphicData uri="http://schemas.openxmlformats.org/drawingml/2006/table">
            <a:tbl>
              <a:tblPr firstRow="1" bandRow="1">
                <a:tableStyleId>{5C22544A-7EE6-4342-B048-85BDC9FD1C3A}</a:tableStyleId>
              </a:tblPr>
              <a:tblGrid>
                <a:gridCol w="4104456"/>
                <a:gridCol w="4104456"/>
              </a:tblGrid>
              <a:tr h="277218">
                <a:tc>
                  <a:txBody>
                    <a:bodyPr/>
                    <a:lstStyle/>
                    <a:p>
                      <a:endParaRPr lang="tr-TR" dirty="0"/>
                    </a:p>
                  </a:txBody>
                  <a:tcPr/>
                </a:tc>
                <a:tc>
                  <a:txBody>
                    <a:bodyPr/>
                    <a:lstStyle/>
                    <a:p>
                      <a:pPr algn="ctr"/>
                      <a:r>
                        <a:rPr lang="tr-TR" i="0" dirty="0" smtClean="0"/>
                        <a:t>SAĞLIK İŞARETİ</a:t>
                      </a:r>
                      <a:endParaRPr lang="tr-TR" i="0" dirty="0"/>
                    </a:p>
                  </a:txBody>
                  <a:tcPr/>
                </a:tc>
              </a:tr>
              <a:tr h="553467">
                <a:tc>
                  <a:txBody>
                    <a:bodyPr/>
                    <a:lstStyle/>
                    <a:p>
                      <a:r>
                        <a:rPr lang="tr-TR" sz="1800" b="1" dirty="0" smtClean="0">
                          <a:latin typeface="Arial" pitchFamily="34" charset="0"/>
                          <a:cs typeface="Arial" pitchFamily="34" charset="0"/>
                        </a:rPr>
                        <a:t>Kim uygular?</a:t>
                      </a:r>
                      <a:endParaRPr lang="tr-TR" sz="1800" b="1" dirty="0">
                        <a:latin typeface="Arial" pitchFamily="34" charset="0"/>
                        <a:cs typeface="Arial" pitchFamily="34" charset="0"/>
                      </a:endParaRPr>
                    </a:p>
                  </a:txBody>
                  <a:tcPr anchor="ctr"/>
                </a:tc>
                <a:tc>
                  <a:txBody>
                    <a:bodyPr/>
                    <a:lstStyle/>
                    <a:p>
                      <a:pPr algn="ctr"/>
                      <a:r>
                        <a:rPr lang="tr-TR" sz="1800" dirty="0" smtClean="0">
                          <a:latin typeface="Arial" pitchFamily="34" charset="0"/>
                          <a:cs typeface="Arial" pitchFamily="34" charset="0"/>
                        </a:rPr>
                        <a:t>Yetkili makam (</a:t>
                      </a:r>
                      <a:r>
                        <a:rPr lang="tr-TR" sz="1800" b="1" dirty="0" smtClean="0">
                          <a:latin typeface="Arial" pitchFamily="34" charset="0"/>
                          <a:cs typeface="Arial" pitchFamily="34" charset="0"/>
                        </a:rPr>
                        <a:t>resmi veya yetkilendirilmiş veteriner hekim</a:t>
                      </a:r>
                      <a:r>
                        <a:rPr lang="tr-TR" sz="1800" dirty="0" smtClean="0">
                          <a:latin typeface="Arial" pitchFamily="34" charset="0"/>
                          <a:cs typeface="Arial" pitchFamily="34" charset="0"/>
                        </a:rPr>
                        <a:t>)</a:t>
                      </a:r>
                      <a:endParaRPr lang="tr-TR" sz="1800" dirty="0">
                        <a:latin typeface="Arial" pitchFamily="34" charset="0"/>
                        <a:cs typeface="Arial" pitchFamily="34" charset="0"/>
                      </a:endParaRPr>
                    </a:p>
                  </a:txBody>
                  <a:tcPr anchor="ctr"/>
                </a:tc>
              </a:tr>
              <a:tr h="1558935">
                <a:tc>
                  <a:txBody>
                    <a:bodyPr/>
                    <a:lstStyle/>
                    <a:p>
                      <a:r>
                        <a:rPr lang="tr-TR" sz="1800" b="1" dirty="0" smtClean="0">
                          <a:latin typeface="Arial" pitchFamily="34" charset="0"/>
                          <a:cs typeface="Arial" pitchFamily="34" charset="0"/>
                        </a:rPr>
                        <a:t>Hangi formattadır?</a:t>
                      </a:r>
                      <a:endParaRPr lang="tr-TR" sz="1800" b="1" dirty="0">
                        <a:latin typeface="Arial" pitchFamily="34" charset="0"/>
                        <a:cs typeface="Arial" pitchFamily="34" charset="0"/>
                      </a:endParaRPr>
                    </a:p>
                  </a:txBody>
                  <a:tcPr anchor="ctr"/>
                </a:tc>
                <a:tc>
                  <a:txBody>
                    <a:bodyPr/>
                    <a:lstStyle/>
                    <a:p>
                      <a:pPr algn="ctr"/>
                      <a:r>
                        <a:rPr lang="tr-TR" sz="1800" dirty="0" smtClean="0">
                          <a:latin typeface="Arial" pitchFamily="34" charset="0"/>
                          <a:cs typeface="Arial" pitchFamily="34" charset="0"/>
                        </a:rPr>
                        <a:t>Oval</a:t>
                      </a:r>
                    </a:p>
                    <a:p>
                      <a:pPr algn="ctr"/>
                      <a:r>
                        <a:rPr lang="tr-TR" sz="1800" dirty="0" smtClean="0">
                          <a:latin typeface="Arial" pitchFamily="34" charset="0"/>
                          <a:cs typeface="Arial" pitchFamily="34" charset="0"/>
                        </a:rPr>
                        <a:t>6.5</a:t>
                      </a:r>
                      <a:r>
                        <a:rPr lang="tr-TR" sz="1800" baseline="0" dirty="0" smtClean="0">
                          <a:latin typeface="Arial" pitchFamily="34" charset="0"/>
                          <a:cs typeface="Arial" pitchFamily="34" charset="0"/>
                        </a:rPr>
                        <a:t> cm X 4.5 cm</a:t>
                      </a:r>
                      <a:endParaRPr lang="tr-TR" sz="1800" dirty="0" smtClean="0">
                        <a:latin typeface="Arial" pitchFamily="34" charset="0"/>
                        <a:cs typeface="Arial" pitchFamily="34" charset="0"/>
                      </a:endParaRPr>
                    </a:p>
                    <a:p>
                      <a:pPr algn="ctr"/>
                      <a:r>
                        <a:rPr lang="tr-TR" sz="1800" dirty="0" smtClean="0">
                          <a:latin typeface="Arial" pitchFamily="34" charset="0"/>
                          <a:cs typeface="Arial" pitchFamily="34" charset="0"/>
                        </a:rPr>
                        <a:t>Okunaklı</a:t>
                      </a:r>
                    </a:p>
                    <a:p>
                      <a:pPr algn="ctr"/>
                      <a:r>
                        <a:rPr lang="tr-TR" sz="1800" dirty="0" smtClean="0">
                          <a:latin typeface="Arial" pitchFamily="34" charset="0"/>
                          <a:cs typeface="Arial" pitchFamily="34" charset="0"/>
                        </a:rPr>
                        <a:t>Ülke adı veya kısaltması</a:t>
                      </a:r>
                    </a:p>
                    <a:p>
                      <a:pPr algn="ctr"/>
                      <a:r>
                        <a:rPr lang="tr-TR" sz="1800" dirty="0" smtClean="0">
                          <a:latin typeface="Arial" pitchFamily="34" charset="0"/>
                          <a:cs typeface="Arial" pitchFamily="34" charset="0"/>
                        </a:rPr>
                        <a:t>Onay numarası</a:t>
                      </a:r>
                    </a:p>
                    <a:p>
                      <a:pPr algn="ctr"/>
                      <a:r>
                        <a:rPr lang="tr-TR" sz="1800" dirty="0" smtClean="0">
                          <a:latin typeface="Arial" pitchFamily="34" charset="0"/>
                          <a:cs typeface="Arial" pitchFamily="34" charset="0"/>
                        </a:rPr>
                        <a:t>Harfler: Min. 0.8 cm</a:t>
                      </a:r>
                    </a:p>
                    <a:p>
                      <a:pPr algn="ctr"/>
                      <a:r>
                        <a:rPr lang="tr-TR" sz="1800" dirty="0" smtClean="0">
                          <a:latin typeface="Arial" pitchFamily="34" charset="0"/>
                          <a:cs typeface="Arial" pitchFamily="34" charset="0"/>
                        </a:rPr>
                        <a:t>Sayılar: Min. 1 cm</a:t>
                      </a:r>
                      <a:endParaRPr lang="tr-TR" sz="1800" dirty="0">
                        <a:latin typeface="Arial" pitchFamily="34" charset="0"/>
                        <a:cs typeface="Arial" pitchFamily="34" charset="0"/>
                      </a:endParaRPr>
                    </a:p>
                  </a:txBody>
                  <a:tcPr anchor="ctr"/>
                </a:tc>
              </a:tr>
              <a:tr h="1422073">
                <a:tc>
                  <a:txBody>
                    <a:bodyPr/>
                    <a:lstStyle/>
                    <a:p>
                      <a:r>
                        <a:rPr lang="tr-TR" sz="1800" b="1" dirty="0" smtClean="0">
                          <a:latin typeface="Arial" pitchFamily="34" charset="0"/>
                          <a:cs typeface="Arial" pitchFamily="34" charset="0"/>
                        </a:rPr>
                        <a:t>Ne anlama</a:t>
                      </a:r>
                      <a:r>
                        <a:rPr lang="tr-TR" sz="1800" b="1" baseline="0" dirty="0" smtClean="0">
                          <a:latin typeface="Arial" pitchFamily="34" charset="0"/>
                          <a:cs typeface="Arial" pitchFamily="34" charset="0"/>
                        </a:rPr>
                        <a:t> gelir?</a:t>
                      </a:r>
                      <a:endParaRPr lang="tr-TR" sz="1800" b="1" dirty="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0" i="0" u="none" strike="noStrike" kern="1200" baseline="0" dirty="0" smtClean="0">
                          <a:solidFill>
                            <a:schemeClr val="dk1"/>
                          </a:solidFill>
                          <a:latin typeface="Arial" pitchFamily="34" charset="0"/>
                          <a:ea typeface="+mn-ea"/>
                          <a:cs typeface="Arial" pitchFamily="34" charset="0"/>
                        </a:rPr>
                        <a:t>Sadece ilgili mevzuat uygun olarak </a:t>
                      </a:r>
                      <a:r>
                        <a:rPr lang="tr-TR" sz="1800" b="0" i="0" u="none" strike="noStrike" kern="1200" baseline="0" dirty="0" err="1" smtClean="0">
                          <a:solidFill>
                            <a:schemeClr val="dk1"/>
                          </a:solidFill>
                          <a:latin typeface="Arial" pitchFamily="34" charset="0"/>
                          <a:ea typeface="+mn-ea"/>
                          <a:cs typeface="Arial" pitchFamily="34" charset="0"/>
                        </a:rPr>
                        <a:t>ante-mortem</a:t>
                      </a:r>
                      <a:r>
                        <a:rPr lang="tr-TR" sz="1800" b="0" i="0" u="none" strike="noStrike" kern="1200" baseline="0" dirty="0" smtClean="0">
                          <a:solidFill>
                            <a:schemeClr val="dk1"/>
                          </a:solidFill>
                          <a:latin typeface="Arial" pitchFamily="34" charset="0"/>
                          <a:ea typeface="+mn-ea"/>
                          <a:cs typeface="Arial" pitchFamily="34" charset="0"/>
                        </a:rPr>
                        <a:t> ve post-</a:t>
                      </a:r>
                      <a:r>
                        <a:rPr lang="tr-TR" sz="1800" b="0" i="0" u="none" strike="noStrike" kern="1200" baseline="0" dirty="0" err="1" smtClean="0">
                          <a:solidFill>
                            <a:schemeClr val="dk1"/>
                          </a:solidFill>
                          <a:latin typeface="Arial" pitchFamily="34" charset="0"/>
                          <a:ea typeface="+mn-ea"/>
                          <a:cs typeface="Arial" pitchFamily="34" charset="0"/>
                        </a:rPr>
                        <a:t>mortem</a:t>
                      </a:r>
                      <a:r>
                        <a:rPr lang="tr-TR" sz="1800" b="0" i="0" u="none" strike="noStrike" kern="1200" baseline="0" dirty="0" smtClean="0">
                          <a:solidFill>
                            <a:schemeClr val="dk1"/>
                          </a:solidFill>
                          <a:latin typeface="Arial" pitchFamily="34" charset="0"/>
                          <a:ea typeface="+mn-ea"/>
                          <a:cs typeface="Arial" pitchFamily="34" charset="0"/>
                        </a:rPr>
                        <a:t> muayenesi yapılmış ve insan tüketimine uygun olmayan et olarak beyan edilmesi için hiçbir neden olmadığı durumlarda uygulanır.</a:t>
                      </a:r>
                      <a:endParaRPr lang="en-US" sz="1800" b="0" i="0" u="none" strike="noStrike" kern="1200" baseline="0" dirty="0" smtClean="0">
                        <a:solidFill>
                          <a:schemeClr val="dk1"/>
                        </a:solidFill>
                        <a:latin typeface="Arial" pitchFamily="34" charset="0"/>
                        <a:ea typeface="+mn-ea"/>
                        <a:cs typeface="Arial" pitchFamily="34" charset="0"/>
                      </a:endParaRPr>
                    </a:p>
                  </a:txBody>
                  <a:tcPr anchor="ctr"/>
                </a:tc>
              </a:tr>
            </a:tbl>
          </a:graphicData>
        </a:graphic>
      </p:graphicFrame>
      <p:sp>
        <p:nvSpPr>
          <p:cNvPr id="10"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1"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2"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13"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extLst>
      <p:ext uri="{BB962C8B-B14F-4D97-AF65-F5344CB8AC3E}">
        <p14:creationId xmlns:p14="http://schemas.microsoft.com/office/powerpoint/2010/main" xmlns="" val="1185305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C6152E22-AE22-40F6-9D65-3C5681B787DB}" type="slidenum">
              <a:rPr lang="tr-TR" smtClean="0"/>
              <a:pPr/>
              <a:t>44</a:t>
            </a:fld>
            <a:endParaRPr lang="tr-TR" dirty="0"/>
          </a:p>
        </p:txBody>
      </p:sp>
      <p:sp>
        <p:nvSpPr>
          <p:cNvPr id="2" name="Dikdörtgen 1"/>
          <p:cNvSpPr/>
          <p:nvPr/>
        </p:nvSpPr>
        <p:spPr>
          <a:xfrm>
            <a:off x="683568" y="1166843"/>
            <a:ext cx="7704856" cy="1261884"/>
          </a:xfrm>
          <a:prstGeom prst="rect">
            <a:avLst/>
          </a:prstGeom>
        </p:spPr>
        <p:txBody>
          <a:bodyPr wrap="square">
            <a:spAutoFit/>
          </a:bodyPr>
          <a:lstStyle/>
          <a:p>
            <a:pPr>
              <a:buClr>
                <a:srgbClr val="FF0000"/>
              </a:buClr>
            </a:pPr>
            <a:endParaRPr lang="tr-TR"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marL="342900" indent="-342900">
              <a:buClr>
                <a:schemeClr val="tx2"/>
              </a:buClr>
              <a:buFont typeface="Wingdings" pitchFamily="2" charset="2"/>
              <a:buChar char="§"/>
            </a:pPr>
            <a:endParaRPr lang="tr-TR" b="1" dirty="0" smtClean="0">
              <a:solidFill>
                <a:schemeClr val="tx2"/>
              </a:solidFill>
              <a:ea typeface="Arial Unicode MS" pitchFamily="34" charset="-128"/>
              <a:cs typeface="Arial Unicode MS" pitchFamily="34" charset="-128"/>
            </a:endParaRPr>
          </a:p>
        </p:txBody>
      </p:sp>
      <p:graphicFrame>
        <p:nvGraphicFramePr>
          <p:cNvPr id="9" name="Tablo 8"/>
          <p:cNvGraphicFramePr>
            <a:graphicFrameLocks noGrp="1"/>
          </p:cNvGraphicFramePr>
          <p:nvPr>
            <p:extLst>
              <p:ext uri="{D42A27DB-BD31-4B8C-83A1-F6EECF244321}">
                <p14:modId xmlns:p14="http://schemas.microsoft.com/office/powerpoint/2010/main" xmlns="" val="2801961787"/>
              </p:ext>
            </p:extLst>
          </p:nvPr>
        </p:nvGraphicFramePr>
        <p:xfrm>
          <a:off x="539552" y="1628800"/>
          <a:ext cx="8208912" cy="4572000"/>
        </p:xfrm>
        <a:graphic>
          <a:graphicData uri="http://schemas.openxmlformats.org/drawingml/2006/table">
            <a:tbl>
              <a:tblPr firstRow="1" bandRow="1">
                <a:tableStyleId>{5C22544A-7EE6-4342-B048-85BDC9FD1C3A}</a:tableStyleId>
              </a:tblPr>
              <a:tblGrid>
                <a:gridCol w="4104456"/>
                <a:gridCol w="4104456"/>
              </a:tblGrid>
              <a:tr h="347188">
                <a:tc>
                  <a:txBody>
                    <a:bodyPr/>
                    <a:lstStyle/>
                    <a:p>
                      <a:endParaRPr lang="tr-TR" sz="2400" dirty="0">
                        <a:latin typeface="Arial" pitchFamily="34" charset="0"/>
                        <a:cs typeface="Arial" pitchFamily="34" charset="0"/>
                      </a:endParaRPr>
                    </a:p>
                  </a:txBody>
                  <a:tcPr/>
                </a:tc>
                <a:tc>
                  <a:txBody>
                    <a:bodyPr/>
                    <a:lstStyle/>
                    <a:p>
                      <a:pPr algn="ctr"/>
                      <a:r>
                        <a:rPr lang="tr-TR" sz="2400" i="0" dirty="0" smtClean="0">
                          <a:latin typeface="Arial" pitchFamily="34" charset="0"/>
                          <a:cs typeface="Arial" pitchFamily="34" charset="0"/>
                        </a:rPr>
                        <a:t>SAĞLIK İŞARETİ</a:t>
                      </a:r>
                      <a:endParaRPr lang="tr-TR" sz="2400" i="0" dirty="0">
                        <a:latin typeface="Arial" pitchFamily="34" charset="0"/>
                        <a:cs typeface="Arial" pitchFamily="34" charset="0"/>
                      </a:endParaRPr>
                    </a:p>
                  </a:txBody>
                  <a:tcPr/>
                </a:tc>
              </a:tr>
              <a:tr h="789953">
                <a:tc>
                  <a:txBody>
                    <a:bodyPr/>
                    <a:lstStyle/>
                    <a:p>
                      <a:r>
                        <a:rPr lang="tr-TR" sz="2400" b="1" dirty="0" smtClean="0">
                          <a:latin typeface="Arial" pitchFamily="34" charset="0"/>
                          <a:cs typeface="Arial" pitchFamily="34" charset="0"/>
                        </a:rPr>
                        <a:t>Nasıl ve nerelere uygulanır?</a:t>
                      </a:r>
                      <a:endParaRPr lang="tr-TR" sz="2400" b="1" dirty="0">
                        <a:latin typeface="Arial" pitchFamily="34" charset="0"/>
                        <a:cs typeface="Arial" pitchFamily="34" charset="0"/>
                      </a:endParaRPr>
                    </a:p>
                  </a:txBody>
                  <a:tcPr anchor="ctr"/>
                </a:tc>
                <a:tc>
                  <a:txBody>
                    <a:bodyPr/>
                    <a:lstStyle/>
                    <a:p>
                      <a:r>
                        <a:rPr lang="tr-TR" sz="2400" b="0" i="0" u="none" strike="noStrike" kern="1200" baseline="0" dirty="0" smtClean="0">
                          <a:solidFill>
                            <a:schemeClr val="dk1"/>
                          </a:solidFill>
                          <a:latin typeface="Arial" pitchFamily="34" charset="0"/>
                          <a:ea typeface="+mn-ea"/>
                          <a:cs typeface="Arial" pitchFamily="34" charset="0"/>
                        </a:rPr>
                        <a:t>• Mürekkep veya sıcak damga ile</a:t>
                      </a:r>
                    </a:p>
                    <a:p>
                      <a:r>
                        <a:rPr lang="en-US" sz="2400" b="0" i="0" u="none" strike="noStrike" kern="1200" baseline="0" dirty="0" smtClean="0">
                          <a:solidFill>
                            <a:schemeClr val="dk1"/>
                          </a:solidFill>
                          <a:latin typeface="Arial" pitchFamily="34" charset="0"/>
                          <a:ea typeface="+mn-ea"/>
                          <a:cs typeface="Arial" pitchFamily="34" charset="0"/>
                        </a:rPr>
                        <a:t>•</a:t>
                      </a:r>
                      <a:r>
                        <a:rPr lang="tr-TR" sz="2400" b="0" i="0" u="none" strike="noStrike" kern="1200" baseline="0" dirty="0" smtClean="0">
                          <a:solidFill>
                            <a:schemeClr val="dk1"/>
                          </a:solidFill>
                          <a:latin typeface="Arial" pitchFamily="34" charset="0"/>
                          <a:ea typeface="+mn-ea"/>
                          <a:cs typeface="Arial" pitchFamily="34" charset="0"/>
                        </a:rPr>
                        <a:t> Gıda kodeksine uygun renklendirici kullanımı</a:t>
                      </a:r>
                      <a:endParaRPr lang="en-US" sz="2400" b="0" i="0" u="none" strike="noStrike" kern="1200" baseline="0" dirty="0" smtClean="0">
                        <a:solidFill>
                          <a:schemeClr val="dk1"/>
                        </a:solidFill>
                        <a:latin typeface="Arial" pitchFamily="34" charset="0"/>
                        <a:ea typeface="+mn-ea"/>
                        <a:cs typeface="Arial" pitchFamily="34" charset="0"/>
                      </a:endParaRPr>
                    </a:p>
                    <a:p>
                      <a:r>
                        <a:rPr lang="en-US" sz="2400" b="0" i="0" u="none" strike="noStrike" kern="1200" baseline="0" dirty="0" smtClean="0">
                          <a:solidFill>
                            <a:schemeClr val="dk1"/>
                          </a:solidFill>
                          <a:latin typeface="Arial" pitchFamily="34" charset="0"/>
                          <a:ea typeface="+mn-ea"/>
                          <a:cs typeface="Arial" pitchFamily="34" charset="0"/>
                        </a:rPr>
                        <a:t>•</a:t>
                      </a:r>
                      <a:r>
                        <a:rPr lang="tr-TR" sz="2400" b="0" i="0" u="none" strike="noStrike" kern="1200" baseline="0" dirty="0" smtClean="0">
                          <a:solidFill>
                            <a:schemeClr val="dk1"/>
                          </a:solidFill>
                          <a:latin typeface="Arial" pitchFamily="34" charset="0"/>
                          <a:ea typeface="+mn-ea"/>
                          <a:cs typeface="Arial" pitchFamily="34" charset="0"/>
                        </a:rPr>
                        <a:t> Karkasın dış yüzeyine uygulama</a:t>
                      </a:r>
                      <a:endParaRPr lang="en-US" sz="2400" b="0" i="0" u="none" strike="noStrike" kern="1200" baseline="0" dirty="0" smtClean="0">
                        <a:solidFill>
                          <a:schemeClr val="dk1"/>
                        </a:solidFill>
                        <a:latin typeface="Arial" pitchFamily="34" charset="0"/>
                        <a:ea typeface="+mn-ea"/>
                        <a:cs typeface="Arial" pitchFamily="34" charset="0"/>
                      </a:endParaRPr>
                    </a:p>
                    <a:p>
                      <a:r>
                        <a:rPr lang="en-US" sz="2400" b="0" i="0" u="none" strike="noStrike" kern="1200" baseline="0" dirty="0" smtClean="0">
                          <a:solidFill>
                            <a:schemeClr val="dk1"/>
                          </a:solidFill>
                          <a:latin typeface="Arial" pitchFamily="34" charset="0"/>
                          <a:ea typeface="+mn-ea"/>
                          <a:cs typeface="Arial" pitchFamily="34" charset="0"/>
                        </a:rPr>
                        <a:t>•</a:t>
                      </a:r>
                      <a:r>
                        <a:rPr lang="tr-TR" sz="2400" b="0" i="0" u="none" strike="noStrike" kern="1200" baseline="0" dirty="0" smtClean="0">
                          <a:solidFill>
                            <a:schemeClr val="dk1"/>
                          </a:solidFill>
                          <a:latin typeface="Arial" pitchFamily="34" charset="0"/>
                          <a:ea typeface="+mn-ea"/>
                          <a:cs typeface="Arial" pitchFamily="34" charset="0"/>
                        </a:rPr>
                        <a:t> Karkasın her bir parçası sağlık işareti taşımalı (yarım karkasların üç parçaya kadar ayrılması)</a:t>
                      </a:r>
                    </a:p>
                    <a:p>
                      <a:r>
                        <a:rPr lang="tr-TR" sz="2400" b="0" i="0" u="none" strike="noStrike" kern="1200" baseline="0" dirty="0" smtClean="0">
                          <a:solidFill>
                            <a:schemeClr val="dk1"/>
                          </a:solidFill>
                          <a:latin typeface="Arial" pitchFamily="34" charset="0"/>
                          <a:ea typeface="+mn-ea"/>
                          <a:cs typeface="Arial" pitchFamily="34" charset="0"/>
                        </a:rPr>
                        <a:t>	</a:t>
                      </a:r>
                    </a:p>
                  </a:txBody>
                  <a:tcPr/>
                </a:tc>
              </a:tr>
            </a:tbl>
          </a:graphicData>
        </a:graphic>
      </p:graphicFrame>
      <p:sp>
        <p:nvSpPr>
          <p:cNvPr id="10"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1"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2"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13"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extLst>
      <p:ext uri="{BB962C8B-B14F-4D97-AF65-F5344CB8AC3E}">
        <p14:creationId xmlns:p14="http://schemas.microsoft.com/office/powerpoint/2010/main" xmlns="" val="23859301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C6152E22-AE22-40F6-9D65-3C5681B787DB}" type="slidenum">
              <a:rPr lang="tr-TR" smtClean="0"/>
              <a:pPr/>
              <a:t>45</a:t>
            </a:fld>
            <a:endParaRPr lang="tr-TR" dirty="0"/>
          </a:p>
        </p:txBody>
      </p:sp>
      <p:sp>
        <p:nvSpPr>
          <p:cNvPr id="2" name="Dikdörtgen 1"/>
          <p:cNvSpPr/>
          <p:nvPr/>
        </p:nvSpPr>
        <p:spPr>
          <a:xfrm>
            <a:off x="683568" y="1166843"/>
            <a:ext cx="7704856" cy="1261884"/>
          </a:xfrm>
          <a:prstGeom prst="rect">
            <a:avLst/>
          </a:prstGeom>
        </p:spPr>
        <p:txBody>
          <a:bodyPr wrap="square">
            <a:spAutoFit/>
          </a:bodyPr>
          <a:lstStyle/>
          <a:p>
            <a:pPr>
              <a:buClr>
                <a:srgbClr val="FF0000"/>
              </a:buClr>
            </a:pPr>
            <a:endParaRPr lang="tr-TR"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a:buClr>
                <a:schemeClr val="tx2"/>
              </a:buClr>
            </a:pPr>
            <a:endParaRPr lang="tr-TR" sz="2000" b="1" dirty="0">
              <a:solidFill>
                <a:schemeClr val="tx2"/>
              </a:solidFill>
              <a:ea typeface="Arial Unicode MS" pitchFamily="34" charset="-128"/>
              <a:cs typeface="Arial Unicode MS" pitchFamily="34" charset="-128"/>
            </a:endParaRPr>
          </a:p>
          <a:p>
            <a:pPr marL="342900" indent="-342900">
              <a:buClr>
                <a:schemeClr val="tx2"/>
              </a:buClr>
              <a:buFont typeface="Wingdings" pitchFamily="2" charset="2"/>
              <a:buChar char="§"/>
            </a:pPr>
            <a:endParaRPr lang="tr-TR" b="1" dirty="0" smtClean="0">
              <a:solidFill>
                <a:schemeClr val="tx2"/>
              </a:solidFill>
              <a:ea typeface="Arial Unicode MS" pitchFamily="34" charset="-128"/>
              <a:cs typeface="Arial Unicode MS" pitchFamily="34"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1412776"/>
            <a:ext cx="2933700" cy="4676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Resim 10" descr="Ekran Kırpma"/>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69931" y="1714488"/>
            <a:ext cx="4492904" cy="4143404"/>
          </a:xfrm>
          <a:prstGeom prst="rect">
            <a:avLst/>
          </a:prstGeom>
        </p:spPr>
      </p:pic>
      <p:sp>
        <p:nvSpPr>
          <p:cNvPr id="12"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3"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4" name="Picture 6" descr="2.37-3-.jpg"/>
          <p:cNvPicPr>
            <a:picLocks noChangeAspect="1"/>
          </p:cNvPicPr>
          <p:nvPr/>
        </p:nvPicPr>
        <p:blipFill>
          <a:blip r:embed="rId4" cstate="print"/>
          <a:srcRect/>
          <a:stretch>
            <a:fillRect/>
          </a:stretch>
        </p:blipFill>
        <p:spPr bwMode="auto">
          <a:xfrm>
            <a:off x="214282" y="0"/>
            <a:ext cx="762000" cy="696913"/>
          </a:xfrm>
          <a:prstGeom prst="rect">
            <a:avLst/>
          </a:prstGeom>
          <a:noFill/>
          <a:ln w="9525">
            <a:noFill/>
            <a:miter lim="800000"/>
            <a:headEnd/>
            <a:tailEnd/>
          </a:ln>
        </p:spPr>
      </p:pic>
      <p:sp>
        <p:nvSpPr>
          <p:cNvPr id="15"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extLst>
      <p:ext uri="{BB962C8B-B14F-4D97-AF65-F5344CB8AC3E}">
        <p14:creationId xmlns:p14="http://schemas.microsoft.com/office/powerpoint/2010/main" xmlns="" val="7961777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688" y="1500174"/>
            <a:ext cx="8858312" cy="4643470"/>
          </a:xfrm>
        </p:spPr>
        <p:txBody>
          <a:bodyPr>
            <a:noAutofit/>
          </a:bodyPr>
          <a:lstStyle/>
          <a:p>
            <a:pPr>
              <a:lnSpc>
                <a:spcPct val="120000"/>
              </a:lnSpc>
              <a:buNone/>
            </a:pPr>
            <a:r>
              <a:rPr lang="tr-TR" sz="1800" b="1" dirty="0" smtClean="0">
                <a:latin typeface="Arial" pitchFamily="34" charset="0"/>
                <a:cs typeface="Arial" pitchFamily="34" charset="0"/>
              </a:rPr>
              <a:t>Et için aşağıdaki durumlarda insan tüketimine uygun olmadığı bildirimi yapılır:</a:t>
            </a:r>
          </a:p>
          <a:p>
            <a:pPr marL="177800" indent="-177800">
              <a:lnSpc>
                <a:spcPct val="120000"/>
              </a:lnSpc>
              <a:buNone/>
            </a:pPr>
            <a:r>
              <a:rPr lang="tr-TR" sz="1800" dirty="0" smtClean="0">
                <a:latin typeface="Arial" pitchFamily="34" charset="0"/>
                <a:cs typeface="Arial" pitchFamily="34" charset="0"/>
              </a:rPr>
              <a:t>a) Avlanan yaban hayvanları hariç, ölüm-öncesi muayeneye tabi olmamış hayvanlardan elde edildi ise,</a:t>
            </a:r>
          </a:p>
          <a:p>
            <a:pPr marL="177800" indent="-177800">
              <a:lnSpc>
                <a:spcPct val="120000"/>
              </a:lnSpc>
              <a:buNone/>
            </a:pPr>
            <a:r>
              <a:rPr lang="tr-TR" sz="1800" dirty="0" smtClean="0">
                <a:latin typeface="Arial" pitchFamily="34" charset="0"/>
                <a:cs typeface="Arial" pitchFamily="34" charset="0"/>
              </a:rPr>
              <a:t>b) Bu Yönetmelik veya Hayvansal Gıdalar İçin Özel Hijyen Kuralları Yönetmeliğinde aksi belirtilmedikçe, sakatatı ölüm-sonrası muayeneye tabi tutulmayan hayvanlardan elde edildi ise,</a:t>
            </a:r>
          </a:p>
          <a:p>
            <a:pPr marL="177800" indent="-177800">
              <a:lnSpc>
                <a:spcPct val="120000"/>
              </a:lnSpc>
              <a:buNone/>
            </a:pPr>
            <a:r>
              <a:rPr lang="tr-TR" sz="1800" dirty="0" smtClean="0">
                <a:latin typeface="Arial" pitchFamily="34" charset="0"/>
                <a:cs typeface="Arial" pitchFamily="34" charset="0"/>
              </a:rPr>
              <a:t>c) Kesimden evvel ölmüş hayvanlardan, ölü doğmuş hayvanlardan, doğmamış hayvanlardan veya yedi günlükten küçükken kesilen hayvanlardan elde edildi ise,</a:t>
            </a:r>
          </a:p>
          <a:p>
            <a:pPr marL="177800" indent="-177800">
              <a:lnSpc>
                <a:spcPct val="120000"/>
              </a:lnSpc>
              <a:buNone/>
            </a:pPr>
            <a:r>
              <a:rPr lang="tr-TR" sz="1800" dirty="0" smtClean="0">
                <a:latin typeface="Arial" pitchFamily="34" charset="0"/>
                <a:cs typeface="Arial" pitchFamily="34" charset="0"/>
              </a:rPr>
              <a:t>ç) Hayvanın öldürülmesi amacıyla kesme veya çubuklanan hat veya noktaların </a:t>
            </a:r>
            <a:r>
              <a:rPr lang="tr-TR" sz="1800" dirty="0" err="1" smtClean="0">
                <a:latin typeface="Arial" pitchFamily="34" charset="0"/>
                <a:cs typeface="Arial" pitchFamily="34" charset="0"/>
              </a:rPr>
              <a:t>trimlenmesinden</a:t>
            </a:r>
            <a:r>
              <a:rPr lang="tr-TR" sz="1800" dirty="0" smtClean="0">
                <a:latin typeface="Arial" pitchFamily="34" charset="0"/>
                <a:cs typeface="Arial" pitchFamily="34" charset="0"/>
              </a:rPr>
              <a:t> elde edildi ise,</a:t>
            </a:r>
          </a:p>
          <a:p>
            <a:pPr marL="177800" indent="-177800">
              <a:lnSpc>
                <a:spcPct val="120000"/>
              </a:lnSpc>
              <a:buNone/>
            </a:pPr>
            <a:r>
              <a:rPr lang="tr-TR" sz="1800" dirty="0" smtClean="0">
                <a:latin typeface="Arial" pitchFamily="34" charset="0"/>
                <a:cs typeface="Arial" pitchFamily="34" charset="0"/>
              </a:rPr>
              <a:t>d) 9 uncu bölüme uygun yürütülen muayenelerde uygunsuzluk tespit edilmesi durumunda, etlerin muayenesine ilişkin Bakanlıkça belirlenenler dışındaki hastalıklardan herhangi birisinden etkilenen hayvanlardan elde edildi ise,</a:t>
            </a:r>
          </a:p>
        </p:txBody>
      </p:sp>
      <p:sp>
        <p:nvSpPr>
          <p:cNvPr id="4"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5"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6"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8"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500174"/>
            <a:ext cx="8786874" cy="5143536"/>
          </a:xfrm>
        </p:spPr>
        <p:txBody>
          <a:bodyPr>
            <a:noAutofit/>
          </a:bodyPr>
          <a:lstStyle/>
          <a:p>
            <a:pPr>
              <a:lnSpc>
                <a:spcPct val="120000"/>
              </a:lnSpc>
              <a:buNone/>
            </a:pPr>
            <a:r>
              <a:rPr lang="tr-TR" sz="1800" b="1" dirty="0" smtClean="0">
                <a:latin typeface="Arial" pitchFamily="34" charset="0"/>
                <a:cs typeface="Arial" pitchFamily="34" charset="0"/>
              </a:rPr>
              <a:t>Et için aşağıdaki durumlarda insan tüketimine uygun olmadığı bildirimi yapılır:</a:t>
            </a:r>
          </a:p>
          <a:p>
            <a:pPr marL="177800" indent="-177800">
              <a:lnSpc>
                <a:spcPct val="120000"/>
              </a:lnSpc>
              <a:buNone/>
            </a:pPr>
            <a:r>
              <a:rPr lang="tr-TR" sz="1800" dirty="0" smtClean="0">
                <a:latin typeface="Arial" pitchFamily="34" charset="0"/>
                <a:cs typeface="Arial" pitchFamily="34" charset="0"/>
              </a:rPr>
              <a:t>e) Septisemi, </a:t>
            </a:r>
            <a:r>
              <a:rPr lang="tr-TR" sz="1800" dirty="0" err="1" smtClean="0">
                <a:latin typeface="Arial" pitchFamily="34" charset="0"/>
                <a:cs typeface="Arial" pitchFamily="34" charset="0"/>
              </a:rPr>
              <a:t>piyemi</a:t>
            </a:r>
            <a:r>
              <a:rPr lang="tr-TR" sz="1800" dirty="0" smtClean="0">
                <a:latin typeface="Arial" pitchFamily="34" charset="0"/>
                <a:cs typeface="Arial" pitchFamily="34" charset="0"/>
              </a:rPr>
              <a:t>, </a:t>
            </a:r>
            <a:r>
              <a:rPr lang="tr-TR" sz="1800" dirty="0" err="1" smtClean="0">
                <a:latin typeface="Arial" pitchFamily="34" charset="0"/>
                <a:cs typeface="Arial" pitchFamily="34" charset="0"/>
              </a:rPr>
              <a:t>toksemi</a:t>
            </a:r>
            <a:r>
              <a:rPr lang="tr-TR" sz="1800" dirty="0" smtClean="0">
                <a:latin typeface="Arial" pitchFamily="34" charset="0"/>
                <a:cs typeface="Arial" pitchFamily="34" charset="0"/>
              </a:rPr>
              <a:t> veya </a:t>
            </a:r>
            <a:r>
              <a:rPr lang="tr-TR" sz="1800" dirty="0" err="1" smtClean="0">
                <a:latin typeface="Arial" pitchFamily="34" charset="0"/>
                <a:cs typeface="Arial" pitchFamily="34" charset="0"/>
              </a:rPr>
              <a:t>viremi</a:t>
            </a:r>
            <a:r>
              <a:rPr lang="tr-TR" sz="1800" dirty="0" smtClean="0">
                <a:latin typeface="Arial" pitchFamily="34" charset="0"/>
                <a:cs typeface="Arial" pitchFamily="34" charset="0"/>
              </a:rPr>
              <a:t> ile seyreden vücudun genelini etkileyen hastalıklardan etkilenmiş hayvanlardan elde edildi ise,</a:t>
            </a:r>
          </a:p>
          <a:p>
            <a:pPr marL="177800" indent="-177800">
              <a:lnSpc>
                <a:spcPct val="120000"/>
              </a:lnSpc>
              <a:buNone/>
            </a:pPr>
            <a:r>
              <a:rPr lang="tr-TR" sz="1800" dirty="0" smtClean="0">
                <a:latin typeface="Arial" pitchFamily="34" charset="0"/>
                <a:cs typeface="Arial" pitchFamily="34" charset="0"/>
              </a:rPr>
              <a:t>f) Gıdaların piyasaya arz edilip edilmeyeceğini belirlemek amacıyla mevzuatta yer alan mikrobiyolojik kriterler ile uyumlu değilse,</a:t>
            </a:r>
          </a:p>
          <a:p>
            <a:pPr marL="177800" indent="-177800">
              <a:lnSpc>
                <a:spcPct val="120000"/>
              </a:lnSpc>
              <a:buNone/>
            </a:pPr>
            <a:r>
              <a:rPr lang="tr-TR" sz="1800" dirty="0" smtClean="0">
                <a:latin typeface="Arial" pitchFamily="34" charset="0"/>
                <a:cs typeface="Arial" pitchFamily="34" charset="0"/>
              </a:rPr>
              <a:t>g) 9 uncu bölüme uygunsuzluk tespit edildi ise veya etlerin muayenesine ilişkin Bakanlıkça belirlenen hususlarda aksi belirtilmedikçe, parazit </a:t>
            </a:r>
            <a:r>
              <a:rPr lang="tr-TR" sz="1800" dirty="0" err="1" smtClean="0">
                <a:latin typeface="Arial" pitchFamily="34" charset="0"/>
                <a:cs typeface="Arial" pitchFamily="34" charset="0"/>
              </a:rPr>
              <a:t>enfestasyonu</a:t>
            </a:r>
            <a:r>
              <a:rPr lang="tr-TR" sz="1800" dirty="0" smtClean="0">
                <a:latin typeface="Arial" pitchFamily="34" charset="0"/>
                <a:cs typeface="Arial" pitchFamily="34" charset="0"/>
              </a:rPr>
              <a:t> gösteriyorsa,</a:t>
            </a:r>
          </a:p>
          <a:p>
            <a:pPr marL="177800" indent="-177800">
              <a:lnSpc>
                <a:spcPct val="120000"/>
              </a:lnSpc>
              <a:buNone/>
            </a:pPr>
            <a:r>
              <a:rPr lang="tr-TR" sz="1800" dirty="0" smtClean="0">
                <a:latin typeface="Arial" pitchFamily="34" charset="0"/>
                <a:cs typeface="Arial" pitchFamily="34" charset="0"/>
              </a:rPr>
              <a:t>ğ) Mevzuatta yer alan limitlerden yüksek kalıntı veya bulaşanları ihtiva ediyorsa, (Uygun olduğunda, limitlerin herhangi bir şekilde aşılması durumunda ileri analizler yapılır.)</a:t>
            </a:r>
          </a:p>
          <a:p>
            <a:pPr marL="177800" indent="-177800">
              <a:lnSpc>
                <a:spcPct val="120000"/>
              </a:lnSpc>
              <a:buNone/>
            </a:pPr>
            <a:r>
              <a:rPr lang="tr-TR" sz="1800" dirty="0" smtClean="0">
                <a:latin typeface="Arial" pitchFamily="34" charset="0"/>
                <a:cs typeface="Arial" pitchFamily="34" charset="0"/>
              </a:rPr>
              <a:t>h) İlgili özel mevzuatında yer alan hükümler saklı kalmak kaydıyla, kullanımına müsaade edilmeyen maddelerin uygulandığı hayvanlardan veya kullanımına müsaade edilmeyen maddelerin kalıntılarını ihtiva eden karkaslardan veya hayvanlardan elde edildi ise,</a:t>
            </a:r>
          </a:p>
          <a:p>
            <a:pPr marL="177800" indent="-177800">
              <a:lnSpc>
                <a:spcPct val="120000"/>
              </a:lnSpc>
              <a:buNone/>
            </a:pPr>
            <a:endParaRPr lang="tr-TR" sz="900" dirty="0">
              <a:latin typeface="Arial" pitchFamily="34" charset="0"/>
              <a:cs typeface="Arial" pitchFamily="34" charset="0"/>
            </a:endParaRPr>
          </a:p>
        </p:txBody>
      </p:sp>
      <p:sp>
        <p:nvSpPr>
          <p:cNvPr id="4"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5"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6"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8"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1643050"/>
            <a:ext cx="8786874" cy="5000660"/>
          </a:xfrm>
        </p:spPr>
        <p:txBody>
          <a:bodyPr>
            <a:normAutofit/>
          </a:bodyPr>
          <a:lstStyle/>
          <a:p>
            <a:pPr marL="273050" indent="-273050">
              <a:lnSpc>
                <a:spcPct val="120000"/>
              </a:lnSpc>
              <a:buNone/>
              <a:tabLst>
                <a:tab pos="273050" algn="l"/>
              </a:tabLst>
            </a:pPr>
            <a:r>
              <a:rPr lang="tr-TR" sz="1800" b="1" dirty="0" smtClean="0">
                <a:latin typeface="Arial" pitchFamily="34" charset="0"/>
                <a:cs typeface="Arial" pitchFamily="34" charset="0"/>
              </a:rPr>
              <a:t>Et için aşağıdaki durumlarda insan tüketimine uygun olmadığı bildirimi yapılır:</a:t>
            </a:r>
          </a:p>
          <a:p>
            <a:pPr marL="177800" indent="-177800">
              <a:lnSpc>
                <a:spcPct val="120000"/>
              </a:lnSpc>
              <a:buNone/>
            </a:pPr>
            <a:r>
              <a:rPr lang="tr-TR" sz="1800" dirty="0" smtClean="0">
                <a:latin typeface="Arial" pitchFamily="34" charset="0"/>
                <a:cs typeface="Arial" pitchFamily="34" charset="0"/>
              </a:rPr>
              <a:t>ı) Canlı Hayvanlar ve Hayvansal Ürünlerde Belirli Maddeler ile Bunların Kalıntılarının İzlenmesi İçin Alınacak Önlemlere Dair Yönetmeliğin 7 </a:t>
            </a:r>
            <a:r>
              <a:rPr lang="tr-TR" sz="1800" dirty="0" err="1" smtClean="0">
                <a:latin typeface="Arial" pitchFamily="34" charset="0"/>
                <a:cs typeface="Arial" pitchFamily="34" charset="0"/>
              </a:rPr>
              <a:t>nci</a:t>
            </a:r>
            <a:r>
              <a:rPr lang="tr-TR" sz="1800" dirty="0" smtClean="0">
                <a:latin typeface="Arial" pitchFamily="34" charset="0"/>
                <a:cs typeface="Arial" pitchFamily="34" charset="0"/>
              </a:rPr>
              <a:t> maddesine uygun olarak onaylanan planların uygulanması neticesinde, çevrede ağır metallerin yaygın bir şekilde varlığının ortaya çıktığı bölgelerden gelen iki yaşını geçmiş hayvanlardan elde edilen karaciğer ve böbrekleri ihtiva ediyorsa,</a:t>
            </a:r>
          </a:p>
          <a:p>
            <a:pPr marL="177800" indent="-177800">
              <a:lnSpc>
                <a:spcPct val="120000"/>
              </a:lnSpc>
              <a:buNone/>
            </a:pPr>
            <a:r>
              <a:rPr lang="tr-TR" sz="1800" dirty="0" smtClean="0">
                <a:latin typeface="Arial" pitchFamily="34" charset="0"/>
                <a:cs typeface="Arial" pitchFamily="34" charset="0"/>
              </a:rPr>
              <a:t>i) Bulaşmayı ortadan kaldırmaya yönelik maddeler yasal olmayan bir şekilde uygulanmış ise,</a:t>
            </a:r>
          </a:p>
          <a:p>
            <a:pPr marL="177800" indent="-177800">
              <a:lnSpc>
                <a:spcPct val="120000"/>
              </a:lnSpc>
              <a:buNone/>
            </a:pPr>
            <a:r>
              <a:rPr lang="tr-TR" sz="1800" dirty="0" smtClean="0">
                <a:latin typeface="Arial" pitchFamily="34" charset="0"/>
                <a:cs typeface="Arial" pitchFamily="34" charset="0"/>
              </a:rPr>
              <a:t>j) Yasal olmayan bir şekilde ışınlanmış ya da UV ışınları uygulanmış ise,</a:t>
            </a:r>
          </a:p>
          <a:p>
            <a:pPr marL="177800" indent="-177800">
              <a:lnSpc>
                <a:spcPct val="120000"/>
              </a:lnSpc>
              <a:buNone/>
            </a:pPr>
            <a:r>
              <a:rPr lang="tr-TR" sz="1800" dirty="0" smtClean="0">
                <a:latin typeface="Arial" pitchFamily="34" charset="0"/>
                <a:cs typeface="Arial" pitchFamily="34" charset="0"/>
              </a:rPr>
              <a:t>k) Av hayvanı etlerinde hayvanı avlamak için kullanılan materyal hariç, yabancı madde ihtiva ediyorsa,</a:t>
            </a:r>
          </a:p>
          <a:p>
            <a:pPr marL="177800" indent="-177800">
              <a:lnSpc>
                <a:spcPct val="120000"/>
              </a:lnSpc>
              <a:buNone/>
            </a:pPr>
            <a:r>
              <a:rPr lang="tr-TR" sz="1800" dirty="0" smtClean="0">
                <a:latin typeface="Arial" pitchFamily="34" charset="0"/>
                <a:cs typeface="Arial" pitchFamily="34" charset="0"/>
              </a:rPr>
              <a:t>l) İlgili mevzuatla belirlenen radyoaktivite limitlerini aşıyorsa,</a:t>
            </a:r>
          </a:p>
        </p:txBody>
      </p:sp>
      <p:sp>
        <p:nvSpPr>
          <p:cNvPr id="4"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5"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6"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8"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643050"/>
            <a:ext cx="8686800" cy="4714908"/>
          </a:xfrm>
        </p:spPr>
        <p:txBody>
          <a:bodyPr>
            <a:noAutofit/>
          </a:bodyPr>
          <a:lstStyle/>
          <a:p>
            <a:pPr marL="273050" indent="-273050">
              <a:lnSpc>
                <a:spcPct val="120000"/>
              </a:lnSpc>
              <a:buNone/>
              <a:tabLst>
                <a:tab pos="273050" algn="l"/>
              </a:tabLst>
            </a:pPr>
            <a:r>
              <a:rPr lang="tr-TR" sz="1800" b="1" dirty="0" smtClean="0">
                <a:latin typeface="Arial" pitchFamily="34" charset="0"/>
                <a:cs typeface="Arial" pitchFamily="34" charset="0"/>
              </a:rPr>
              <a:t>Et için aşağıdaki durumlarda insan tüketimine uygun olmadığı bildirimi yapılır:</a:t>
            </a:r>
          </a:p>
          <a:p>
            <a:pPr marL="177800" indent="-177800">
              <a:lnSpc>
                <a:spcPct val="120000"/>
              </a:lnSpc>
              <a:buNone/>
            </a:pPr>
            <a:r>
              <a:rPr lang="tr-TR" sz="1800" dirty="0" smtClean="0">
                <a:latin typeface="Arial" pitchFamily="34" charset="0"/>
                <a:cs typeface="Arial" pitchFamily="34" charset="0"/>
              </a:rPr>
              <a:t>m) </a:t>
            </a:r>
            <a:r>
              <a:rPr lang="tr-TR" sz="1800" dirty="0" err="1" smtClean="0">
                <a:latin typeface="Arial" pitchFamily="34" charset="0"/>
                <a:cs typeface="Arial" pitchFamily="34" charset="0"/>
              </a:rPr>
              <a:t>Fizyopatolojik</a:t>
            </a:r>
            <a:r>
              <a:rPr lang="tr-TR" sz="1800" dirty="0" smtClean="0">
                <a:latin typeface="Arial" pitchFamily="34" charset="0"/>
                <a:cs typeface="Arial" pitchFamily="34" charset="0"/>
              </a:rPr>
              <a:t> değişiklikler, kıvamda anormallikler, av hayvanı eti hariç olmak üzere yetersiz kanama veya özellikle belirgin cinsiyet kokuları olmak üzere organoleptik anormallikler gösteriyorsa,</a:t>
            </a:r>
          </a:p>
          <a:p>
            <a:pPr marL="177800" indent="-177800">
              <a:lnSpc>
                <a:spcPct val="120000"/>
              </a:lnSpc>
              <a:buNone/>
            </a:pPr>
            <a:r>
              <a:rPr lang="tr-TR" sz="1800" dirty="0" smtClean="0">
                <a:latin typeface="Arial" pitchFamily="34" charset="0"/>
                <a:cs typeface="Arial" pitchFamily="34" charset="0"/>
              </a:rPr>
              <a:t>n) Aşırı zayıf hayvanlardan elde edildiyse,</a:t>
            </a:r>
          </a:p>
          <a:p>
            <a:pPr marL="177800" indent="-177800">
              <a:lnSpc>
                <a:spcPct val="120000"/>
              </a:lnSpc>
              <a:buNone/>
            </a:pPr>
            <a:r>
              <a:rPr lang="tr-TR" sz="1800" dirty="0" smtClean="0">
                <a:latin typeface="Arial" pitchFamily="34" charset="0"/>
                <a:cs typeface="Arial" pitchFamily="34" charset="0"/>
              </a:rPr>
              <a:t>o) İlgili mevzuatta aksi belirtilmedikçe, spesifik risk materyali ihtiva ediyorsa,</a:t>
            </a:r>
          </a:p>
          <a:p>
            <a:pPr marL="177800" indent="-177800">
              <a:lnSpc>
                <a:spcPct val="120000"/>
              </a:lnSpc>
              <a:buNone/>
            </a:pPr>
            <a:r>
              <a:rPr lang="tr-TR" sz="1800" dirty="0" smtClean="0">
                <a:latin typeface="Arial" pitchFamily="34" charset="0"/>
                <a:cs typeface="Arial" pitchFamily="34" charset="0"/>
              </a:rPr>
              <a:t>ö) Toprak, </a:t>
            </a:r>
            <a:r>
              <a:rPr lang="tr-TR" sz="1800" dirty="0" err="1" smtClean="0">
                <a:latin typeface="Arial" pitchFamily="34" charset="0"/>
                <a:cs typeface="Arial" pitchFamily="34" charset="0"/>
              </a:rPr>
              <a:t>fekal</a:t>
            </a:r>
            <a:r>
              <a:rPr lang="tr-TR" sz="1800" dirty="0" smtClean="0">
                <a:latin typeface="Arial" pitchFamily="34" charset="0"/>
                <a:cs typeface="Arial" pitchFamily="34" charset="0"/>
              </a:rPr>
              <a:t> veya farklı bulaşma gösteriyorsa,</a:t>
            </a:r>
          </a:p>
          <a:p>
            <a:pPr marL="177800" indent="-177800">
              <a:lnSpc>
                <a:spcPct val="120000"/>
              </a:lnSpc>
              <a:buNone/>
            </a:pPr>
            <a:r>
              <a:rPr lang="tr-TR" sz="1800" dirty="0" smtClean="0">
                <a:latin typeface="Arial" pitchFamily="34" charset="0"/>
                <a:cs typeface="Arial" pitchFamily="34" charset="0"/>
              </a:rPr>
              <a:t>p) Elde edildiği hayvanın sağlık durumuna veya kesim sürecinde ortaya çıkan bulaşmaya bağlı olarak, halk veya hayvan sağlığı için bir risk teşkil edebilecek kan ihtiva ediyorsa,</a:t>
            </a:r>
          </a:p>
          <a:p>
            <a:pPr marL="177800" indent="-177800">
              <a:lnSpc>
                <a:spcPct val="120000"/>
              </a:lnSpc>
              <a:buNone/>
            </a:pPr>
            <a:r>
              <a:rPr lang="tr-TR" sz="1800" dirty="0" smtClean="0">
                <a:latin typeface="Arial" pitchFamily="34" charset="0"/>
                <a:cs typeface="Arial" pitchFamily="34" charset="0"/>
              </a:rPr>
              <a:t>r) Tüm ilgili bilgilerin incelenmesinden sonra halk ve hayvan sağlığı için risk teşkil edebileceğine dair veya diğer nedenlerden ötürü insan tüketimine uygun olmadığına dair resmi veya yetkilendirilmiş veteriner hekim görüşü olursa.</a:t>
            </a:r>
            <a:r>
              <a:rPr lang="tr-TR" sz="1800" dirty="0">
                <a:latin typeface="Arial" pitchFamily="34" charset="0"/>
                <a:cs typeface="Arial" pitchFamily="34" charset="0"/>
              </a:rPr>
              <a:t> </a:t>
            </a:r>
            <a:r>
              <a:rPr lang="tr-TR" sz="1800" dirty="0" smtClean="0">
                <a:latin typeface="Arial" pitchFamily="34" charset="0"/>
                <a:cs typeface="Arial" pitchFamily="34" charset="0"/>
              </a:rPr>
              <a:t> </a:t>
            </a:r>
          </a:p>
        </p:txBody>
      </p:sp>
      <p:sp>
        <p:nvSpPr>
          <p:cNvPr id="4"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5"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6"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8" name="1 Başlık"/>
          <p:cNvSpPr>
            <a:spLocks noGrp="1"/>
          </p:cNvSpPr>
          <p:nvPr>
            <p:ph type="title"/>
          </p:nvPr>
        </p:nvSpPr>
        <p:spPr>
          <a:xfrm>
            <a:off x="428596" y="642918"/>
            <a:ext cx="8229600" cy="785818"/>
          </a:xfrm>
        </p:spPr>
        <p:txBody>
          <a:bodyPr>
            <a:normAutofit fontScale="90000"/>
          </a:bodyPr>
          <a:lstStyle/>
          <a:p>
            <a:r>
              <a:rPr lang="tr-TR" sz="2800" b="1" dirty="0" smtClean="0">
                <a:solidFill>
                  <a:srgbClr val="006BBC"/>
                </a:solidFill>
                <a:latin typeface="Arial" pitchFamily="34" charset="0"/>
                <a:cs typeface="Arial" pitchFamily="34" charset="0"/>
              </a:rPr>
              <a:t>Hayvansal Gıdaların Resmi Kontrollerine İlişkin Özel Kuralları Belirleyen Yönetmelik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İçerik Yer Tutucusu 3"/>
          <p:cNvPicPr>
            <a:picLocks noChangeAspect="1"/>
          </p:cNvPicPr>
          <p:nvPr/>
        </p:nvPicPr>
        <p:blipFill>
          <a:blip r:embed="rId2"/>
          <a:srcRect l="1476" t="1886" r="1021" b="1128"/>
          <a:stretch>
            <a:fillRect/>
          </a:stretch>
        </p:blipFill>
        <p:spPr>
          <a:xfrm>
            <a:off x="-15875" y="0"/>
            <a:ext cx="9159875" cy="6858000"/>
          </a:xfrm>
          <a:prstGeom prst="rect">
            <a:avLst/>
          </a:prstGeom>
        </p:spPr>
      </p:pic>
      <p:sp>
        <p:nvSpPr>
          <p:cNvPr id="5" name="Dikdörtgen 4"/>
          <p:cNvSpPr>
            <a:spLocks noChangeArrowheads="1"/>
          </p:cNvSpPr>
          <p:nvPr/>
        </p:nvSpPr>
        <p:spPr bwMode="auto">
          <a:xfrm>
            <a:off x="5745163" y="3244850"/>
            <a:ext cx="3108325" cy="584200"/>
          </a:xfrm>
          <a:prstGeom prst="rect">
            <a:avLst/>
          </a:prstGeom>
          <a:noFill/>
          <a:ln w="9525">
            <a:noFill/>
            <a:miter lim="800000"/>
            <a:headEnd/>
            <a:tailEnd/>
          </a:ln>
        </p:spPr>
        <p:txBody>
          <a:bodyPr>
            <a:spAutoFit/>
          </a:bodyPr>
          <a:lstStyle/>
          <a:p>
            <a:pPr marL="352425">
              <a:spcBef>
                <a:spcPts val="1200"/>
              </a:spcBef>
              <a:buClr>
                <a:srgbClr val="000000"/>
              </a:buClr>
            </a:pPr>
            <a:r>
              <a:rPr lang="tr-TR" sz="3200" b="1" dirty="0" smtClean="0">
                <a:solidFill>
                  <a:srgbClr val="FFFFFF"/>
                </a:solidFill>
                <a:latin typeface="Arial" pitchFamily="34" charset="0"/>
                <a:cs typeface="Arial" pitchFamily="34" charset="0"/>
              </a:rPr>
              <a:t>İTHAL ET</a:t>
            </a:r>
            <a:endParaRPr lang="tr-TR" sz="3200" b="1" dirty="0">
              <a:solidFill>
                <a:srgbClr val="FFFF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İçerik Yer Tutucusu 3"/>
          <p:cNvPicPr>
            <a:picLocks noChangeAspect="1"/>
          </p:cNvPicPr>
          <p:nvPr/>
        </p:nvPicPr>
        <p:blipFill>
          <a:blip r:embed="rId2"/>
          <a:srcRect l="1476" t="1886" r="1021" b="1128"/>
          <a:stretch>
            <a:fillRect/>
          </a:stretch>
        </p:blipFill>
        <p:spPr>
          <a:xfrm>
            <a:off x="-15875" y="0"/>
            <a:ext cx="9159875" cy="6858000"/>
          </a:xfrm>
          <a:prstGeom prst="rect">
            <a:avLst/>
          </a:prstGeom>
        </p:spPr>
      </p:pic>
      <p:sp>
        <p:nvSpPr>
          <p:cNvPr id="5" name="Dikdörtgen 4"/>
          <p:cNvSpPr>
            <a:spLocks noChangeArrowheads="1"/>
          </p:cNvSpPr>
          <p:nvPr/>
        </p:nvSpPr>
        <p:spPr bwMode="auto">
          <a:xfrm>
            <a:off x="3143240" y="3429000"/>
            <a:ext cx="6000760" cy="584775"/>
          </a:xfrm>
          <a:prstGeom prst="rect">
            <a:avLst/>
          </a:prstGeom>
          <a:noFill/>
          <a:ln w="9525">
            <a:noFill/>
            <a:miter lim="800000"/>
            <a:headEnd/>
            <a:tailEnd/>
          </a:ln>
        </p:spPr>
        <p:txBody>
          <a:bodyPr wrap="square">
            <a:spAutoFit/>
          </a:bodyPr>
          <a:lstStyle/>
          <a:p>
            <a:pPr marL="352425">
              <a:spcBef>
                <a:spcPts val="1200"/>
              </a:spcBef>
              <a:buClr>
                <a:srgbClr val="000000"/>
              </a:buClr>
            </a:pPr>
            <a:r>
              <a:rPr lang="tr-TR" sz="3200" b="1" dirty="0" smtClean="0">
                <a:solidFill>
                  <a:srgbClr val="FFFFFF"/>
                </a:solidFill>
                <a:latin typeface="Arial" pitchFamily="34" charset="0"/>
                <a:cs typeface="Arial" pitchFamily="34" charset="0"/>
              </a:rPr>
              <a:t>YURTİÇİ RESMİ KONTROL</a:t>
            </a:r>
            <a:endParaRPr lang="tr-TR" sz="3200" b="1" dirty="0">
              <a:solidFill>
                <a:srgbClr val="FFFFFF"/>
              </a:solidFill>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642918"/>
            <a:ext cx="8229600" cy="725470"/>
          </a:xfrm>
        </p:spPr>
        <p:txBody>
          <a:bodyPr>
            <a:noAutofit/>
          </a:bodyPr>
          <a:lstStyle/>
          <a:p>
            <a:r>
              <a:rPr lang="tr-TR" sz="2800" b="1" dirty="0" smtClean="0">
                <a:solidFill>
                  <a:srgbClr val="0092BC"/>
                </a:solidFill>
              </a:rPr>
              <a:t>ET VE ET ÜRÜNLERİNİN RESMİ KONTROLLERİ</a:t>
            </a:r>
            <a:endParaRPr lang="tr-TR" sz="2800" b="1" dirty="0">
              <a:solidFill>
                <a:srgbClr val="0092BC"/>
              </a:solidFill>
            </a:endParaRPr>
          </a:p>
        </p:txBody>
      </p:sp>
      <p:graphicFrame>
        <p:nvGraphicFramePr>
          <p:cNvPr id="10" name="9 Tablo"/>
          <p:cNvGraphicFramePr>
            <a:graphicFrameLocks noGrp="1"/>
          </p:cNvGraphicFramePr>
          <p:nvPr/>
        </p:nvGraphicFramePr>
        <p:xfrm>
          <a:off x="142843" y="1428735"/>
          <a:ext cx="8643999" cy="5000660"/>
        </p:xfrm>
        <a:graphic>
          <a:graphicData uri="http://schemas.openxmlformats.org/drawingml/2006/table">
            <a:tbl>
              <a:tblPr firstRow="1" bandRow="1">
                <a:tableStyleId>{5C22544A-7EE6-4342-B048-85BDC9FD1C3A}</a:tableStyleId>
              </a:tblPr>
              <a:tblGrid>
                <a:gridCol w="2500331"/>
                <a:gridCol w="2627466"/>
                <a:gridCol w="3516202"/>
              </a:tblGrid>
              <a:tr h="390571">
                <a:tc>
                  <a:txBody>
                    <a:bodyPr/>
                    <a:lstStyle/>
                    <a:p>
                      <a:pPr algn="ctr"/>
                      <a:r>
                        <a:rPr lang="tr-TR" sz="1800" dirty="0" smtClean="0">
                          <a:latin typeface="Arial" pitchFamily="34" charset="0"/>
                          <a:cs typeface="Arial" pitchFamily="34" charset="0"/>
                        </a:rPr>
                        <a:t>İŞLETME</a:t>
                      </a:r>
                      <a:endParaRPr lang="tr-TR" sz="1800" dirty="0">
                        <a:latin typeface="Arial" pitchFamily="34" charset="0"/>
                        <a:cs typeface="Arial" pitchFamily="34" charset="0"/>
                      </a:endParaRPr>
                    </a:p>
                  </a:txBody>
                  <a:tcPr/>
                </a:tc>
                <a:tc>
                  <a:txBody>
                    <a:bodyPr/>
                    <a:lstStyle/>
                    <a:p>
                      <a:pPr algn="ctr"/>
                      <a:r>
                        <a:rPr lang="tr-TR" sz="1800" dirty="0" smtClean="0">
                          <a:latin typeface="Arial" pitchFamily="34" charset="0"/>
                          <a:cs typeface="Arial" pitchFamily="34" charset="0"/>
                        </a:rPr>
                        <a:t>İŞLEM</a:t>
                      </a:r>
                      <a:endParaRPr lang="tr-TR" sz="1800" dirty="0">
                        <a:latin typeface="Arial" pitchFamily="34" charset="0"/>
                        <a:cs typeface="Arial" pitchFamily="34" charset="0"/>
                      </a:endParaRPr>
                    </a:p>
                  </a:txBody>
                  <a:tcPr/>
                </a:tc>
                <a:tc>
                  <a:txBody>
                    <a:bodyPr/>
                    <a:lstStyle/>
                    <a:p>
                      <a:pPr algn="ctr"/>
                      <a:r>
                        <a:rPr lang="tr-TR" sz="1800" dirty="0" smtClean="0">
                          <a:latin typeface="Arial" pitchFamily="34" charset="0"/>
                          <a:cs typeface="Arial" pitchFamily="34" charset="0"/>
                        </a:rPr>
                        <a:t>YETKİLİ</a:t>
                      </a:r>
                      <a:r>
                        <a:rPr lang="tr-TR" sz="1800" baseline="0" dirty="0" smtClean="0">
                          <a:latin typeface="Arial" pitchFamily="34" charset="0"/>
                          <a:cs typeface="Arial" pitchFamily="34" charset="0"/>
                        </a:rPr>
                        <a:t> MESLEK</a:t>
                      </a:r>
                      <a:endParaRPr lang="tr-TR" sz="1800" dirty="0">
                        <a:latin typeface="Arial" pitchFamily="34" charset="0"/>
                        <a:cs typeface="Arial" pitchFamily="34" charset="0"/>
                      </a:endParaRPr>
                    </a:p>
                  </a:txBody>
                  <a:tcPr/>
                </a:tc>
              </a:tr>
              <a:tr h="683499">
                <a:tc>
                  <a:txBody>
                    <a:bodyPr/>
                    <a:lstStyle/>
                    <a:p>
                      <a:r>
                        <a:rPr lang="tr-TR" sz="1800" dirty="0" smtClean="0">
                          <a:latin typeface="Arial" pitchFamily="34" charset="0"/>
                          <a:cs typeface="Arial" pitchFamily="34" charset="0"/>
                        </a:rPr>
                        <a:t>Kombina /</a:t>
                      </a:r>
                      <a:r>
                        <a:rPr lang="tr-TR" sz="1800" baseline="0" dirty="0" smtClean="0">
                          <a:latin typeface="Arial" pitchFamily="34" charset="0"/>
                          <a:cs typeface="Arial" pitchFamily="34" charset="0"/>
                        </a:rPr>
                        <a:t> </a:t>
                      </a:r>
                      <a:r>
                        <a:rPr lang="tr-TR" sz="1800" dirty="0" smtClean="0">
                          <a:latin typeface="Arial" pitchFamily="34" charset="0"/>
                          <a:cs typeface="Arial" pitchFamily="34" charset="0"/>
                        </a:rPr>
                        <a:t>Kesimhane</a:t>
                      </a:r>
                      <a:endParaRPr lang="tr-TR" sz="1800" dirty="0">
                        <a:latin typeface="Arial" pitchFamily="34" charset="0"/>
                        <a:cs typeface="Arial" pitchFamily="34" charset="0"/>
                      </a:endParaRPr>
                    </a:p>
                  </a:txBody>
                  <a:tcPr anchor="ctr"/>
                </a:tc>
                <a:tc>
                  <a:txBody>
                    <a:bodyPr/>
                    <a:lstStyle/>
                    <a:p>
                      <a:pPr marL="0" lvl="1" indent="0"/>
                      <a:r>
                        <a:rPr lang="tr-TR" sz="1800" dirty="0" err="1" smtClean="0">
                          <a:latin typeface="Arial" pitchFamily="34" charset="0"/>
                          <a:cs typeface="Arial" pitchFamily="34" charset="0"/>
                        </a:rPr>
                        <a:t>Ante</a:t>
                      </a:r>
                      <a:r>
                        <a:rPr lang="tr-TR" sz="1800" dirty="0" smtClean="0">
                          <a:latin typeface="Arial" pitchFamily="34" charset="0"/>
                          <a:cs typeface="Arial" pitchFamily="34" charset="0"/>
                        </a:rPr>
                        <a:t> </a:t>
                      </a:r>
                      <a:r>
                        <a:rPr lang="tr-TR" sz="1800" dirty="0" err="1" smtClean="0">
                          <a:latin typeface="Arial" pitchFamily="34" charset="0"/>
                          <a:cs typeface="Arial" pitchFamily="34" charset="0"/>
                        </a:rPr>
                        <a:t>Mortem</a:t>
                      </a:r>
                      <a:r>
                        <a:rPr lang="tr-TR" sz="1800" dirty="0" smtClean="0">
                          <a:latin typeface="Arial" pitchFamily="34" charset="0"/>
                          <a:cs typeface="Arial" pitchFamily="34" charset="0"/>
                        </a:rPr>
                        <a:t> Muayene</a:t>
                      </a:r>
                    </a:p>
                    <a:p>
                      <a:pPr marL="0" lvl="1" indent="0"/>
                      <a:r>
                        <a:rPr lang="tr-TR" sz="1800" dirty="0" smtClean="0">
                          <a:latin typeface="Arial" pitchFamily="34" charset="0"/>
                          <a:cs typeface="Arial" pitchFamily="34" charset="0"/>
                        </a:rPr>
                        <a:t>Post </a:t>
                      </a:r>
                      <a:r>
                        <a:rPr lang="tr-TR" sz="1800" dirty="0" err="1" smtClean="0">
                          <a:latin typeface="Arial" pitchFamily="34" charset="0"/>
                          <a:cs typeface="Arial" pitchFamily="34" charset="0"/>
                        </a:rPr>
                        <a:t>Mortem</a:t>
                      </a:r>
                      <a:r>
                        <a:rPr lang="tr-TR" sz="1800" dirty="0" smtClean="0">
                          <a:latin typeface="Arial" pitchFamily="34" charset="0"/>
                          <a:cs typeface="Arial" pitchFamily="34" charset="0"/>
                        </a:rPr>
                        <a:t> Muayene</a:t>
                      </a:r>
                      <a:endParaRPr lang="tr-TR" sz="1800" dirty="0">
                        <a:latin typeface="Arial" pitchFamily="34" charset="0"/>
                        <a:cs typeface="Arial" pitchFamily="34" charset="0"/>
                      </a:endParaRPr>
                    </a:p>
                  </a:txBody>
                  <a:tcPr anchor="ctr"/>
                </a:tc>
                <a:tc>
                  <a:txBody>
                    <a:bodyPr/>
                    <a:lstStyle/>
                    <a:p>
                      <a:r>
                        <a:rPr lang="tr-TR" sz="1800" dirty="0" smtClean="0">
                          <a:latin typeface="Arial" pitchFamily="34" charset="0"/>
                          <a:cs typeface="Arial" pitchFamily="34" charset="0"/>
                        </a:rPr>
                        <a:t>Resmi </a:t>
                      </a:r>
                      <a:r>
                        <a:rPr lang="tr-TR" sz="1800" dirty="0" err="1" smtClean="0">
                          <a:latin typeface="Arial" pitchFamily="34" charset="0"/>
                          <a:cs typeface="Arial" pitchFamily="34" charset="0"/>
                        </a:rPr>
                        <a:t>Vet</a:t>
                      </a:r>
                      <a:r>
                        <a:rPr lang="tr-TR" sz="1800" dirty="0" smtClean="0">
                          <a:latin typeface="Arial" pitchFamily="34" charset="0"/>
                          <a:cs typeface="Arial" pitchFamily="34" charset="0"/>
                        </a:rPr>
                        <a:t>. Hekim</a:t>
                      </a:r>
                    </a:p>
                    <a:p>
                      <a:r>
                        <a:rPr lang="tr-TR" sz="1800" dirty="0" smtClean="0">
                          <a:latin typeface="Arial" pitchFamily="34" charset="0"/>
                          <a:cs typeface="Arial" pitchFamily="34" charset="0"/>
                        </a:rPr>
                        <a:t>Yetkilendirilmiş</a:t>
                      </a:r>
                      <a:r>
                        <a:rPr lang="tr-TR" sz="1800" baseline="0" dirty="0" smtClean="0">
                          <a:latin typeface="Arial" pitchFamily="34" charset="0"/>
                          <a:cs typeface="Arial" pitchFamily="34" charset="0"/>
                        </a:rPr>
                        <a:t> </a:t>
                      </a:r>
                      <a:r>
                        <a:rPr lang="tr-TR" sz="1800" baseline="0" dirty="0" err="1" smtClean="0">
                          <a:latin typeface="Arial" pitchFamily="34" charset="0"/>
                          <a:cs typeface="Arial" pitchFamily="34" charset="0"/>
                        </a:rPr>
                        <a:t>Vet</a:t>
                      </a:r>
                      <a:r>
                        <a:rPr lang="tr-TR" sz="1800" baseline="0" dirty="0" smtClean="0">
                          <a:latin typeface="Arial" pitchFamily="34" charset="0"/>
                          <a:cs typeface="Arial" pitchFamily="34" charset="0"/>
                        </a:rPr>
                        <a:t>. Hekim</a:t>
                      </a:r>
                      <a:endParaRPr lang="tr-TR" sz="1800" dirty="0">
                        <a:latin typeface="Arial" pitchFamily="34" charset="0"/>
                        <a:cs typeface="Arial" pitchFamily="34" charset="0"/>
                      </a:endParaRPr>
                    </a:p>
                  </a:txBody>
                  <a:tcPr anchor="ctr"/>
                </a:tc>
              </a:tr>
              <a:tr h="683499">
                <a:tc>
                  <a:txBody>
                    <a:bodyPr/>
                    <a:lstStyle/>
                    <a:p>
                      <a:pPr>
                        <a:lnSpc>
                          <a:spcPct val="115000"/>
                        </a:lnSpc>
                        <a:spcAft>
                          <a:spcPts val="0"/>
                        </a:spcAft>
                      </a:pPr>
                      <a:r>
                        <a:rPr lang="tr-TR" sz="1800" dirty="0">
                          <a:latin typeface="Arial" pitchFamily="34" charset="0"/>
                          <a:ea typeface="Calibri"/>
                          <a:cs typeface="Arial" pitchFamily="34" charset="0"/>
                        </a:rPr>
                        <a:t>Parçalama tesisi </a:t>
                      </a:r>
                    </a:p>
                  </a:txBody>
                  <a:tcPr marL="68580" marR="68580" marT="0" marB="0" anchor="ctr"/>
                </a:tc>
                <a:tc>
                  <a:txBody>
                    <a:bodyPr/>
                    <a:lstStyle/>
                    <a:p>
                      <a:r>
                        <a:rPr lang="tr-TR" sz="1800" dirty="0" smtClean="0">
                          <a:latin typeface="Arial" pitchFamily="34" charset="0"/>
                          <a:cs typeface="Arial" pitchFamily="34" charset="0"/>
                        </a:rPr>
                        <a:t>Resmi</a:t>
                      </a:r>
                      <a:r>
                        <a:rPr lang="tr-TR" sz="1800" baseline="0" dirty="0" smtClean="0">
                          <a:latin typeface="Arial" pitchFamily="34" charset="0"/>
                          <a:cs typeface="Arial" pitchFamily="34" charset="0"/>
                        </a:rPr>
                        <a:t> Kontrol</a:t>
                      </a:r>
                      <a:endParaRPr lang="tr-TR" sz="1800" dirty="0">
                        <a:latin typeface="Arial" pitchFamily="34" charset="0"/>
                        <a:cs typeface="Arial" pitchFamily="34" charset="0"/>
                      </a:endParaRPr>
                    </a:p>
                  </a:txBody>
                  <a:tcPr anchor="ctr"/>
                </a:tc>
                <a:tc>
                  <a:txBody>
                    <a:bodyPr/>
                    <a:lstStyle/>
                    <a:p>
                      <a:r>
                        <a:rPr lang="tr-TR" sz="1800" dirty="0" smtClean="0">
                          <a:latin typeface="Arial" pitchFamily="34" charset="0"/>
                          <a:cs typeface="Arial" pitchFamily="34" charset="0"/>
                        </a:rPr>
                        <a:t>Resmi </a:t>
                      </a:r>
                      <a:r>
                        <a:rPr lang="tr-TR" sz="1800" dirty="0" err="1" smtClean="0">
                          <a:latin typeface="Arial" pitchFamily="34" charset="0"/>
                          <a:cs typeface="Arial" pitchFamily="34" charset="0"/>
                        </a:rPr>
                        <a:t>Vet</a:t>
                      </a:r>
                      <a:r>
                        <a:rPr lang="tr-TR" sz="1800" dirty="0" smtClean="0">
                          <a:latin typeface="Arial" pitchFamily="34" charset="0"/>
                          <a:cs typeface="Arial" pitchFamily="34" charset="0"/>
                        </a:rPr>
                        <a:t>. Hekim</a:t>
                      </a:r>
                    </a:p>
                    <a:p>
                      <a:r>
                        <a:rPr lang="tr-TR" sz="1800" dirty="0" smtClean="0">
                          <a:latin typeface="Arial" pitchFamily="34" charset="0"/>
                          <a:cs typeface="Arial" pitchFamily="34" charset="0"/>
                        </a:rPr>
                        <a:t>Yetkilendirilmiş</a:t>
                      </a:r>
                      <a:r>
                        <a:rPr lang="tr-TR" sz="1800" baseline="0" dirty="0" smtClean="0">
                          <a:latin typeface="Arial" pitchFamily="34" charset="0"/>
                          <a:cs typeface="Arial" pitchFamily="34" charset="0"/>
                        </a:rPr>
                        <a:t> </a:t>
                      </a:r>
                      <a:r>
                        <a:rPr lang="tr-TR" sz="1800" baseline="0" dirty="0" err="1" smtClean="0">
                          <a:latin typeface="Arial" pitchFamily="34" charset="0"/>
                          <a:cs typeface="Arial" pitchFamily="34" charset="0"/>
                        </a:rPr>
                        <a:t>Vet</a:t>
                      </a:r>
                      <a:r>
                        <a:rPr lang="tr-TR" sz="1800" baseline="0" dirty="0" smtClean="0">
                          <a:latin typeface="Arial" pitchFamily="34" charset="0"/>
                          <a:cs typeface="Arial" pitchFamily="34" charset="0"/>
                        </a:rPr>
                        <a:t>. Hekim</a:t>
                      </a:r>
                      <a:endParaRPr lang="tr-TR" sz="1800" dirty="0" smtClean="0">
                        <a:latin typeface="Arial" pitchFamily="34" charset="0"/>
                        <a:cs typeface="Arial" pitchFamily="34" charset="0"/>
                      </a:endParaRPr>
                    </a:p>
                  </a:txBody>
                  <a:tcPr anchor="ctr"/>
                </a:tc>
              </a:tr>
              <a:tr h="390571">
                <a:tc>
                  <a:txBody>
                    <a:bodyPr/>
                    <a:lstStyle/>
                    <a:p>
                      <a:pPr>
                        <a:lnSpc>
                          <a:spcPct val="115000"/>
                        </a:lnSpc>
                        <a:spcAft>
                          <a:spcPts val="0"/>
                        </a:spcAft>
                      </a:pPr>
                      <a:r>
                        <a:rPr lang="tr-TR" sz="1800" dirty="0">
                          <a:latin typeface="Arial" pitchFamily="34" charset="0"/>
                          <a:ea typeface="Calibri"/>
                          <a:cs typeface="Arial" pitchFamily="34" charset="0"/>
                        </a:rPr>
                        <a:t>Kıyma üreten </a:t>
                      </a:r>
                      <a:r>
                        <a:rPr lang="tr-TR" sz="1800" dirty="0" smtClean="0">
                          <a:latin typeface="Arial" pitchFamily="34" charset="0"/>
                          <a:ea typeface="Calibri"/>
                          <a:cs typeface="Arial" pitchFamily="34" charset="0"/>
                        </a:rPr>
                        <a:t>işletme</a:t>
                      </a:r>
                      <a:endParaRPr lang="tr-TR" sz="1800" dirty="0">
                        <a:latin typeface="Arial" pitchFamily="34" charset="0"/>
                        <a:ea typeface="Calibri"/>
                        <a:cs typeface="Arial" pitchFamily="34" charset="0"/>
                      </a:endParaRPr>
                    </a:p>
                  </a:txBody>
                  <a:tcPr marL="68580" marR="68580" marT="0" marB="0" anchor="ctr"/>
                </a:tc>
                <a:tc>
                  <a:txBody>
                    <a:bodyPr/>
                    <a:lstStyle/>
                    <a:p>
                      <a:r>
                        <a:rPr lang="tr-TR" sz="1800" dirty="0" smtClean="0">
                          <a:latin typeface="Arial" pitchFamily="34" charset="0"/>
                          <a:cs typeface="Arial" pitchFamily="34" charset="0"/>
                        </a:rPr>
                        <a:t>Resmi Kontrol</a:t>
                      </a:r>
                      <a:endParaRPr lang="tr-TR" sz="1800" dirty="0">
                        <a:latin typeface="Arial" pitchFamily="34" charset="0"/>
                        <a:cs typeface="Arial" pitchFamily="34" charset="0"/>
                      </a:endParaRPr>
                    </a:p>
                  </a:txBody>
                  <a:tcPr anchor="ct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latin typeface="Arial" pitchFamily="34" charset="0"/>
                          <a:ea typeface="Times New Roman"/>
                          <a:cs typeface="Arial" pitchFamily="34" charset="0"/>
                        </a:rPr>
                        <a:t>Veteriner hekim, </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latin typeface="Arial" pitchFamily="34" charset="0"/>
                          <a:ea typeface="Times New Roman"/>
                          <a:cs typeface="Arial" pitchFamily="34" charset="0"/>
                        </a:rPr>
                        <a:t>Gıda mühendisi, </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latin typeface="Arial" pitchFamily="34" charset="0"/>
                          <a:ea typeface="Times New Roman"/>
                          <a:cs typeface="Arial" pitchFamily="34" charset="0"/>
                        </a:rPr>
                        <a:t>Ziraat mühendisi (gıda bölümü) </a:t>
                      </a:r>
                    </a:p>
                  </a:txBody>
                  <a:tcPr anchor="ctr"/>
                </a:tc>
              </a:tr>
              <a:tr h="645119">
                <a:tc>
                  <a:txBody>
                    <a:bodyPr/>
                    <a:lstStyle/>
                    <a:p>
                      <a:pPr>
                        <a:lnSpc>
                          <a:spcPct val="115000"/>
                        </a:lnSpc>
                        <a:spcAft>
                          <a:spcPts val="0"/>
                        </a:spcAft>
                      </a:pPr>
                      <a:r>
                        <a:rPr lang="tr-TR" sz="1800" dirty="0">
                          <a:latin typeface="Arial" pitchFamily="34" charset="0"/>
                          <a:ea typeface="Calibri"/>
                          <a:cs typeface="Arial" pitchFamily="34" charset="0"/>
                        </a:rPr>
                        <a:t>Hazırlanmış et karışımları üreten </a:t>
                      </a:r>
                      <a:r>
                        <a:rPr lang="tr-TR" sz="1800" dirty="0" smtClean="0">
                          <a:latin typeface="Arial" pitchFamily="34" charset="0"/>
                          <a:ea typeface="Calibri"/>
                          <a:cs typeface="Arial" pitchFamily="34" charset="0"/>
                        </a:rPr>
                        <a:t>tesis</a:t>
                      </a:r>
                      <a:endParaRPr lang="tr-TR" sz="1800" dirty="0">
                        <a:latin typeface="Arial" pitchFamily="34" charset="0"/>
                        <a:ea typeface="Calibri"/>
                        <a:cs typeface="Arial" pitchFamily="34" charset="0"/>
                      </a:endParaRPr>
                    </a:p>
                  </a:txBody>
                  <a:tcPr marL="68580" marR="68580" marT="0" marB="0" anchor="ctr"/>
                </a:tc>
                <a:tc>
                  <a:txBody>
                    <a:bodyPr/>
                    <a:lstStyle/>
                    <a:p>
                      <a:r>
                        <a:rPr lang="tr-TR" sz="1800" dirty="0" smtClean="0">
                          <a:latin typeface="Arial" pitchFamily="34" charset="0"/>
                          <a:cs typeface="Arial" pitchFamily="34" charset="0"/>
                        </a:rPr>
                        <a:t>Resmi</a:t>
                      </a:r>
                      <a:r>
                        <a:rPr lang="tr-TR" sz="1800" baseline="0" dirty="0" smtClean="0">
                          <a:latin typeface="Arial" pitchFamily="34" charset="0"/>
                          <a:cs typeface="Arial" pitchFamily="34" charset="0"/>
                        </a:rPr>
                        <a:t> Kontrol</a:t>
                      </a:r>
                      <a:endParaRPr lang="tr-TR" sz="1800" dirty="0">
                        <a:latin typeface="Arial" pitchFamily="34" charset="0"/>
                        <a:cs typeface="Arial" pitchFamily="34" charset="0"/>
                      </a:endParaRPr>
                    </a:p>
                  </a:txBody>
                  <a:tcPr anchor="ctr"/>
                </a:tc>
                <a:tc vMerge="1">
                  <a:txBody>
                    <a:bodyPr/>
                    <a:lstStyle/>
                    <a:p>
                      <a:endParaRPr lang="tr-TR" sz="1800" dirty="0">
                        <a:latin typeface="Arial" pitchFamily="34" charset="0"/>
                        <a:cs typeface="Arial" pitchFamily="34" charset="0"/>
                      </a:endParaRPr>
                    </a:p>
                  </a:txBody>
                  <a:tcPr/>
                </a:tc>
              </a:tr>
              <a:tr h="585856">
                <a:tc>
                  <a:txBody>
                    <a:bodyPr/>
                    <a:lstStyle/>
                    <a:p>
                      <a:pPr algn="just">
                        <a:spcAft>
                          <a:spcPts val="0"/>
                        </a:spcAft>
                      </a:pPr>
                      <a:r>
                        <a:rPr lang="tr-TR" sz="1800" dirty="0">
                          <a:latin typeface="Arial" pitchFamily="34" charset="0"/>
                          <a:ea typeface="Times New Roman"/>
                          <a:cs typeface="Arial" pitchFamily="34" charset="0"/>
                        </a:rPr>
                        <a:t>Et ve et ürünleri işleyen iş yerleri </a:t>
                      </a:r>
                    </a:p>
                  </a:txBody>
                  <a:tcPr marL="68580" marR="68580" marT="0" marB="0" anchor="ctr"/>
                </a:tc>
                <a:tc>
                  <a:txBody>
                    <a:bodyPr/>
                    <a:lstStyle/>
                    <a:p>
                      <a:r>
                        <a:rPr lang="tr-TR" sz="1800" dirty="0" smtClean="0">
                          <a:latin typeface="Arial" pitchFamily="34" charset="0"/>
                          <a:cs typeface="Arial" pitchFamily="34" charset="0"/>
                        </a:rPr>
                        <a:t>Resmi</a:t>
                      </a:r>
                      <a:r>
                        <a:rPr lang="tr-TR" sz="1800" baseline="0" dirty="0" smtClean="0">
                          <a:latin typeface="Arial" pitchFamily="34" charset="0"/>
                          <a:cs typeface="Arial" pitchFamily="34" charset="0"/>
                        </a:rPr>
                        <a:t> Kontrol</a:t>
                      </a:r>
                      <a:endParaRPr lang="tr-TR" sz="1800" dirty="0">
                        <a:latin typeface="Arial" pitchFamily="34" charset="0"/>
                        <a:cs typeface="Arial" pitchFamily="34" charset="0"/>
                      </a:endParaRPr>
                    </a:p>
                  </a:txBody>
                  <a:tcPr marL="68580" marR="68580" marT="0" marB="0"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dirty="0" smtClean="0">
                        <a:latin typeface="Arial" pitchFamily="34" charset="0"/>
                        <a:ea typeface="Times New Roman"/>
                        <a:cs typeface="Arial" pitchFamily="34" charset="0"/>
                      </a:endParaRPr>
                    </a:p>
                  </a:txBody>
                  <a:tcPr/>
                </a:tc>
              </a:tr>
              <a:tr h="64511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800" dirty="0" smtClean="0">
                          <a:latin typeface="Arial" pitchFamily="34" charset="0"/>
                          <a:ea typeface="Calibri"/>
                          <a:cs typeface="Arial" pitchFamily="34" charset="0"/>
                        </a:rPr>
                        <a:t>Et Depolayan ve Dağıtan</a:t>
                      </a:r>
                      <a:r>
                        <a:rPr lang="tr-TR" sz="1800" baseline="0" dirty="0" smtClean="0">
                          <a:latin typeface="Arial" pitchFamily="34" charset="0"/>
                          <a:ea typeface="Calibri"/>
                          <a:cs typeface="Arial" pitchFamily="34" charset="0"/>
                        </a:rPr>
                        <a:t> Perakendeci </a:t>
                      </a:r>
                      <a:endParaRPr lang="tr-TR" sz="1800" dirty="0" smtClean="0">
                        <a:latin typeface="Arial" pitchFamily="34" charset="0"/>
                        <a:ea typeface="Calibri"/>
                        <a:cs typeface="Arial" pitchFamily="34" charset="0"/>
                      </a:endParaRPr>
                    </a:p>
                  </a:txBody>
                  <a:tcPr marL="68580" marR="68580" marT="0" marB="0" anchor="ctr"/>
                </a:tc>
                <a:tc>
                  <a:txBody>
                    <a:bodyPr/>
                    <a:lstStyle/>
                    <a:p>
                      <a:r>
                        <a:rPr lang="tr-TR" sz="1800" dirty="0" smtClean="0">
                          <a:latin typeface="Arial" pitchFamily="34" charset="0"/>
                          <a:cs typeface="Arial" pitchFamily="34" charset="0"/>
                        </a:rPr>
                        <a:t>Resmi Kontrol</a:t>
                      </a:r>
                      <a:endParaRPr lang="tr-TR" sz="1800" dirty="0">
                        <a:latin typeface="Arial" pitchFamily="34" charset="0"/>
                        <a:cs typeface="Arial" pitchFamily="34" charset="0"/>
                      </a:endParaRPr>
                    </a:p>
                  </a:txBody>
                  <a:tcPr anchor="ctr"/>
                </a:tc>
                <a:tc>
                  <a:txBody>
                    <a:bodyPr/>
                    <a:lstStyle/>
                    <a:p>
                      <a:r>
                        <a:rPr lang="tr-TR" sz="1800" dirty="0" smtClean="0">
                          <a:latin typeface="Arial" pitchFamily="34" charset="0"/>
                          <a:cs typeface="Arial" pitchFamily="34" charset="0"/>
                        </a:rPr>
                        <a:t>Veteriner Hekim</a:t>
                      </a:r>
                      <a:endParaRPr lang="tr-TR" sz="1800" dirty="0">
                        <a:latin typeface="Arial" pitchFamily="34" charset="0"/>
                        <a:cs typeface="Arial" pitchFamily="34" charset="0"/>
                      </a:endParaRPr>
                    </a:p>
                  </a:txBody>
                  <a:tcPr anchor="ctr"/>
                </a:tc>
              </a:tr>
              <a:tr h="976426">
                <a:tc>
                  <a:txBody>
                    <a:bodyPr/>
                    <a:lstStyle/>
                    <a:p>
                      <a:pPr>
                        <a:lnSpc>
                          <a:spcPct val="115000"/>
                        </a:lnSpc>
                        <a:spcAft>
                          <a:spcPts val="0"/>
                        </a:spcAft>
                      </a:pPr>
                      <a:r>
                        <a:rPr lang="tr-TR" sz="1800" dirty="0" smtClean="0">
                          <a:latin typeface="Arial" pitchFamily="34" charset="0"/>
                          <a:ea typeface="Calibri"/>
                          <a:cs typeface="Arial" pitchFamily="34" charset="0"/>
                        </a:rPr>
                        <a:t>Satış ve Toplu Tüketim Yerleri</a:t>
                      </a:r>
                      <a:endParaRPr lang="tr-TR" sz="1800" dirty="0">
                        <a:latin typeface="Arial" pitchFamily="34" charset="0"/>
                        <a:ea typeface="Calibri"/>
                        <a:cs typeface="Arial" pitchFamily="34" charset="0"/>
                      </a:endParaRPr>
                    </a:p>
                  </a:txBody>
                  <a:tcPr marL="68580" marR="68580" marT="0" marB="0" anchor="ctr"/>
                </a:tc>
                <a:tc>
                  <a:txBody>
                    <a:bodyPr/>
                    <a:lstStyle/>
                    <a:p>
                      <a:r>
                        <a:rPr lang="tr-TR" sz="1800" dirty="0" smtClean="0">
                          <a:latin typeface="Arial" pitchFamily="34" charset="0"/>
                          <a:cs typeface="Arial" pitchFamily="34" charset="0"/>
                        </a:rPr>
                        <a:t>Resmi Kontrol</a:t>
                      </a:r>
                      <a:endParaRPr lang="tr-TR" sz="1800"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latin typeface="Arial" pitchFamily="34" charset="0"/>
                          <a:ea typeface="Times New Roman"/>
                          <a:cs typeface="Arial" pitchFamily="34" charset="0"/>
                        </a:rPr>
                        <a:t>Veteriner hekim, </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latin typeface="Arial" pitchFamily="34" charset="0"/>
                          <a:ea typeface="Times New Roman"/>
                          <a:cs typeface="Arial" pitchFamily="34" charset="0"/>
                        </a:rPr>
                        <a:t>Gıda mühendisi, </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latin typeface="Arial" pitchFamily="34" charset="0"/>
                          <a:ea typeface="Times New Roman"/>
                          <a:cs typeface="Arial" pitchFamily="34" charset="0"/>
                        </a:rPr>
                        <a:t>Ziraat mühendisi </a:t>
                      </a:r>
                    </a:p>
                  </a:txBody>
                  <a:tcPr anchor="ctr"/>
                </a:tc>
              </a:tr>
            </a:tbl>
          </a:graphicData>
        </a:graphic>
      </p:graphicFrame>
      <p:sp>
        <p:nvSpPr>
          <p:cNvPr id="4"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5"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6" name="Picture 6" descr="2.37-3-.jpg"/>
          <p:cNvPicPr>
            <a:picLocks noChangeAspect="1"/>
          </p:cNvPicPr>
          <p:nvPr/>
        </p:nvPicPr>
        <p:blipFill>
          <a:blip r:embed="rId3" cstate="print"/>
          <a:srcRect/>
          <a:stretch>
            <a:fillRect/>
          </a:stretch>
        </p:blipFill>
        <p:spPr bwMode="auto">
          <a:xfrm>
            <a:off x="214282" y="0"/>
            <a:ext cx="762000" cy="69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ltGray">
          <a:xfrm>
            <a:off x="317988" y="1357298"/>
            <a:ext cx="8611730" cy="4810139"/>
          </a:xfrm>
          <a:prstGeom prst="rect">
            <a:avLst/>
          </a:prstGeom>
          <a:gradFill rotWithShape="1">
            <a:gsLst>
              <a:gs pos="0">
                <a:srgbClr val="BCBCBC"/>
              </a:gs>
              <a:gs pos="35001">
                <a:srgbClr val="D0D0D0"/>
              </a:gs>
              <a:gs pos="100000">
                <a:srgbClr val="EDEDED"/>
              </a:gs>
            </a:gsLst>
            <a:lin ang="16200000" scaled="1"/>
          </a:gradFill>
          <a:ln w="9525" algn="ctr">
            <a:solidFill>
              <a:srgbClr val="FFC000"/>
            </a:solidFill>
            <a:miter lim="800000"/>
            <a:headEnd/>
            <a:tailEnd/>
          </a:ln>
          <a:effectLst>
            <a:outerShdw blurRad="40000" dist="20000" dir="5400000" rotWithShape="0">
              <a:srgbClr val="000000">
                <a:alpha val="37999"/>
              </a:srgbClr>
            </a:outerShdw>
          </a:effectLst>
        </p:spPr>
        <p:txBody>
          <a:bodyPr/>
          <a:lstStyle>
            <a:lvl1pPr marL="342900" indent="-342900"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buSzPct val="120000"/>
              <a:buFont typeface="Wingdings" pitchFamily="2" charset="2"/>
              <a:buNone/>
              <a:defRPr/>
            </a:pPr>
            <a:r>
              <a:rPr lang="tr-TR" altLang="tr-TR" b="1" dirty="0" smtClean="0">
                <a:solidFill>
                  <a:srgbClr val="292929"/>
                </a:solidFill>
              </a:rPr>
              <a:t> </a:t>
            </a:r>
          </a:p>
          <a:p>
            <a:pPr eaLnBrk="1" hangingPunct="1">
              <a:defRPr/>
            </a:pPr>
            <a:r>
              <a:rPr lang="tr-TR" altLang="tr-TR" sz="2800" b="1" dirty="0" smtClean="0"/>
              <a:t>	</a:t>
            </a:r>
          </a:p>
        </p:txBody>
      </p:sp>
      <p:graphicFrame>
        <p:nvGraphicFramePr>
          <p:cNvPr id="2" name="Diyagram 1"/>
          <p:cNvGraphicFramePr/>
          <p:nvPr/>
        </p:nvGraphicFramePr>
        <p:xfrm>
          <a:off x="571472" y="1500174"/>
          <a:ext cx="8018585" cy="4522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43" name="Rectangle 3"/>
          <p:cNvSpPr txBox="1">
            <a:spLocks noChangeArrowheads="1"/>
          </p:cNvSpPr>
          <p:nvPr/>
        </p:nvSpPr>
        <p:spPr bwMode="auto">
          <a:xfrm>
            <a:off x="4343401" y="5589589"/>
            <a:ext cx="4681904" cy="935037"/>
          </a:xfrm>
          <a:prstGeom prst="rect">
            <a:avLst/>
          </a:prstGeom>
          <a:noFill/>
          <a:ln w="9525">
            <a:noFill/>
            <a:miter lim="800000"/>
            <a:headEnd/>
            <a:tailEnd/>
          </a:ln>
        </p:spPr>
        <p:txBody>
          <a:bodyPr/>
          <a:lstStyle/>
          <a:p>
            <a:pPr eaLnBrk="0" hangingPunct="0">
              <a:spcBef>
                <a:spcPct val="20000"/>
              </a:spcBef>
              <a:buFont typeface="Wingdings" pitchFamily="2" charset="2"/>
              <a:buNone/>
            </a:pPr>
            <a:r>
              <a:rPr lang="tr-TR" altLang="tr-TR" sz="2200" b="1">
                <a:solidFill>
                  <a:srgbClr val="292929"/>
                </a:solidFill>
              </a:rPr>
              <a:t>Bu kriterlere uygun gıda üretimi gıda işletmecisinin sorumluluğundadır</a:t>
            </a:r>
            <a:endParaRPr lang="tr-TR" altLang="tr-TR" sz="2200" b="1">
              <a:cs typeface="Arial" pitchFamily="34" charset="0"/>
            </a:endParaRPr>
          </a:p>
        </p:txBody>
      </p:sp>
      <p:sp>
        <p:nvSpPr>
          <p:cNvPr id="8" name="1 Başlık"/>
          <p:cNvSpPr txBox="1">
            <a:spLocks/>
          </p:cNvSpPr>
          <p:nvPr/>
        </p:nvSpPr>
        <p:spPr>
          <a:xfrm>
            <a:off x="457200" y="714356"/>
            <a:ext cx="8229600" cy="500066"/>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smtClean="0">
                <a:ln>
                  <a:noFill/>
                </a:ln>
                <a:solidFill>
                  <a:srgbClr val="0092BC"/>
                </a:solidFill>
                <a:effectLst/>
                <a:uLnTx/>
                <a:uFillTx/>
                <a:latin typeface="Calibri" pitchFamily="34" charset="0"/>
                <a:ea typeface="Times New Roman" pitchFamily="18" charset="0"/>
                <a:cs typeface="Times New Roman" pitchFamily="18" charset="0"/>
              </a:rPr>
              <a:t>TGK MİKROBİYOLOJİK KRİTERLER YÖNETMELİĞİ</a:t>
            </a:r>
            <a:endParaRPr kumimoji="0" lang="tr-TR" sz="2000" b="0" i="0" u="none" strike="noStrike" kern="1200" cap="none" spc="0" normalizeH="0" baseline="0" noProof="0" dirty="0" smtClean="0">
              <a:ln>
                <a:noFill/>
              </a:ln>
              <a:solidFill>
                <a:srgbClr val="0092BC"/>
              </a:solidFill>
              <a:effectLst/>
              <a:uLnTx/>
              <a:uFillTx/>
              <a:latin typeface="Arial" pitchFamily="34" charset="0"/>
              <a:ea typeface="+mj-ea"/>
              <a:cs typeface="Arial" pitchFamily="34" charset="0"/>
            </a:endParaRPr>
          </a:p>
        </p:txBody>
      </p:sp>
      <p:sp>
        <p:nvSpPr>
          <p:cNvPr id="9"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0"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1" name="Picture 6" descr="2.37-3-.jpg"/>
          <p:cNvPicPr>
            <a:picLocks noChangeAspect="1"/>
          </p:cNvPicPr>
          <p:nvPr/>
        </p:nvPicPr>
        <p:blipFill>
          <a:blip r:embed="rId6" cstate="print"/>
          <a:srcRect/>
          <a:stretch>
            <a:fillRect/>
          </a:stretch>
        </p:blipFill>
        <p:spPr bwMode="auto">
          <a:xfrm>
            <a:off x="214282" y="0"/>
            <a:ext cx="762000" cy="69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14356"/>
            <a:ext cx="8229600" cy="703282"/>
          </a:xfrm>
        </p:spPr>
        <p:txBody>
          <a:bodyPr>
            <a:noAutofit/>
          </a:bodyPr>
          <a:lstStyle/>
          <a:p>
            <a:pPr lvl="0" fontAlgn="base">
              <a:spcAft>
                <a:spcPct val="0"/>
              </a:spcAft>
            </a:pPr>
            <a:r>
              <a:rPr lang="tr-TR" sz="2800" b="1" dirty="0" smtClean="0">
                <a:solidFill>
                  <a:srgbClr val="0092BC"/>
                </a:solidFill>
                <a:latin typeface="Calibri" pitchFamily="34" charset="0"/>
                <a:ea typeface="Times New Roman" pitchFamily="18" charset="0"/>
                <a:cs typeface="Times New Roman" pitchFamily="18" charset="0"/>
              </a:rPr>
              <a:t>TGK MİKROBİYOLOJİK KRİTERLER YÖNETMELİĞİ</a:t>
            </a:r>
            <a:br>
              <a:rPr lang="tr-TR" sz="2800" b="1" dirty="0" smtClean="0">
                <a:solidFill>
                  <a:srgbClr val="0092BC"/>
                </a:solidFill>
                <a:latin typeface="Calibri" pitchFamily="34" charset="0"/>
                <a:ea typeface="Times New Roman" pitchFamily="18" charset="0"/>
                <a:cs typeface="Times New Roman" pitchFamily="18" charset="0"/>
              </a:rPr>
            </a:br>
            <a:r>
              <a:rPr lang="tr-TR" sz="2800" b="1" dirty="0" smtClean="0">
                <a:solidFill>
                  <a:srgbClr val="0092BC"/>
                </a:solidFill>
                <a:latin typeface="Calibri" pitchFamily="34" charset="0"/>
                <a:ea typeface="Times New Roman" pitchFamily="18" charset="0"/>
                <a:cs typeface="Times New Roman" pitchFamily="18" charset="0"/>
              </a:rPr>
              <a:t>GIDA GÜVENİLİRLİĞİ KRİTERLERİ</a:t>
            </a:r>
            <a:endParaRPr lang="tr-TR" sz="2000" dirty="0" smtClean="0">
              <a:solidFill>
                <a:srgbClr val="0092BC"/>
              </a:solidFill>
              <a:latin typeface="Arial" pitchFamily="34" charset="0"/>
              <a:cs typeface="Arial" pitchFamily="34" charset="0"/>
            </a:endParaRPr>
          </a:p>
        </p:txBody>
      </p:sp>
      <p:graphicFrame>
        <p:nvGraphicFramePr>
          <p:cNvPr id="5" name="4 Tablo"/>
          <p:cNvGraphicFramePr>
            <a:graphicFrameLocks noGrp="1"/>
          </p:cNvGraphicFramePr>
          <p:nvPr/>
        </p:nvGraphicFramePr>
        <p:xfrm>
          <a:off x="214282" y="1571612"/>
          <a:ext cx="8572560" cy="4858860"/>
        </p:xfrm>
        <a:graphic>
          <a:graphicData uri="http://schemas.openxmlformats.org/drawingml/2006/table">
            <a:tbl>
              <a:tblPr/>
              <a:tblGrid>
                <a:gridCol w="2571768"/>
                <a:gridCol w="1996375"/>
                <a:gridCol w="391898"/>
                <a:gridCol w="540685"/>
                <a:gridCol w="714380"/>
                <a:gridCol w="757713"/>
                <a:gridCol w="1599741"/>
              </a:tblGrid>
              <a:tr h="442789">
                <a:tc>
                  <a:txBody>
                    <a:bodyPr/>
                    <a:lstStyle/>
                    <a:p>
                      <a:pPr algn="ctr">
                        <a:lnSpc>
                          <a:spcPct val="115000"/>
                        </a:lnSpc>
                        <a:spcAft>
                          <a:spcPts val="0"/>
                        </a:spcAft>
                      </a:pPr>
                      <a:r>
                        <a:rPr lang="tr-TR" sz="1600" b="1" dirty="0">
                          <a:latin typeface="Times New Roman"/>
                          <a:ea typeface="Times New Roman"/>
                          <a:cs typeface="Times New Roman"/>
                        </a:rPr>
                        <a:t>Gıda</a:t>
                      </a:r>
                      <a:endParaRPr lang="tr-TR" sz="1800" dirty="0">
                        <a:latin typeface="Calibri"/>
                        <a:ea typeface="Calibri"/>
                        <a:cs typeface="Times New Roman"/>
                      </a:endParaRPr>
                    </a:p>
                  </a:txBody>
                  <a:tcPr marL="39997" marR="39997" marT="53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latin typeface="Times New Roman"/>
                          <a:ea typeface="Times New Roman"/>
                          <a:cs typeface="Times New Roman"/>
                        </a:rPr>
                        <a:t>Mikroorganizmalar/ toksinler/ </a:t>
                      </a:r>
                      <a:r>
                        <a:rPr lang="tr-TR" sz="1600" b="1" dirty="0" err="1">
                          <a:latin typeface="Times New Roman"/>
                          <a:ea typeface="Times New Roman"/>
                          <a:cs typeface="Times New Roman"/>
                        </a:rPr>
                        <a:t>metabolitler</a:t>
                      </a:r>
                      <a:endParaRPr lang="tr-TR" sz="1800" dirty="0">
                        <a:latin typeface="Calibri"/>
                        <a:ea typeface="Calibri"/>
                        <a:cs typeface="Times New Roman"/>
                      </a:endParaRPr>
                    </a:p>
                  </a:txBody>
                  <a:tcPr marL="39997" marR="39997" marT="53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1600" b="1">
                          <a:latin typeface="Times New Roman"/>
                          <a:ea typeface="Times New Roman"/>
                          <a:cs typeface="Times New Roman"/>
                        </a:rPr>
                        <a:t>Numune alma planı (</a:t>
                      </a:r>
                      <a:r>
                        <a:rPr lang="tr-TR" sz="1600" b="1" baseline="30000">
                          <a:latin typeface="Times New Roman"/>
                          <a:ea typeface="Times New Roman"/>
                          <a:cs typeface="Times New Roman"/>
                        </a:rPr>
                        <a:t>1</a:t>
                      </a:r>
                      <a:r>
                        <a:rPr lang="tr-TR" sz="1600" b="1">
                          <a:latin typeface="Times New Roman"/>
                          <a:ea typeface="Times New Roman"/>
                          <a:cs typeface="Times New Roman"/>
                        </a:rPr>
                        <a:t>)</a:t>
                      </a:r>
                      <a:endParaRPr lang="tr-TR" sz="1800">
                        <a:latin typeface="Calibri"/>
                        <a:ea typeface="Calibri"/>
                        <a:cs typeface="Times New Roman"/>
                      </a:endParaRPr>
                    </a:p>
                  </a:txBody>
                  <a:tcPr marL="39997" marR="39997" marT="53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1600" b="1">
                          <a:latin typeface="Times New Roman"/>
                          <a:ea typeface="Times New Roman"/>
                          <a:cs typeface="Times New Roman"/>
                        </a:rPr>
                        <a:t>Limitler (</a:t>
                      </a:r>
                      <a:r>
                        <a:rPr lang="tr-TR" sz="1600" b="1" baseline="30000">
                          <a:latin typeface="Times New Roman"/>
                          <a:ea typeface="Times New Roman"/>
                          <a:cs typeface="Times New Roman"/>
                        </a:rPr>
                        <a:t>2</a:t>
                      </a:r>
                      <a:r>
                        <a:rPr lang="tr-TR" sz="1600" b="1">
                          <a:latin typeface="Times New Roman"/>
                          <a:ea typeface="Times New Roman"/>
                          <a:cs typeface="Times New Roman"/>
                        </a:rPr>
                        <a:t>)</a:t>
                      </a:r>
                      <a:endParaRPr lang="tr-TR" sz="1800">
                        <a:latin typeface="Calibri"/>
                        <a:ea typeface="Calibri"/>
                        <a:cs typeface="Times New Roman"/>
                      </a:endParaRPr>
                    </a:p>
                  </a:txBody>
                  <a:tcPr marL="39997" marR="39997" marT="53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600" b="1">
                          <a:latin typeface="Times New Roman"/>
                          <a:ea typeface="Times New Roman"/>
                          <a:cs typeface="Times New Roman"/>
                        </a:rPr>
                        <a:t>Referans metot (</a:t>
                      </a:r>
                      <a:r>
                        <a:rPr lang="tr-TR" sz="1600" b="1" baseline="30000">
                          <a:latin typeface="Times New Roman"/>
                          <a:ea typeface="Times New Roman"/>
                          <a:cs typeface="Times New Roman"/>
                        </a:rPr>
                        <a:t>3</a:t>
                      </a:r>
                      <a:r>
                        <a:rPr lang="tr-TR" sz="1600" b="1">
                          <a:latin typeface="Times New Roman"/>
                          <a:ea typeface="Times New Roman"/>
                          <a:cs typeface="Times New Roman"/>
                        </a:rPr>
                        <a:t>)</a:t>
                      </a:r>
                      <a:endParaRPr lang="tr-TR" sz="1800">
                        <a:latin typeface="Calibri"/>
                        <a:ea typeface="Calibri"/>
                        <a:cs typeface="Times New Roman"/>
                      </a:endParaRPr>
                    </a:p>
                  </a:txBody>
                  <a:tcPr marL="39997" marR="39997" marT="531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45">
                <a:tc rowSpan="3">
                  <a:txBody>
                    <a:bodyPr/>
                    <a:lstStyle/>
                    <a:p>
                      <a:pPr>
                        <a:lnSpc>
                          <a:spcPct val="115000"/>
                        </a:lnSpc>
                        <a:spcAft>
                          <a:spcPts val="0"/>
                        </a:spcAft>
                      </a:pPr>
                      <a:r>
                        <a:rPr lang="tr-TR" sz="1600">
                          <a:latin typeface="Times New Roman"/>
                          <a:ea typeface="Times New Roman"/>
                          <a:cs typeface="Times New Roman"/>
                        </a:rPr>
                        <a:t>1.3.</a:t>
                      </a:r>
                      <a:r>
                        <a:rPr lang="tr-TR" sz="1600" b="1">
                          <a:latin typeface="Times New Roman"/>
                          <a:ea typeface="Times New Roman"/>
                          <a:cs typeface="Times New Roman"/>
                        </a:rPr>
                        <a:t>1</a:t>
                      </a:r>
                      <a:r>
                        <a:rPr lang="tr-TR" sz="1600">
                          <a:latin typeface="Times New Roman"/>
                          <a:ea typeface="Times New Roman"/>
                          <a:cs typeface="Times New Roman"/>
                        </a:rPr>
                        <a:t>. Kıyma</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600">
                          <a:latin typeface="Times New Roman"/>
                          <a:ea typeface="Times New Roman"/>
                          <a:cs typeface="Times New Roman"/>
                        </a:rPr>
                        <a:t>Aerobik koloni sayısı </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latin typeface="Times New Roman"/>
                          <a:ea typeface="Times New Roman"/>
                          <a:cs typeface="Times New Roman"/>
                        </a:rPr>
                        <a:t>5</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latin typeface="Times New Roman"/>
                          <a:ea typeface="Times New Roman"/>
                          <a:cs typeface="Times New Roman"/>
                        </a:rPr>
                        <a:t>2</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latin typeface="Times New Roman"/>
                          <a:ea typeface="Times New Roman"/>
                          <a:cs typeface="Times New Roman"/>
                        </a:rPr>
                        <a:t>5x10</a:t>
                      </a:r>
                      <a:r>
                        <a:rPr lang="tr-TR" sz="1600" baseline="30000">
                          <a:latin typeface="Times New Roman"/>
                          <a:ea typeface="Times New Roman"/>
                          <a:cs typeface="Times New Roman"/>
                        </a:rPr>
                        <a:t>5</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600">
                          <a:latin typeface="Times New Roman"/>
                          <a:ea typeface="Times New Roman"/>
                          <a:cs typeface="Times New Roman"/>
                        </a:rPr>
                        <a:t>5x10</a:t>
                      </a:r>
                      <a:r>
                        <a:rPr lang="tr-TR" sz="1600" baseline="30000">
                          <a:latin typeface="Times New Roman"/>
                          <a:ea typeface="Times New Roman"/>
                          <a:cs typeface="Times New Roman"/>
                        </a:rPr>
                        <a:t>6</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dirty="0">
                          <a:latin typeface="Times New Roman"/>
                          <a:ea typeface="Times New Roman"/>
                          <a:cs typeface="Times New Roman"/>
                        </a:rPr>
                        <a:t>ISO 4833</a:t>
                      </a:r>
                      <a:endParaRPr lang="tr-TR" sz="1800" dirty="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45">
                <a:tc vMerge="1">
                  <a:txBody>
                    <a:bodyPr/>
                    <a:lstStyle/>
                    <a:p>
                      <a:endParaRPr lang="tr-TR"/>
                    </a:p>
                  </a:txBody>
                  <a:tcPr/>
                </a:tc>
                <a:tc>
                  <a:txBody>
                    <a:bodyPr/>
                    <a:lstStyle/>
                    <a:p>
                      <a:pPr>
                        <a:lnSpc>
                          <a:spcPct val="115000"/>
                        </a:lnSpc>
                        <a:spcAft>
                          <a:spcPts val="1000"/>
                        </a:spcAft>
                      </a:pPr>
                      <a:r>
                        <a:rPr lang="tr-TR" sz="1600" i="1">
                          <a:latin typeface="Times New Roman"/>
                          <a:ea typeface="Times New Roman"/>
                          <a:cs typeface="Times New Roman"/>
                        </a:rPr>
                        <a:t>Salmonella</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latin typeface="Times New Roman"/>
                          <a:ea typeface="Times New Roman"/>
                          <a:cs typeface="Times New Roman"/>
                        </a:rPr>
                        <a:t>5</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latin typeface="Times New Roman"/>
                          <a:ea typeface="Times New Roman"/>
                          <a:cs typeface="Times New Roman"/>
                        </a:rPr>
                        <a:t>0</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tr-TR" sz="1600">
                          <a:latin typeface="Times New Roman"/>
                          <a:ea typeface="Times New Roman"/>
                          <a:cs typeface="Times New Roman"/>
                        </a:rPr>
                        <a:t>0/25 g-mL</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600" dirty="0">
                          <a:latin typeface="Times New Roman"/>
                          <a:ea typeface="Times New Roman"/>
                          <a:cs typeface="Times New Roman"/>
                        </a:rPr>
                        <a:t>EN/ISO 6579</a:t>
                      </a:r>
                      <a:endParaRPr lang="tr-TR" sz="1800" dirty="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45">
                <a:tc vMerge="1">
                  <a:txBody>
                    <a:bodyPr/>
                    <a:lstStyle/>
                    <a:p>
                      <a:endParaRPr lang="tr-TR"/>
                    </a:p>
                  </a:txBody>
                  <a:tcPr/>
                </a:tc>
                <a:tc>
                  <a:txBody>
                    <a:bodyPr/>
                    <a:lstStyle/>
                    <a:p>
                      <a:pPr>
                        <a:lnSpc>
                          <a:spcPct val="115000"/>
                        </a:lnSpc>
                        <a:spcAft>
                          <a:spcPts val="1000"/>
                        </a:spcAft>
                      </a:pPr>
                      <a:r>
                        <a:rPr lang="tr-TR" sz="1600" i="1">
                          <a:latin typeface="Times New Roman"/>
                          <a:ea typeface="Times New Roman"/>
                          <a:cs typeface="Times New Roman"/>
                        </a:rPr>
                        <a:t>E. coli</a:t>
                      </a:r>
                      <a:r>
                        <a:rPr lang="tr-TR" sz="1600">
                          <a:latin typeface="Times New Roman"/>
                          <a:ea typeface="Times New Roman"/>
                          <a:cs typeface="Times New Roman"/>
                        </a:rPr>
                        <a:t> O157</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latin typeface="Times New Roman"/>
                          <a:ea typeface="Times New Roman"/>
                          <a:cs typeface="Times New Roman"/>
                        </a:rPr>
                        <a:t>5</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latin typeface="Times New Roman"/>
                          <a:ea typeface="Times New Roman"/>
                          <a:cs typeface="Times New Roman"/>
                        </a:rPr>
                        <a:t>0</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tr-TR" sz="1600">
                          <a:latin typeface="Times New Roman"/>
                          <a:ea typeface="Times New Roman"/>
                          <a:cs typeface="Times New Roman"/>
                        </a:rPr>
                        <a:t>0/25 g-mL</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600" dirty="0">
                          <a:latin typeface="Times New Roman"/>
                          <a:ea typeface="Times New Roman"/>
                          <a:cs typeface="Times New Roman"/>
                        </a:rPr>
                        <a:t>ISO 16654</a:t>
                      </a:r>
                      <a:endParaRPr lang="tr-TR" sz="1800" dirty="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45">
                <a:tc rowSpan="2">
                  <a:txBody>
                    <a:bodyPr/>
                    <a:lstStyle/>
                    <a:p>
                      <a:pPr>
                        <a:lnSpc>
                          <a:spcPct val="115000"/>
                        </a:lnSpc>
                        <a:spcAft>
                          <a:spcPts val="0"/>
                        </a:spcAft>
                      </a:pPr>
                      <a:r>
                        <a:rPr lang="tr-TR" sz="1600">
                          <a:latin typeface="Times New Roman"/>
                          <a:ea typeface="Times New Roman"/>
                          <a:cs typeface="Times New Roman"/>
                        </a:rPr>
                        <a:t>1.3.</a:t>
                      </a:r>
                      <a:r>
                        <a:rPr lang="tr-TR" sz="1600" b="1">
                          <a:latin typeface="Times New Roman"/>
                          <a:ea typeface="Times New Roman"/>
                          <a:cs typeface="Times New Roman"/>
                        </a:rPr>
                        <a:t>2</a:t>
                      </a:r>
                      <a:r>
                        <a:rPr lang="tr-TR" sz="1600">
                          <a:latin typeface="Times New Roman"/>
                          <a:ea typeface="Times New Roman"/>
                          <a:cs typeface="Times New Roman"/>
                        </a:rPr>
                        <a:t>. Çiğ kırmızı et ve hazırlanmış kırmızı et karışımları</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600" i="1">
                          <a:latin typeface="Times New Roman"/>
                          <a:ea typeface="Times New Roman"/>
                          <a:cs typeface="Times New Roman"/>
                        </a:rPr>
                        <a:t>Salmonella</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latin typeface="Times New Roman"/>
                          <a:ea typeface="Times New Roman"/>
                          <a:cs typeface="Times New Roman"/>
                        </a:rPr>
                        <a:t>5</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latin typeface="Times New Roman"/>
                          <a:ea typeface="Times New Roman"/>
                          <a:cs typeface="Times New Roman"/>
                        </a:rPr>
                        <a:t>0</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tr-TR" sz="1600">
                          <a:latin typeface="Times New Roman"/>
                          <a:ea typeface="Times New Roman"/>
                          <a:cs typeface="Times New Roman"/>
                        </a:rPr>
                        <a:t>0/25 g-mL</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600" dirty="0">
                          <a:latin typeface="Times New Roman"/>
                          <a:ea typeface="Times New Roman"/>
                          <a:cs typeface="Times New Roman"/>
                        </a:rPr>
                        <a:t>EN/ISO 6579</a:t>
                      </a:r>
                      <a:endParaRPr lang="tr-TR" sz="1800" dirty="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45">
                <a:tc vMerge="1">
                  <a:txBody>
                    <a:bodyPr/>
                    <a:lstStyle/>
                    <a:p>
                      <a:endParaRPr lang="tr-TR"/>
                    </a:p>
                  </a:txBody>
                  <a:tcPr/>
                </a:tc>
                <a:tc>
                  <a:txBody>
                    <a:bodyPr/>
                    <a:lstStyle/>
                    <a:p>
                      <a:pPr>
                        <a:lnSpc>
                          <a:spcPct val="115000"/>
                        </a:lnSpc>
                        <a:spcAft>
                          <a:spcPts val="1000"/>
                        </a:spcAft>
                      </a:pPr>
                      <a:r>
                        <a:rPr lang="tr-TR" sz="1600" i="1">
                          <a:latin typeface="Times New Roman"/>
                          <a:ea typeface="Times New Roman"/>
                          <a:cs typeface="Times New Roman"/>
                        </a:rPr>
                        <a:t>E. coli</a:t>
                      </a:r>
                      <a:r>
                        <a:rPr lang="tr-TR" sz="1600">
                          <a:latin typeface="Times New Roman"/>
                          <a:ea typeface="Times New Roman"/>
                          <a:cs typeface="Times New Roman"/>
                        </a:rPr>
                        <a:t> O157</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latin typeface="Times New Roman"/>
                          <a:ea typeface="Times New Roman"/>
                          <a:cs typeface="Times New Roman"/>
                        </a:rPr>
                        <a:t>5</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latin typeface="Times New Roman"/>
                          <a:ea typeface="Times New Roman"/>
                          <a:cs typeface="Times New Roman"/>
                        </a:rPr>
                        <a:t>0</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tr-TR" sz="1600">
                          <a:latin typeface="Times New Roman"/>
                          <a:ea typeface="Times New Roman"/>
                          <a:cs typeface="Times New Roman"/>
                        </a:rPr>
                        <a:t>0/25 g-mL</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600" dirty="0">
                          <a:latin typeface="Times New Roman"/>
                          <a:ea typeface="Times New Roman"/>
                          <a:cs typeface="Times New Roman"/>
                        </a:rPr>
                        <a:t>ISO 16654</a:t>
                      </a:r>
                      <a:endParaRPr lang="tr-TR" sz="1800" dirty="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917">
                <a:tc>
                  <a:txBody>
                    <a:bodyPr/>
                    <a:lstStyle/>
                    <a:p>
                      <a:pPr>
                        <a:lnSpc>
                          <a:spcPct val="115000"/>
                        </a:lnSpc>
                        <a:spcAft>
                          <a:spcPts val="0"/>
                        </a:spcAft>
                      </a:pPr>
                      <a:r>
                        <a:rPr lang="tr-TR" sz="1600">
                          <a:latin typeface="Times New Roman"/>
                          <a:ea typeface="Times New Roman"/>
                          <a:cs typeface="Times New Roman"/>
                        </a:rPr>
                        <a:t>1.3.</a:t>
                      </a:r>
                      <a:r>
                        <a:rPr lang="tr-TR" sz="1600" b="1">
                          <a:latin typeface="Times New Roman"/>
                          <a:ea typeface="Times New Roman"/>
                          <a:cs typeface="Times New Roman"/>
                        </a:rPr>
                        <a:t>3</a:t>
                      </a:r>
                      <a:r>
                        <a:rPr lang="tr-TR" sz="1600">
                          <a:latin typeface="Times New Roman"/>
                          <a:ea typeface="Times New Roman"/>
                          <a:cs typeface="Times New Roman"/>
                        </a:rPr>
                        <a:t>. Çiğ kanatlı eti ve hazırlanmış kanatlı eti karışımları</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600" i="1">
                          <a:latin typeface="Times New Roman"/>
                          <a:ea typeface="Times New Roman"/>
                          <a:cs typeface="Times New Roman"/>
                        </a:rPr>
                        <a:t>Salmonella </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latin typeface="Times New Roman"/>
                          <a:ea typeface="Times New Roman"/>
                          <a:cs typeface="Times New Roman"/>
                        </a:rPr>
                        <a:t>5</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latin typeface="Times New Roman"/>
                          <a:ea typeface="Times New Roman"/>
                          <a:cs typeface="Times New Roman"/>
                        </a:rPr>
                        <a:t>0</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tr-TR" sz="1600">
                          <a:latin typeface="Times New Roman"/>
                          <a:ea typeface="Times New Roman"/>
                          <a:cs typeface="Times New Roman"/>
                        </a:rPr>
                        <a:t>0/25 g-mL</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600" dirty="0">
                          <a:latin typeface="Times New Roman"/>
                          <a:ea typeface="Times New Roman"/>
                          <a:cs typeface="Times New Roman"/>
                        </a:rPr>
                        <a:t>EN/ISO 6579</a:t>
                      </a:r>
                      <a:endParaRPr lang="tr-TR" sz="1800" dirty="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45">
                <a:tc rowSpan="3">
                  <a:txBody>
                    <a:bodyPr/>
                    <a:lstStyle/>
                    <a:p>
                      <a:pPr>
                        <a:lnSpc>
                          <a:spcPct val="115000"/>
                        </a:lnSpc>
                        <a:spcAft>
                          <a:spcPts val="0"/>
                        </a:spcAft>
                      </a:pPr>
                      <a:r>
                        <a:rPr lang="tr-TR" sz="1600">
                          <a:latin typeface="Times New Roman"/>
                          <a:ea typeface="Times New Roman"/>
                          <a:cs typeface="Times New Roman"/>
                        </a:rPr>
                        <a:t>1.3.</a:t>
                      </a:r>
                      <a:r>
                        <a:rPr lang="tr-TR" sz="1600" b="1">
                          <a:latin typeface="Times New Roman"/>
                          <a:ea typeface="Times New Roman"/>
                          <a:cs typeface="Times New Roman"/>
                        </a:rPr>
                        <a:t>4</a:t>
                      </a:r>
                      <a:r>
                        <a:rPr lang="tr-TR" sz="1600">
                          <a:latin typeface="Times New Roman"/>
                          <a:ea typeface="Times New Roman"/>
                          <a:cs typeface="Times New Roman"/>
                        </a:rPr>
                        <a:t>. Mekanik olarak ayrılmış kırmızı et ve mekanik olarak ayrılmış kanatlı eti (MAE)</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600">
                          <a:latin typeface="Times New Roman"/>
                          <a:ea typeface="Times New Roman"/>
                          <a:cs typeface="Times New Roman"/>
                        </a:rPr>
                        <a:t>Aerobik koloni sayısı </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latin typeface="Times New Roman"/>
                          <a:ea typeface="Times New Roman"/>
                          <a:cs typeface="Times New Roman"/>
                        </a:rPr>
                        <a:t>5</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latin typeface="Times New Roman"/>
                          <a:ea typeface="Times New Roman"/>
                          <a:cs typeface="Times New Roman"/>
                        </a:rPr>
                        <a:t>2</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latin typeface="Times New Roman"/>
                          <a:ea typeface="Times New Roman"/>
                          <a:cs typeface="Times New Roman"/>
                        </a:rPr>
                        <a:t>5x10</a:t>
                      </a:r>
                      <a:r>
                        <a:rPr lang="tr-TR" sz="1600" baseline="30000">
                          <a:latin typeface="Times New Roman"/>
                          <a:ea typeface="Times New Roman"/>
                          <a:cs typeface="Times New Roman"/>
                        </a:rPr>
                        <a:t>5</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600">
                          <a:latin typeface="Times New Roman"/>
                          <a:ea typeface="Times New Roman"/>
                          <a:cs typeface="Times New Roman"/>
                        </a:rPr>
                        <a:t>5x10</a:t>
                      </a:r>
                      <a:r>
                        <a:rPr lang="tr-TR" sz="1600" baseline="30000">
                          <a:latin typeface="Times New Roman"/>
                          <a:ea typeface="Times New Roman"/>
                          <a:cs typeface="Times New Roman"/>
                        </a:rPr>
                        <a:t>6</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dirty="0">
                          <a:latin typeface="Times New Roman"/>
                          <a:ea typeface="Times New Roman"/>
                          <a:cs typeface="Times New Roman"/>
                        </a:rPr>
                        <a:t>ISO 4833</a:t>
                      </a:r>
                      <a:endParaRPr lang="tr-TR" sz="1800" dirty="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45">
                <a:tc vMerge="1">
                  <a:txBody>
                    <a:bodyPr/>
                    <a:lstStyle/>
                    <a:p>
                      <a:endParaRPr lang="tr-TR"/>
                    </a:p>
                  </a:txBody>
                  <a:tcPr/>
                </a:tc>
                <a:tc>
                  <a:txBody>
                    <a:bodyPr/>
                    <a:lstStyle/>
                    <a:p>
                      <a:pPr>
                        <a:lnSpc>
                          <a:spcPct val="115000"/>
                        </a:lnSpc>
                        <a:spcAft>
                          <a:spcPts val="1000"/>
                        </a:spcAft>
                      </a:pPr>
                      <a:r>
                        <a:rPr lang="tr-TR" sz="1600" i="1">
                          <a:latin typeface="Times New Roman"/>
                          <a:ea typeface="Times New Roman"/>
                          <a:cs typeface="Times New Roman"/>
                        </a:rPr>
                        <a:t>Salmonella</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latin typeface="Times New Roman"/>
                          <a:ea typeface="Times New Roman"/>
                          <a:cs typeface="Times New Roman"/>
                        </a:rPr>
                        <a:t>5</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latin typeface="Times New Roman"/>
                          <a:ea typeface="Times New Roman"/>
                          <a:cs typeface="Times New Roman"/>
                        </a:rPr>
                        <a:t>0</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tr-TR" sz="1600">
                          <a:latin typeface="Times New Roman"/>
                          <a:ea typeface="Times New Roman"/>
                          <a:cs typeface="Times New Roman"/>
                        </a:rPr>
                        <a:t>0/25 g-mL</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600" dirty="0">
                          <a:latin typeface="Times New Roman"/>
                          <a:ea typeface="Times New Roman"/>
                          <a:cs typeface="Times New Roman"/>
                        </a:rPr>
                        <a:t>EN/ISO 6579</a:t>
                      </a:r>
                      <a:endParaRPr lang="tr-TR" sz="1800" dirty="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45">
                <a:tc vMerge="1">
                  <a:txBody>
                    <a:bodyPr/>
                    <a:lstStyle/>
                    <a:p>
                      <a:endParaRPr lang="tr-TR"/>
                    </a:p>
                  </a:txBody>
                  <a:tcPr/>
                </a:tc>
                <a:tc>
                  <a:txBody>
                    <a:bodyPr/>
                    <a:lstStyle/>
                    <a:p>
                      <a:pPr>
                        <a:lnSpc>
                          <a:spcPct val="115000"/>
                        </a:lnSpc>
                        <a:spcAft>
                          <a:spcPts val="1000"/>
                        </a:spcAft>
                      </a:pPr>
                      <a:r>
                        <a:rPr lang="tr-TR" sz="1600" i="1">
                          <a:latin typeface="Times New Roman"/>
                          <a:ea typeface="Times New Roman"/>
                          <a:cs typeface="Times New Roman"/>
                        </a:rPr>
                        <a:t>E. coli</a:t>
                      </a:r>
                      <a:r>
                        <a:rPr lang="tr-TR" sz="1600">
                          <a:latin typeface="Times New Roman"/>
                          <a:ea typeface="Times New Roman"/>
                          <a:cs typeface="Times New Roman"/>
                        </a:rPr>
                        <a:t> O157</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latin typeface="Times New Roman"/>
                          <a:ea typeface="Times New Roman"/>
                          <a:cs typeface="Times New Roman"/>
                        </a:rPr>
                        <a:t>5</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latin typeface="Times New Roman"/>
                          <a:ea typeface="Times New Roman"/>
                          <a:cs typeface="Times New Roman"/>
                        </a:rPr>
                        <a:t>0</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tr-TR" sz="1600">
                          <a:latin typeface="Times New Roman"/>
                          <a:ea typeface="Times New Roman"/>
                          <a:cs typeface="Times New Roman"/>
                        </a:rPr>
                        <a:t>0/25 g-mL</a:t>
                      </a:r>
                      <a:endParaRPr lang="tr-TR" sz="180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600" dirty="0">
                          <a:latin typeface="Times New Roman"/>
                          <a:ea typeface="Times New Roman"/>
                          <a:cs typeface="Times New Roman"/>
                        </a:rPr>
                        <a:t>ISO 16654</a:t>
                      </a:r>
                      <a:endParaRPr lang="tr-TR" sz="1800" dirty="0">
                        <a:latin typeface="Calibri"/>
                        <a:ea typeface="Calibri"/>
                        <a:cs typeface="Times New Roman"/>
                      </a:endParaRPr>
                    </a:p>
                  </a:txBody>
                  <a:tcPr marL="39997" marR="39997" marT="53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6"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7"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42918"/>
            <a:ext cx="8229600" cy="785818"/>
          </a:xfrm>
        </p:spPr>
        <p:txBody>
          <a:bodyPr>
            <a:noAutofit/>
          </a:bodyPr>
          <a:lstStyle/>
          <a:p>
            <a:pPr lvl="0" fontAlgn="base">
              <a:spcAft>
                <a:spcPct val="0"/>
              </a:spcAft>
            </a:pPr>
            <a:r>
              <a:rPr lang="tr-TR" sz="2400" b="1" dirty="0" smtClean="0">
                <a:solidFill>
                  <a:srgbClr val="0092BC"/>
                </a:solidFill>
                <a:latin typeface="Calibri" pitchFamily="34" charset="0"/>
                <a:ea typeface="Times New Roman" pitchFamily="18" charset="0"/>
                <a:cs typeface="Times New Roman" pitchFamily="18" charset="0"/>
              </a:rPr>
              <a:t>TGK MİKROBİYOLOJİK KRİTERLER YÖNETMELİĞİ</a:t>
            </a:r>
            <a:br>
              <a:rPr lang="tr-TR" sz="2400" b="1" dirty="0" smtClean="0">
                <a:solidFill>
                  <a:srgbClr val="0092BC"/>
                </a:solidFill>
                <a:latin typeface="Calibri" pitchFamily="34" charset="0"/>
                <a:ea typeface="Times New Roman" pitchFamily="18" charset="0"/>
                <a:cs typeface="Times New Roman" pitchFamily="18" charset="0"/>
              </a:rPr>
            </a:br>
            <a:r>
              <a:rPr lang="tr-TR" sz="2400" b="1" dirty="0" smtClean="0">
                <a:solidFill>
                  <a:srgbClr val="0092BC"/>
                </a:solidFill>
                <a:latin typeface="Calibri" pitchFamily="34" charset="0"/>
                <a:ea typeface="Times New Roman" pitchFamily="18" charset="0"/>
                <a:cs typeface="Times New Roman" pitchFamily="18" charset="0"/>
              </a:rPr>
              <a:t>ÜRETİM HİJYENİ KRİTERLERİ</a:t>
            </a:r>
            <a:endParaRPr lang="tr-TR" sz="1800" dirty="0" smtClean="0">
              <a:solidFill>
                <a:srgbClr val="0092BC"/>
              </a:solidFill>
              <a:latin typeface="Arial" pitchFamily="34" charset="0"/>
              <a:cs typeface="Arial" pitchFamily="34" charset="0"/>
            </a:endParaRPr>
          </a:p>
        </p:txBody>
      </p:sp>
      <p:graphicFrame>
        <p:nvGraphicFramePr>
          <p:cNvPr id="4" name="3 Tablo"/>
          <p:cNvGraphicFramePr>
            <a:graphicFrameLocks noGrp="1"/>
          </p:cNvGraphicFramePr>
          <p:nvPr/>
        </p:nvGraphicFramePr>
        <p:xfrm>
          <a:off x="571472" y="1643050"/>
          <a:ext cx="8215369" cy="4732020"/>
        </p:xfrm>
        <a:graphic>
          <a:graphicData uri="http://schemas.openxmlformats.org/drawingml/2006/table">
            <a:tbl>
              <a:tblPr/>
              <a:tblGrid>
                <a:gridCol w="1207954"/>
                <a:gridCol w="1172921"/>
                <a:gridCol w="355280"/>
                <a:gridCol w="888201"/>
                <a:gridCol w="888201"/>
                <a:gridCol w="888201"/>
                <a:gridCol w="682929"/>
                <a:gridCol w="1065841"/>
                <a:gridCol w="1065841"/>
              </a:tblGrid>
              <a:tr h="246050">
                <a:tc rowSpan="2">
                  <a:txBody>
                    <a:bodyPr/>
                    <a:lstStyle/>
                    <a:p>
                      <a:pPr algn="ctr">
                        <a:lnSpc>
                          <a:spcPct val="115000"/>
                        </a:lnSpc>
                        <a:spcAft>
                          <a:spcPts val="0"/>
                        </a:spcAft>
                      </a:pPr>
                      <a:r>
                        <a:rPr lang="tr-TR" sz="1000" b="1" dirty="0">
                          <a:latin typeface="Times New Roman"/>
                          <a:ea typeface="Times New Roman"/>
                          <a:cs typeface="Times New Roman"/>
                        </a:rPr>
                        <a:t>Gıda</a:t>
                      </a:r>
                      <a:endParaRPr lang="tr-TR" sz="1050" dirty="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tr-TR" sz="1000" b="1" dirty="0">
                          <a:latin typeface="Times New Roman"/>
                          <a:ea typeface="Times New Roman"/>
                          <a:cs typeface="Times New Roman"/>
                        </a:rPr>
                        <a:t>Mikroorganizmalar/ toksinler/ </a:t>
                      </a:r>
                      <a:r>
                        <a:rPr lang="tr-TR" sz="1000" b="1" dirty="0" err="1">
                          <a:latin typeface="Times New Roman"/>
                          <a:ea typeface="Times New Roman"/>
                          <a:cs typeface="Times New Roman"/>
                        </a:rPr>
                        <a:t>metabolitler</a:t>
                      </a:r>
                      <a:endParaRPr lang="tr-TR" sz="1050" dirty="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1000" b="1">
                          <a:latin typeface="Times New Roman"/>
                          <a:ea typeface="Times New Roman"/>
                          <a:cs typeface="Times New Roman"/>
                        </a:rPr>
                        <a:t>Numune alma planı (</a:t>
                      </a:r>
                      <a:r>
                        <a:rPr lang="tr-TR" sz="1000" b="1" baseline="30000">
                          <a:latin typeface="Times New Roman"/>
                          <a:ea typeface="Times New Roman"/>
                          <a:cs typeface="Times New Roman"/>
                        </a:rPr>
                        <a:t>1</a:t>
                      </a:r>
                      <a:r>
                        <a:rPr lang="tr-TR" sz="1000" b="1">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1000" b="1">
                          <a:latin typeface="Times New Roman"/>
                          <a:ea typeface="Times New Roman"/>
                          <a:cs typeface="Times New Roman"/>
                        </a:rPr>
                        <a:t>Limitler (</a:t>
                      </a:r>
                      <a:r>
                        <a:rPr lang="tr-TR" sz="1000" b="1" baseline="30000">
                          <a:latin typeface="Times New Roman"/>
                          <a:ea typeface="Times New Roman"/>
                          <a:cs typeface="Times New Roman"/>
                        </a:rPr>
                        <a:t>2</a:t>
                      </a:r>
                      <a:r>
                        <a:rPr lang="tr-TR" sz="1000" b="1">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rowSpan="2">
                  <a:txBody>
                    <a:bodyPr/>
                    <a:lstStyle/>
                    <a:p>
                      <a:pPr algn="ctr">
                        <a:lnSpc>
                          <a:spcPct val="115000"/>
                        </a:lnSpc>
                        <a:spcAft>
                          <a:spcPts val="0"/>
                        </a:spcAft>
                      </a:pPr>
                      <a:r>
                        <a:rPr lang="tr-TR" sz="1000" b="1">
                          <a:latin typeface="Times New Roman"/>
                          <a:ea typeface="Times New Roman"/>
                          <a:cs typeface="Times New Roman"/>
                        </a:rPr>
                        <a:t>Referans metot (</a:t>
                      </a:r>
                      <a:r>
                        <a:rPr lang="tr-TR" sz="1000" b="1" baseline="30000">
                          <a:latin typeface="Times New Roman"/>
                          <a:ea typeface="Times New Roman"/>
                          <a:cs typeface="Times New Roman"/>
                        </a:rPr>
                        <a:t>3</a:t>
                      </a:r>
                      <a:r>
                        <a:rPr lang="tr-TR" sz="1000" b="1">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tr-TR" sz="1000" b="1">
                          <a:latin typeface="Times New Roman"/>
                          <a:ea typeface="Times New Roman"/>
                          <a:cs typeface="Times New Roman"/>
                        </a:rPr>
                        <a:t>Kriterin uygulanacağı basamak</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tr-TR" sz="1000" b="1">
                          <a:latin typeface="Times New Roman"/>
                          <a:ea typeface="Times New Roman"/>
                          <a:cs typeface="Times New Roman"/>
                        </a:rPr>
                        <a:t>Sonuçların uygun çıkmaması halinde alınacak tedbirler</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37">
                <a:tc v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000" b="1" dirty="0">
                          <a:latin typeface="Times New Roman"/>
                          <a:ea typeface="Times New Roman"/>
                          <a:cs typeface="Times New Roman"/>
                        </a:rPr>
                        <a:t>n</a:t>
                      </a:r>
                      <a:endParaRPr lang="tr-TR" sz="1050" dirty="0">
                        <a:latin typeface="Calibri"/>
                        <a:ea typeface="Calibri"/>
                        <a:cs typeface="Times New Roman"/>
                      </a:endParaRPr>
                    </a:p>
                  </a:txBody>
                  <a:tcPr marL="23818" marR="23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dirty="0">
                          <a:latin typeface="Times New Roman"/>
                          <a:ea typeface="Times New Roman"/>
                          <a:cs typeface="Times New Roman"/>
                        </a:rPr>
                        <a:t>c</a:t>
                      </a:r>
                      <a:endParaRPr lang="tr-TR" sz="1050" dirty="0">
                        <a:latin typeface="Calibri"/>
                        <a:ea typeface="Calibri"/>
                        <a:cs typeface="Times New Roman"/>
                      </a:endParaRPr>
                    </a:p>
                  </a:txBody>
                  <a:tcPr marL="23818" marR="23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Times New Roman"/>
                          <a:cs typeface="Times New Roman"/>
                        </a:rPr>
                        <a:t>m</a:t>
                      </a:r>
                      <a:endParaRPr lang="tr-TR" sz="1050">
                        <a:latin typeface="Calibri"/>
                        <a:ea typeface="Calibri"/>
                        <a:cs typeface="Times New Roman"/>
                      </a:endParaRPr>
                    </a:p>
                  </a:txBody>
                  <a:tcPr marL="23818" marR="23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latin typeface="Times New Roman"/>
                          <a:ea typeface="Times New Roman"/>
                          <a:cs typeface="Times New Roman"/>
                        </a:rPr>
                        <a:t>M</a:t>
                      </a:r>
                      <a:endParaRPr lang="tr-TR" sz="1050">
                        <a:latin typeface="Calibri"/>
                        <a:ea typeface="Calibri"/>
                        <a:cs typeface="Times New Roman"/>
                      </a:endParaRPr>
                    </a:p>
                  </a:txBody>
                  <a:tcPr marL="23818" marR="238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r>
              <a:tr h="155480">
                <a:tc rowSpan="2">
                  <a:txBody>
                    <a:bodyPr/>
                    <a:lstStyle/>
                    <a:p>
                      <a:pPr>
                        <a:lnSpc>
                          <a:spcPct val="115000"/>
                        </a:lnSpc>
                        <a:spcAft>
                          <a:spcPts val="0"/>
                        </a:spcAft>
                      </a:pPr>
                      <a:r>
                        <a:rPr lang="tr-TR" sz="1000">
                          <a:latin typeface="Times New Roman"/>
                          <a:ea typeface="Times New Roman"/>
                          <a:cs typeface="Times New Roman"/>
                        </a:rPr>
                        <a:t>2.1.1. Sığır, koyun, keçi ve at karkası</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Aerobik koloni sayısı</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000">
                        <a:latin typeface="Times New Roman"/>
                        <a:ea typeface="Times New Roman"/>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000" dirty="0">
                        <a:latin typeface="Times New Roman"/>
                        <a:ea typeface="Times New Roman"/>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latin typeface="Times New Roman"/>
                          <a:ea typeface="Times New Roman"/>
                          <a:cs typeface="Times New Roman"/>
                        </a:rPr>
                        <a:t>3,2x10</a:t>
                      </a:r>
                      <a:r>
                        <a:rPr lang="tr-TR" sz="1000" baseline="30000" dirty="0">
                          <a:latin typeface="Times New Roman"/>
                          <a:ea typeface="Times New Roman"/>
                          <a:cs typeface="Times New Roman"/>
                        </a:rPr>
                        <a:t>3</a:t>
                      </a:r>
                      <a:r>
                        <a:rPr lang="tr-TR" sz="1000" dirty="0">
                          <a:latin typeface="Times New Roman"/>
                          <a:ea typeface="Times New Roman"/>
                          <a:cs typeface="Times New Roman"/>
                        </a:rPr>
                        <a:t> </a:t>
                      </a:r>
                      <a:r>
                        <a:rPr lang="tr-TR" sz="1000" dirty="0" err="1">
                          <a:latin typeface="Times New Roman"/>
                          <a:ea typeface="Times New Roman"/>
                          <a:cs typeface="Times New Roman"/>
                        </a:rPr>
                        <a:t>kob</a:t>
                      </a:r>
                      <a:r>
                        <a:rPr lang="tr-TR" sz="1000" dirty="0">
                          <a:latin typeface="Times New Roman"/>
                          <a:ea typeface="Times New Roman"/>
                          <a:cs typeface="Times New Roman"/>
                        </a:rPr>
                        <a:t>/cm</a:t>
                      </a:r>
                      <a:r>
                        <a:rPr lang="tr-TR" sz="1000" baseline="30000" dirty="0">
                          <a:latin typeface="Times New Roman"/>
                          <a:ea typeface="Times New Roman"/>
                          <a:cs typeface="Times New Roman"/>
                        </a:rPr>
                        <a:t>2 </a:t>
                      </a:r>
                      <a:r>
                        <a:rPr lang="tr-TR" sz="1000" dirty="0">
                          <a:latin typeface="Times New Roman"/>
                          <a:ea typeface="Times New Roman"/>
                          <a:cs typeface="Times New Roman"/>
                        </a:rPr>
                        <a:t>(</a:t>
                      </a:r>
                      <a:r>
                        <a:rPr lang="tr-TR" sz="1000" baseline="30000" dirty="0">
                          <a:latin typeface="Times New Roman"/>
                          <a:ea typeface="Times New Roman"/>
                          <a:cs typeface="Times New Roman"/>
                        </a:rPr>
                        <a:t>4</a:t>
                      </a:r>
                      <a:r>
                        <a:rPr lang="tr-TR" sz="1000" dirty="0">
                          <a:latin typeface="Times New Roman"/>
                          <a:ea typeface="Times New Roman"/>
                          <a:cs typeface="Times New Roman"/>
                        </a:rPr>
                        <a:t>)</a:t>
                      </a:r>
                      <a:endParaRPr lang="tr-TR" sz="1050" dirty="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latin typeface="Times New Roman"/>
                          <a:ea typeface="Times New Roman"/>
                          <a:cs typeface="Times New Roman"/>
                        </a:rPr>
                        <a:t>1,0x10</a:t>
                      </a:r>
                      <a:r>
                        <a:rPr lang="tr-TR" sz="1000" baseline="30000" dirty="0">
                          <a:latin typeface="Times New Roman"/>
                          <a:ea typeface="Times New Roman"/>
                          <a:cs typeface="Times New Roman"/>
                        </a:rPr>
                        <a:t>5</a:t>
                      </a:r>
                      <a:r>
                        <a:rPr lang="tr-TR" sz="1000" dirty="0">
                          <a:latin typeface="Times New Roman"/>
                          <a:ea typeface="Times New Roman"/>
                          <a:cs typeface="Times New Roman"/>
                        </a:rPr>
                        <a:t> </a:t>
                      </a:r>
                      <a:r>
                        <a:rPr lang="tr-TR" sz="1000" dirty="0" err="1">
                          <a:latin typeface="Times New Roman"/>
                          <a:ea typeface="Times New Roman"/>
                          <a:cs typeface="Times New Roman"/>
                        </a:rPr>
                        <a:t>kob</a:t>
                      </a:r>
                      <a:r>
                        <a:rPr lang="tr-TR" sz="1000" dirty="0">
                          <a:latin typeface="Times New Roman"/>
                          <a:ea typeface="Times New Roman"/>
                          <a:cs typeface="Times New Roman"/>
                        </a:rPr>
                        <a:t>/cm</a:t>
                      </a:r>
                      <a:r>
                        <a:rPr lang="tr-TR" sz="1000" baseline="30000" dirty="0">
                          <a:latin typeface="Times New Roman"/>
                          <a:ea typeface="Times New Roman"/>
                          <a:cs typeface="Times New Roman"/>
                        </a:rPr>
                        <a:t>2</a:t>
                      </a:r>
                      <a:r>
                        <a:rPr lang="tr-TR" sz="1000" dirty="0">
                          <a:latin typeface="Times New Roman"/>
                          <a:ea typeface="Times New Roman"/>
                          <a:cs typeface="Times New Roman"/>
                        </a:rPr>
                        <a:t> (</a:t>
                      </a:r>
                      <a:r>
                        <a:rPr lang="tr-TR" sz="1000" baseline="30000" dirty="0">
                          <a:latin typeface="Times New Roman"/>
                          <a:ea typeface="Times New Roman"/>
                          <a:cs typeface="Times New Roman"/>
                        </a:rPr>
                        <a:t>4</a:t>
                      </a:r>
                      <a:r>
                        <a:rPr lang="tr-TR" sz="1000" dirty="0">
                          <a:latin typeface="Times New Roman"/>
                          <a:ea typeface="Times New Roman"/>
                          <a:cs typeface="Times New Roman"/>
                        </a:rPr>
                        <a:t>)</a:t>
                      </a:r>
                      <a:endParaRPr lang="tr-TR" sz="1050" dirty="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latin typeface="Times New Roman"/>
                          <a:ea typeface="Times New Roman"/>
                          <a:cs typeface="Times New Roman"/>
                        </a:rPr>
                        <a:t>ISO 4833</a:t>
                      </a:r>
                      <a:endParaRPr lang="tr-TR" sz="1050" dirty="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a:t>
                      </a:r>
                      <a:r>
                        <a:rPr lang="tr-TR" sz="1000" baseline="30000">
                          <a:latin typeface="Times New Roman"/>
                          <a:ea typeface="Times New Roman"/>
                          <a:cs typeface="Times New Roman"/>
                        </a:rPr>
                        <a:t>9</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a:t>
                      </a:r>
                      <a:r>
                        <a:rPr lang="tr-TR" sz="1000" baseline="30000">
                          <a:latin typeface="Times New Roman"/>
                          <a:ea typeface="Times New Roman"/>
                          <a:cs typeface="Times New Roman"/>
                        </a:rPr>
                        <a:t>12</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510">
                <a:tc vMerge="1">
                  <a:txBody>
                    <a:bodyPr/>
                    <a:lstStyle/>
                    <a:p>
                      <a:endParaRPr lang="tr-TR"/>
                    </a:p>
                  </a:txBody>
                  <a:tcPr/>
                </a:tc>
                <a:tc>
                  <a:txBody>
                    <a:bodyPr/>
                    <a:lstStyle/>
                    <a:p>
                      <a:pPr>
                        <a:lnSpc>
                          <a:spcPct val="115000"/>
                        </a:lnSpc>
                        <a:spcAft>
                          <a:spcPts val="0"/>
                        </a:spcAft>
                      </a:pPr>
                      <a:r>
                        <a:rPr lang="tr-TR" sz="1000">
                          <a:latin typeface="Times New Roman"/>
                          <a:ea typeface="Times New Roman"/>
                          <a:cs typeface="Times New Roman"/>
                        </a:rPr>
                        <a:t>Enterobacteriaceae</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000">
                        <a:latin typeface="Times New Roman"/>
                        <a:ea typeface="Times New Roman"/>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000">
                        <a:latin typeface="Times New Roman"/>
                        <a:ea typeface="Times New Roman"/>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3,2x10</a:t>
                      </a:r>
                      <a:r>
                        <a:rPr lang="tr-TR" sz="1000" baseline="30000">
                          <a:latin typeface="Times New Roman"/>
                          <a:ea typeface="Times New Roman"/>
                          <a:cs typeface="Times New Roman"/>
                        </a:rPr>
                        <a:t>1</a:t>
                      </a:r>
                      <a:r>
                        <a:rPr lang="tr-TR" sz="1000">
                          <a:latin typeface="Times New Roman"/>
                          <a:ea typeface="Times New Roman"/>
                          <a:cs typeface="Times New Roman"/>
                        </a:rPr>
                        <a:t> kob/cm</a:t>
                      </a:r>
                      <a:r>
                        <a:rPr lang="tr-TR" sz="1000" baseline="30000">
                          <a:latin typeface="Times New Roman"/>
                          <a:ea typeface="Times New Roman"/>
                          <a:cs typeface="Times New Roman"/>
                        </a:rPr>
                        <a:t>2</a:t>
                      </a:r>
                      <a:r>
                        <a:rPr lang="tr-TR" sz="1000">
                          <a:latin typeface="Times New Roman"/>
                          <a:ea typeface="Times New Roman"/>
                          <a:cs typeface="Times New Roman"/>
                        </a:rPr>
                        <a:t> (</a:t>
                      </a:r>
                      <a:r>
                        <a:rPr lang="tr-TR" sz="1000" baseline="30000">
                          <a:latin typeface="Times New Roman"/>
                          <a:ea typeface="Times New Roman"/>
                          <a:cs typeface="Times New Roman"/>
                        </a:rPr>
                        <a:t>4</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3,2x10</a:t>
                      </a:r>
                      <a:r>
                        <a:rPr lang="tr-TR" sz="1000" baseline="30000">
                          <a:latin typeface="Times New Roman"/>
                          <a:ea typeface="Times New Roman"/>
                          <a:cs typeface="Times New Roman"/>
                        </a:rPr>
                        <a:t>2</a:t>
                      </a:r>
                      <a:r>
                        <a:rPr lang="tr-TR" sz="1000">
                          <a:latin typeface="Times New Roman"/>
                          <a:ea typeface="Times New Roman"/>
                          <a:cs typeface="Times New Roman"/>
                        </a:rPr>
                        <a:t> kob/cm</a:t>
                      </a:r>
                      <a:r>
                        <a:rPr lang="tr-TR" sz="1000" baseline="30000">
                          <a:latin typeface="Times New Roman"/>
                          <a:ea typeface="Times New Roman"/>
                          <a:cs typeface="Times New Roman"/>
                        </a:rPr>
                        <a:t>2</a:t>
                      </a:r>
                      <a:r>
                        <a:rPr lang="tr-TR" sz="1000">
                          <a:latin typeface="Times New Roman"/>
                          <a:ea typeface="Times New Roman"/>
                          <a:cs typeface="Times New Roman"/>
                        </a:rPr>
                        <a:t> (</a:t>
                      </a:r>
                      <a:r>
                        <a:rPr lang="tr-TR" sz="1000" baseline="30000">
                          <a:latin typeface="Times New Roman"/>
                          <a:ea typeface="Times New Roman"/>
                          <a:cs typeface="Times New Roman"/>
                        </a:rPr>
                        <a:t>4</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latin typeface="Times New Roman"/>
                          <a:ea typeface="Times New Roman"/>
                          <a:cs typeface="Times New Roman"/>
                        </a:rPr>
                        <a:t>ISO 21528-2</a:t>
                      </a:r>
                      <a:endParaRPr lang="tr-TR" sz="1050" dirty="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a:latin typeface="Times New Roman"/>
                          <a:ea typeface="Times New Roman"/>
                          <a:cs typeface="Times New Roman"/>
                        </a:rPr>
                        <a:t>(</a:t>
                      </a:r>
                      <a:r>
                        <a:rPr lang="tr-TR" sz="1000" baseline="30000" dirty="0">
                          <a:latin typeface="Times New Roman"/>
                          <a:ea typeface="Times New Roman"/>
                          <a:cs typeface="Times New Roman"/>
                        </a:rPr>
                        <a:t>9</a:t>
                      </a:r>
                      <a:r>
                        <a:rPr lang="tr-TR" sz="1000" dirty="0">
                          <a:latin typeface="Times New Roman"/>
                          <a:ea typeface="Times New Roman"/>
                          <a:cs typeface="Times New Roman"/>
                        </a:rPr>
                        <a:t>)</a:t>
                      </a:r>
                      <a:endParaRPr lang="tr-TR" sz="1050" dirty="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a:t>
                      </a:r>
                      <a:r>
                        <a:rPr lang="tr-TR" sz="1000" baseline="30000">
                          <a:latin typeface="Times New Roman"/>
                          <a:ea typeface="Times New Roman"/>
                          <a:cs typeface="Times New Roman"/>
                        </a:rPr>
                        <a:t>12</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716">
                <a:tc rowSpan="2">
                  <a:txBody>
                    <a:bodyPr/>
                    <a:lstStyle/>
                    <a:p>
                      <a:pPr>
                        <a:lnSpc>
                          <a:spcPct val="115000"/>
                        </a:lnSpc>
                        <a:spcAft>
                          <a:spcPts val="0"/>
                        </a:spcAft>
                      </a:pPr>
                      <a:r>
                        <a:rPr lang="tr-TR" sz="1000">
                          <a:latin typeface="Times New Roman"/>
                          <a:ea typeface="Times New Roman"/>
                          <a:cs typeface="Times New Roman"/>
                        </a:rPr>
                        <a:t>2.1.2. Domuz karkası</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Aerobik koloni sayısı</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000">
                        <a:latin typeface="Times New Roman"/>
                        <a:ea typeface="Times New Roman"/>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000">
                        <a:latin typeface="Times New Roman"/>
                        <a:ea typeface="Times New Roman"/>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1,0x10</a:t>
                      </a:r>
                      <a:r>
                        <a:rPr lang="tr-TR" sz="1000" baseline="30000">
                          <a:latin typeface="Times New Roman"/>
                          <a:ea typeface="Times New Roman"/>
                          <a:cs typeface="Times New Roman"/>
                        </a:rPr>
                        <a:t>4</a:t>
                      </a:r>
                      <a:r>
                        <a:rPr lang="tr-TR" sz="1000">
                          <a:latin typeface="Times New Roman"/>
                          <a:ea typeface="Times New Roman"/>
                          <a:cs typeface="Times New Roman"/>
                        </a:rPr>
                        <a:t> kob/cm</a:t>
                      </a:r>
                      <a:r>
                        <a:rPr lang="tr-TR" sz="1000" baseline="30000">
                          <a:latin typeface="Times New Roman"/>
                          <a:ea typeface="Times New Roman"/>
                          <a:cs typeface="Times New Roman"/>
                        </a:rPr>
                        <a:t>2</a:t>
                      </a:r>
                      <a:r>
                        <a:rPr lang="tr-TR" sz="1000">
                          <a:latin typeface="Times New Roman"/>
                          <a:ea typeface="Times New Roman"/>
                          <a:cs typeface="Times New Roman"/>
                        </a:rPr>
                        <a:t> (</a:t>
                      </a:r>
                      <a:r>
                        <a:rPr lang="tr-TR" sz="1000" baseline="30000">
                          <a:latin typeface="Times New Roman"/>
                          <a:ea typeface="Times New Roman"/>
                          <a:cs typeface="Times New Roman"/>
                        </a:rPr>
                        <a:t>4</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1,0x10</a:t>
                      </a:r>
                      <a:r>
                        <a:rPr lang="tr-TR" sz="1000" baseline="30000">
                          <a:latin typeface="Times New Roman"/>
                          <a:ea typeface="Times New Roman"/>
                          <a:cs typeface="Times New Roman"/>
                        </a:rPr>
                        <a:t>5</a:t>
                      </a:r>
                      <a:r>
                        <a:rPr lang="tr-TR" sz="1000">
                          <a:latin typeface="Times New Roman"/>
                          <a:ea typeface="Times New Roman"/>
                          <a:cs typeface="Times New Roman"/>
                        </a:rPr>
                        <a:t> kob/cm</a:t>
                      </a:r>
                      <a:r>
                        <a:rPr lang="tr-TR" sz="1000" baseline="30000">
                          <a:latin typeface="Times New Roman"/>
                          <a:ea typeface="Times New Roman"/>
                          <a:cs typeface="Times New Roman"/>
                        </a:rPr>
                        <a:t>2</a:t>
                      </a:r>
                      <a:r>
                        <a:rPr lang="tr-TR" sz="1000">
                          <a:latin typeface="Times New Roman"/>
                          <a:ea typeface="Times New Roman"/>
                          <a:cs typeface="Times New Roman"/>
                        </a:rPr>
                        <a:t> (</a:t>
                      </a:r>
                      <a:r>
                        <a:rPr lang="tr-TR" sz="1000" baseline="30000">
                          <a:latin typeface="Times New Roman"/>
                          <a:ea typeface="Times New Roman"/>
                          <a:cs typeface="Times New Roman"/>
                        </a:rPr>
                        <a:t>4</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ISO 4833</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a:latin typeface="Times New Roman"/>
                          <a:ea typeface="Times New Roman"/>
                          <a:cs typeface="Times New Roman"/>
                        </a:rPr>
                        <a:t>(</a:t>
                      </a:r>
                      <a:r>
                        <a:rPr lang="tr-TR" sz="1000" baseline="30000" dirty="0">
                          <a:latin typeface="Times New Roman"/>
                          <a:ea typeface="Times New Roman"/>
                          <a:cs typeface="Times New Roman"/>
                        </a:rPr>
                        <a:t>9</a:t>
                      </a:r>
                      <a:r>
                        <a:rPr lang="tr-TR" sz="1000" dirty="0">
                          <a:latin typeface="Times New Roman"/>
                          <a:ea typeface="Times New Roman"/>
                          <a:cs typeface="Times New Roman"/>
                        </a:rPr>
                        <a:t>)</a:t>
                      </a:r>
                      <a:endParaRPr lang="tr-TR" sz="1050" dirty="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a:t>
                      </a:r>
                      <a:r>
                        <a:rPr lang="tr-TR" sz="1000" baseline="30000">
                          <a:latin typeface="Times New Roman"/>
                          <a:ea typeface="Times New Roman"/>
                          <a:cs typeface="Times New Roman"/>
                        </a:rPr>
                        <a:t>12</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399">
                <a:tc vMerge="1">
                  <a:txBody>
                    <a:bodyPr/>
                    <a:lstStyle/>
                    <a:p>
                      <a:endParaRPr lang="tr-TR"/>
                    </a:p>
                  </a:txBody>
                  <a:tcPr/>
                </a:tc>
                <a:tc>
                  <a:txBody>
                    <a:bodyPr/>
                    <a:lstStyle/>
                    <a:p>
                      <a:pPr>
                        <a:lnSpc>
                          <a:spcPct val="115000"/>
                        </a:lnSpc>
                        <a:spcAft>
                          <a:spcPts val="0"/>
                        </a:spcAft>
                      </a:pPr>
                      <a:r>
                        <a:rPr lang="tr-TR" sz="1000">
                          <a:latin typeface="Times New Roman"/>
                          <a:ea typeface="Times New Roman"/>
                          <a:cs typeface="Times New Roman"/>
                        </a:rPr>
                        <a:t>Enterobacteriaceae</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000">
                        <a:latin typeface="Times New Roman"/>
                        <a:ea typeface="Times New Roman"/>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000">
                        <a:latin typeface="Times New Roman"/>
                        <a:ea typeface="Times New Roman"/>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1,0x10</a:t>
                      </a:r>
                      <a:r>
                        <a:rPr lang="tr-TR" sz="1000" baseline="30000">
                          <a:latin typeface="Times New Roman"/>
                          <a:ea typeface="Times New Roman"/>
                          <a:cs typeface="Times New Roman"/>
                        </a:rPr>
                        <a:t>2</a:t>
                      </a:r>
                      <a:r>
                        <a:rPr lang="tr-TR" sz="1000">
                          <a:latin typeface="Times New Roman"/>
                          <a:ea typeface="Times New Roman"/>
                          <a:cs typeface="Times New Roman"/>
                        </a:rPr>
                        <a:t> kob/cm</a:t>
                      </a:r>
                      <a:r>
                        <a:rPr lang="tr-TR" sz="1000" baseline="30000">
                          <a:latin typeface="Times New Roman"/>
                          <a:ea typeface="Times New Roman"/>
                          <a:cs typeface="Times New Roman"/>
                        </a:rPr>
                        <a:t>2</a:t>
                      </a:r>
                      <a:r>
                        <a:rPr lang="tr-TR" sz="1000">
                          <a:latin typeface="Times New Roman"/>
                          <a:ea typeface="Times New Roman"/>
                          <a:cs typeface="Times New Roman"/>
                        </a:rPr>
                        <a:t> (</a:t>
                      </a:r>
                      <a:r>
                        <a:rPr lang="tr-TR" sz="1000" baseline="30000">
                          <a:latin typeface="Times New Roman"/>
                          <a:ea typeface="Times New Roman"/>
                          <a:cs typeface="Times New Roman"/>
                        </a:rPr>
                        <a:t>4</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1,0x10</a:t>
                      </a:r>
                      <a:r>
                        <a:rPr lang="tr-TR" sz="1000" baseline="30000">
                          <a:latin typeface="Times New Roman"/>
                          <a:ea typeface="Times New Roman"/>
                          <a:cs typeface="Times New Roman"/>
                        </a:rPr>
                        <a:t>3</a:t>
                      </a:r>
                      <a:r>
                        <a:rPr lang="tr-TR" sz="1000">
                          <a:latin typeface="Times New Roman"/>
                          <a:ea typeface="Times New Roman"/>
                          <a:cs typeface="Times New Roman"/>
                        </a:rPr>
                        <a:t> kob/cm</a:t>
                      </a:r>
                      <a:r>
                        <a:rPr lang="tr-TR" sz="1000" baseline="30000">
                          <a:latin typeface="Times New Roman"/>
                          <a:ea typeface="Times New Roman"/>
                          <a:cs typeface="Times New Roman"/>
                        </a:rPr>
                        <a:t>2</a:t>
                      </a:r>
                      <a:r>
                        <a:rPr lang="tr-TR" sz="1000">
                          <a:latin typeface="Times New Roman"/>
                          <a:ea typeface="Times New Roman"/>
                          <a:cs typeface="Times New Roman"/>
                        </a:rPr>
                        <a:t> (</a:t>
                      </a:r>
                      <a:r>
                        <a:rPr lang="tr-TR" sz="1000" baseline="30000">
                          <a:latin typeface="Times New Roman"/>
                          <a:ea typeface="Times New Roman"/>
                          <a:cs typeface="Times New Roman"/>
                        </a:rPr>
                        <a:t>4</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ISO 21528-2</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a:latin typeface="Times New Roman"/>
                          <a:ea typeface="Times New Roman"/>
                          <a:cs typeface="Times New Roman"/>
                        </a:rPr>
                        <a:t>(</a:t>
                      </a:r>
                      <a:r>
                        <a:rPr lang="tr-TR" sz="1000" baseline="30000" dirty="0">
                          <a:latin typeface="Times New Roman"/>
                          <a:ea typeface="Times New Roman"/>
                          <a:cs typeface="Times New Roman"/>
                        </a:rPr>
                        <a:t>9</a:t>
                      </a:r>
                      <a:r>
                        <a:rPr lang="tr-TR" sz="1000" dirty="0">
                          <a:latin typeface="Times New Roman"/>
                          <a:ea typeface="Times New Roman"/>
                          <a:cs typeface="Times New Roman"/>
                        </a:rPr>
                        <a:t>)</a:t>
                      </a:r>
                      <a:endParaRPr lang="tr-TR" sz="1050" dirty="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a:t>
                      </a:r>
                      <a:r>
                        <a:rPr lang="tr-TR" sz="1000" baseline="30000">
                          <a:latin typeface="Times New Roman"/>
                          <a:ea typeface="Times New Roman"/>
                          <a:cs typeface="Times New Roman"/>
                        </a:rPr>
                        <a:t>12</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62">
                <a:tc>
                  <a:txBody>
                    <a:bodyPr/>
                    <a:lstStyle/>
                    <a:p>
                      <a:pPr>
                        <a:lnSpc>
                          <a:spcPct val="115000"/>
                        </a:lnSpc>
                        <a:spcAft>
                          <a:spcPts val="0"/>
                        </a:spcAft>
                      </a:pPr>
                      <a:r>
                        <a:rPr lang="tr-TR" sz="1000">
                          <a:latin typeface="Times New Roman"/>
                          <a:ea typeface="Times New Roman"/>
                          <a:cs typeface="Times New Roman"/>
                        </a:rPr>
                        <a:t>2.1.3. Sığır, koyun, keçi ve at karkası</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i="1">
                          <a:latin typeface="Times New Roman"/>
                          <a:ea typeface="Times New Roman"/>
                          <a:cs typeface="Times New Roman"/>
                        </a:rPr>
                        <a:t>Salmonella</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50 (</a:t>
                      </a:r>
                      <a:r>
                        <a:rPr lang="tr-TR" sz="1000" baseline="30000">
                          <a:latin typeface="Times New Roman"/>
                          <a:ea typeface="Times New Roman"/>
                          <a:cs typeface="Times New Roman"/>
                        </a:rPr>
                        <a:t>5</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2 (</a:t>
                      </a:r>
                      <a:r>
                        <a:rPr lang="tr-TR" sz="1000" baseline="30000">
                          <a:latin typeface="Times New Roman"/>
                          <a:ea typeface="Times New Roman"/>
                          <a:cs typeface="Times New Roman"/>
                        </a:rPr>
                        <a:t>6</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latin typeface="Times New Roman"/>
                          <a:ea typeface="Times New Roman"/>
                          <a:cs typeface="Times New Roman"/>
                        </a:rPr>
                        <a:t>Her bir karkas için test edilen yüzeyinde bulunmamalıdır.</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r>
                        <a:rPr lang="tr-TR" sz="1000">
                          <a:latin typeface="Times New Roman"/>
                          <a:ea typeface="Times New Roman"/>
                          <a:cs typeface="Times New Roman"/>
                        </a:rPr>
                        <a:t>EN/ISO 6579</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a:latin typeface="Times New Roman"/>
                          <a:ea typeface="Times New Roman"/>
                          <a:cs typeface="Times New Roman"/>
                        </a:rPr>
                        <a:t>(</a:t>
                      </a:r>
                      <a:r>
                        <a:rPr lang="tr-TR" sz="1000" baseline="30000" dirty="0">
                          <a:latin typeface="Times New Roman"/>
                          <a:ea typeface="Times New Roman"/>
                          <a:cs typeface="Times New Roman"/>
                        </a:rPr>
                        <a:t>9</a:t>
                      </a:r>
                      <a:r>
                        <a:rPr lang="tr-TR" sz="1000" dirty="0">
                          <a:latin typeface="Times New Roman"/>
                          <a:ea typeface="Times New Roman"/>
                          <a:cs typeface="Times New Roman"/>
                        </a:rPr>
                        <a:t>)</a:t>
                      </a:r>
                      <a:endParaRPr lang="tr-TR" sz="1050" dirty="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a:t>
                      </a:r>
                      <a:r>
                        <a:rPr lang="tr-TR" sz="1000" baseline="30000">
                          <a:latin typeface="Times New Roman"/>
                          <a:ea typeface="Times New Roman"/>
                          <a:cs typeface="Times New Roman"/>
                        </a:rPr>
                        <a:t>13</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92">
                <a:tc>
                  <a:txBody>
                    <a:bodyPr/>
                    <a:lstStyle/>
                    <a:p>
                      <a:pPr>
                        <a:lnSpc>
                          <a:spcPct val="115000"/>
                        </a:lnSpc>
                        <a:spcAft>
                          <a:spcPts val="0"/>
                        </a:spcAft>
                      </a:pPr>
                      <a:r>
                        <a:rPr lang="tr-TR" sz="1000">
                          <a:latin typeface="Times New Roman"/>
                          <a:ea typeface="Times New Roman"/>
                          <a:cs typeface="Times New Roman"/>
                        </a:rPr>
                        <a:t>2.1.4. Domuz karkası</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i="1">
                          <a:latin typeface="Times New Roman"/>
                          <a:ea typeface="Times New Roman"/>
                          <a:cs typeface="Times New Roman"/>
                        </a:rPr>
                        <a:t>Salmonella</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50 (</a:t>
                      </a:r>
                      <a:r>
                        <a:rPr lang="tr-TR" sz="1000" baseline="30000">
                          <a:latin typeface="Times New Roman"/>
                          <a:ea typeface="Times New Roman"/>
                          <a:cs typeface="Times New Roman"/>
                        </a:rPr>
                        <a:t>5</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5 (</a:t>
                      </a:r>
                      <a:r>
                        <a:rPr lang="tr-TR" sz="1000" baseline="30000">
                          <a:latin typeface="Times New Roman"/>
                          <a:ea typeface="Times New Roman"/>
                          <a:cs typeface="Times New Roman"/>
                        </a:rPr>
                        <a:t>6</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latin typeface="Times New Roman"/>
                          <a:ea typeface="Times New Roman"/>
                          <a:cs typeface="Times New Roman"/>
                        </a:rPr>
                        <a:t>Her bir karkas için test edilen yüzeyinde bulunmamalıdır.</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r>
                        <a:rPr lang="tr-TR" sz="1000">
                          <a:latin typeface="Times New Roman"/>
                          <a:ea typeface="Times New Roman"/>
                          <a:cs typeface="Times New Roman"/>
                        </a:rPr>
                        <a:t>EN/ISO 6579</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a:latin typeface="Times New Roman"/>
                          <a:ea typeface="Times New Roman"/>
                          <a:cs typeface="Times New Roman"/>
                        </a:rPr>
                        <a:t>(</a:t>
                      </a:r>
                      <a:r>
                        <a:rPr lang="tr-TR" sz="1000" baseline="30000" dirty="0">
                          <a:latin typeface="Times New Roman"/>
                          <a:ea typeface="Times New Roman"/>
                          <a:cs typeface="Times New Roman"/>
                        </a:rPr>
                        <a:t>9</a:t>
                      </a:r>
                      <a:r>
                        <a:rPr lang="tr-TR" sz="1000" dirty="0">
                          <a:latin typeface="Times New Roman"/>
                          <a:ea typeface="Times New Roman"/>
                          <a:cs typeface="Times New Roman"/>
                        </a:rPr>
                        <a:t>)</a:t>
                      </a:r>
                      <a:endParaRPr lang="tr-TR" sz="1050" dirty="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a:t>
                      </a:r>
                      <a:r>
                        <a:rPr lang="tr-TR" sz="1000" baseline="30000">
                          <a:latin typeface="Times New Roman"/>
                          <a:ea typeface="Times New Roman"/>
                          <a:cs typeface="Times New Roman"/>
                        </a:rPr>
                        <a:t>14</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261">
                <a:tc>
                  <a:txBody>
                    <a:bodyPr/>
                    <a:lstStyle/>
                    <a:p>
                      <a:pPr>
                        <a:lnSpc>
                          <a:spcPct val="115000"/>
                        </a:lnSpc>
                        <a:spcAft>
                          <a:spcPts val="0"/>
                        </a:spcAft>
                      </a:pPr>
                      <a:r>
                        <a:rPr lang="tr-TR" sz="1000">
                          <a:latin typeface="Times New Roman"/>
                          <a:ea typeface="Times New Roman"/>
                          <a:cs typeface="Times New Roman"/>
                        </a:rPr>
                        <a:t>2.1.5. Broiler ve hindi karkası</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i="1">
                          <a:latin typeface="Times New Roman"/>
                          <a:ea typeface="Times New Roman"/>
                          <a:cs typeface="Times New Roman"/>
                        </a:rPr>
                        <a:t>Salmonella</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50 (</a:t>
                      </a:r>
                      <a:r>
                        <a:rPr lang="tr-TR" sz="1000" baseline="30000">
                          <a:latin typeface="Times New Roman"/>
                          <a:ea typeface="Times New Roman"/>
                          <a:cs typeface="Times New Roman"/>
                        </a:rPr>
                        <a:t>5</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5 (</a:t>
                      </a:r>
                      <a:r>
                        <a:rPr lang="tr-TR" sz="1000" baseline="30000">
                          <a:latin typeface="Times New Roman"/>
                          <a:ea typeface="Times New Roman"/>
                          <a:cs typeface="Times New Roman"/>
                        </a:rPr>
                        <a:t>6</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dirty="0">
                          <a:latin typeface="Times New Roman"/>
                          <a:ea typeface="Times New Roman"/>
                          <a:cs typeface="Times New Roman"/>
                        </a:rPr>
                        <a:t>Numunelerin boyun derilerinden alınıp birleştirilerek oluşturulan numunede bulunmamalıdır.</a:t>
                      </a:r>
                      <a:endParaRPr lang="tr-TR" sz="1050" dirty="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r>
                        <a:rPr lang="tr-TR" sz="1000">
                          <a:latin typeface="Times New Roman"/>
                          <a:ea typeface="Times New Roman"/>
                          <a:cs typeface="Times New Roman"/>
                        </a:rPr>
                        <a:t>EN/ISO 6579</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a:latin typeface="Times New Roman"/>
                          <a:ea typeface="Times New Roman"/>
                          <a:cs typeface="Times New Roman"/>
                        </a:rPr>
                        <a:t>(</a:t>
                      </a:r>
                      <a:r>
                        <a:rPr lang="tr-TR" sz="1000" baseline="30000" dirty="0">
                          <a:latin typeface="Times New Roman"/>
                          <a:ea typeface="Times New Roman"/>
                          <a:cs typeface="Times New Roman"/>
                        </a:rPr>
                        <a:t>10</a:t>
                      </a:r>
                      <a:r>
                        <a:rPr lang="tr-TR" sz="1000" dirty="0">
                          <a:latin typeface="Times New Roman"/>
                          <a:ea typeface="Times New Roman"/>
                          <a:cs typeface="Times New Roman"/>
                        </a:rPr>
                        <a:t>)</a:t>
                      </a:r>
                      <a:endParaRPr lang="tr-TR" sz="1050" dirty="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a:latin typeface="Times New Roman"/>
                          <a:ea typeface="Times New Roman"/>
                          <a:cs typeface="Times New Roman"/>
                        </a:rPr>
                        <a:t>(</a:t>
                      </a:r>
                      <a:r>
                        <a:rPr lang="tr-TR" sz="1000" baseline="30000" dirty="0">
                          <a:latin typeface="Times New Roman"/>
                          <a:ea typeface="Times New Roman"/>
                          <a:cs typeface="Times New Roman"/>
                        </a:rPr>
                        <a:t>14</a:t>
                      </a:r>
                      <a:r>
                        <a:rPr lang="tr-TR" sz="1000" dirty="0">
                          <a:latin typeface="Times New Roman"/>
                          <a:ea typeface="Times New Roman"/>
                          <a:cs typeface="Times New Roman"/>
                        </a:rPr>
                        <a:t>)</a:t>
                      </a:r>
                      <a:endParaRPr lang="tr-TR" sz="1050" dirty="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975">
                <a:tc>
                  <a:txBody>
                    <a:bodyPr/>
                    <a:lstStyle/>
                    <a:p>
                      <a:pPr>
                        <a:lnSpc>
                          <a:spcPct val="115000"/>
                        </a:lnSpc>
                        <a:spcAft>
                          <a:spcPts val="0"/>
                        </a:spcAft>
                      </a:pPr>
                      <a:r>
                        <a:rPr lang="tr-TR" sz="1000">
                          <a:latin typeface="Times New Roman"/>
                          <a:ea typeface="Times New Roman"/>
                          <a:cs typeface="Times New Roman"/>
                        </a:rPr>
                        <a:t>2.1.6. Kıyma</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Aerobik koloni sayısı (</a:t>
                      </a:r>
                      <a:r>
                        <a:rPr lang="tr-TR" sz="1000" baseline="30000">
                          <a:latin typeface="Times New Roman"/>
                          <a:ea typeface="Times New Roman"/>
                          <a:cs typeface="Times New Roman"/>
                        </a:rPr>
                        <a:t>7</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5</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2</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5x10</a:t>
                      </a:r>
                      <a:r>
                        <a:rPr lang="tr-TR" sz="1000" baseline="30000">
                          <a:latin typeface="Times New Roman"/>
                          <a:ea typeface="Times New Roman"/>
                          <a:cs typeface="Times New Roman"/>
                        </a:rPr>
                        <a:t>5</a:t>
                      </a:r>
                      <a:r>
                        <a:rPr lang="tr-TR" sz="1000">
                          <a:latin typeface="Times New Roman"/>
                          <a:ea typeface="Times New Roman"/>
                          <a:cs typeface="Times New Roman"/>
                        </a:rPr>
                        <a:t> kob/g</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5x10</a:t>
                      </a:r>
                      <a:r>
                        <a:rPr lang="tr-TR" sz="1000" baseline="30000">
                          <a:latin typeface="Times New Roman"/>
                          <a:ea typeface="Times New Roman"/>
                          <a:cs typeface="Times New Roman"/>
                        </a:rPr>
                        <a:t>6</a:t>
                      </a:r>
                      <a:r>
                        <a:rPr lang="tr-TR" sz="1000">
                          <a:latin typeface="Times New Roman"/>
                          <a:ea typeface="Times New Roman"/>
                          <a:cs typeface="Times New Roman"/>
                        </a:rPr>
                        <a:t> kob/g</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ISO 4833</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a:t>
                      </a:r>
                      <a:r>
                        <a:rPr lang="tr-TR" sz="1000" baseline="30000">
                          <a:latin typeface="Times New Roman"/>
                          <a:ea typeface="Times New Roman"/>
                          <a:cs typeface="Times New Roman"/>
                        </a:rPr>
                        <a:t>11</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a:latin typeface="Times New Roman"/>
                          <a:ea typeface="Times New Roman"/>
                          <a:cs typeface="Times New Roman"/>
                        </a:rPr>
                        <a:t>(</a:t>
                      </a:r>
                      <a:r>
                        <a:rPr lang="tr-TR" sz="1000" baseline="30000" dirty="0">
                          <a:latin typeface="Times New Roman"/>
                          <a:ea typeface="Times New Roman"/>
                          <a:cs typeface="Times New Roman"/>
                        </a:rPr>
                        <a:t>15</a:t>
                      </a:r>
                      <a:r>
                        <a:rPr lang="tr-TR" sz="1000" dirty="0">
                          <a:latin typeface="Times New Roman"/>
                          <a:ea typeface="Times New Roman"/>
                          <a:cs typeface="Times New Roman"/>
                        </a:rPr>
                        <a:t>)</a:t>
                      </a:r>
                      <a:endParaRPr lang="tr-TR" sz="1050" dirty="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58">
                <a:tc>
                  <a:txBody>
                    <a:bodyPr/>
                    <a:lstStyle/>
                    <a:p>
                      <a:pPr>
                        <a:lnSpc>
                          <a:spcPct val="115000"/>
                        </a:lnSpc>
                        <a:spcAft>
                          <a:spcPts val="0"/>
                        </a:spcAft>
                      </a:pPr>
                      <a:endParaRPr lang="tr-TR" sz="1000">
                        <a:latin typeface="Times New Roman"/>
                        <a:ea typeface="Times New Roman"/>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i="1">
                          <a:latin typeface="Times New Roman"/>
                          <a:ea typeface="Times New Roman"/>
                          <a:cs typeface="Times New Roman"/>
                        </a:rPr>
                        <a:t>E. coli</a:t>
                      </a:r>
                      <a:r>
                        <a:rPr lang="tr-TR" sz="1000">
                          <a:latin typeface="Times New Roman"/>
                          <a:ea typeface="Times New Roman"/>
                          <a:cs typeface="Times New Roman"/>
                        </a:rPr>
                        <a:t> (</a:t>
                      </a:r>
                      <a:r>
                        <a:rPr lang="tr-TR" sz="1000" baseline="30000">
                          <a:latin typeface="Times New Roman"/>
                          <a:ea typeface="Times New Roman"/>
                          <a:cs typeface="Times New Roman"/>
                        </a:rPr>
                        <a:t>8</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5</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2</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5x10</a:t>
                      </a:r>
                      <a:r>
                        <a:rPr lang="tr-TR" sz="1000" baseline="30000">
                          <a:latin typeface="Times New Roman"/>
                          <a:ea typeface="Times New Roman"/>
                          <a:cs typeface="Times New Roman"/>
                        </a:rPr>
                        <a:t>1</a:t>
                      </a:r>
                      <a:r>
                        <a:rPr lang="tr-TR" sz="1000">
                          <a:latin typeface="Times New Roman"/>
                          <a:ea typeface="Times New Roman"/>
                          <a:cs typeface="Times New Roman"/>
                        </a:rPr>
                        <a:t> kob/g</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5x10</a:t>
                      </a:r>
                      <a:r>
                        <a:rPr lang="tr-TR" sz="1000" baseline="30000">
                          <a:latin typeface="Times New Roman"/>
                          <a:ea typeface="Times New Roman"/>
                          <a:cs typeface="Times New Roman"/>
                        </a:rPr>
                        <a:t>2</a:t>
                      </a:r>
                      <a:r>
                        <a:rPr lang="tr-TR" sz="1000">
                          <a:latin typeface="Times New Roman"/>
                          <a:ea typeface="Times New Roman"/>
                          <a:cs typeface="Times New Roman"/>
                        </a:rPr>
                        <a:t> kob/g</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ISO 16649-1 veya 2</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a:t>
                      </a:r>
                      <a:r>
                        <a:rPr lang="tr-TR" sz="1000" baseline="30000">
                          <a:latin typeface="Times New Roman"/>
                          <a:ea typeface="Times New Roman"/>
                          <a:cs typeface="Times New Roman"/>
                        </a:rPr>
                        <a:t>11</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a:latin typeface="Times New Roman"/>
                          <a:ea typeface="Times New Roman"/>
                          <a:cs typeface="Times New Roman"/>
                        </a:rPr>
                        <a:t>(</a:t>
                      </a:r>
                      <a:r>
                        <a:rPr lang="tr-TR" sz="1000" baseline="30000" dirty="0">
                          <a:latin typeface="Times New Roman"/>
                          <a:ea typeface="Times New Roman"/>
                          <a:cs typeface="Times New Roman"/>
                        </a:rPr>
                        <a:t>15</a:t>
                      </a:r>
                      <a:r>
                        <a:rPr lang="tr-TR" sz="1000" dirty="0">
                          <a:latin typeface="Times New Roman"/>
                          <a:ea typeface="Times New Roman"/>
                          <a:cs typeface="Times New Roman"/>
                        </a:rPr>
                        <a:t>)</a:t>
                      </a:r>
                      <a:endParaRPr lang="tr-TR" sz="1050" dirty="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244">
                <a:tc rowSpan="2">
                  <a:txBody>
                    <a:bodyPr/>
                    <a:lstStyle/>
                    <a:p>
                      <a:pPr>
                        <a:lnSpc>
                          <a:spcPct val="115000"/>
                        </a:lnSpc>
                        <a:spcAft>
                          <a:spcPts val="0"/>
                        </a:spcAft>
                      </a:pPr>
                      <a:r>
                        <a:rPr lang="tr-TR" sz="1000">
                          <a:latin typeface="Times New Roman"/>
                          <a:ea typeface="Times New Roman"/>
                          <a:cs typeface="Times New Roman"/>
                        </a:rPr>
                        <a:t>2.1.7. Mekanik olarak ayrılmış et (</a:t>
                      </a:r>
                      <a:r>
                        <a:rPr lang="tr-TR" sz="1000" baseline="30000">
                          <a:latin typeface="Times New Roman"/>
                          <a:ea typeface="Times New Roman"/>
                          <a:cs typeface="Times New Roman"/>
                        </a:rPr>
                        <a:t>9</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Aerobik koloni sayısı</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5</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2</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5x10</a:t>
                      </a:r>
                      <a:r>
                        <a:rPr lang="tr-TR" sz="1000" baseline="30000">
                          <a:latin typeface="Times New Roman"/>
                          <a:ea typeface="Times New Roman"/>
                          <a:cs typeface="Times New Roman"/>
                        </a:rPr>
                        <a:t>5</a:t>
                      </a:r>
                      <a:r>
                        <a:rPr lang="tr-TR" sz="1000">
                          <a:latin typeface="Times New Roman"/>
                          <a:ea typeface="Times New Roman"/>
                          <a:cs typeface="Times New Roman"/>
                        </a:rPr>
                        <a:t> kob/g</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5x10</a:t>
                      </a:r>
                      <a:r>
                        <a:rPr lang="tr-TR" sz="1000" baseline="30000">
                          <a:latin typeface="Times New Roman"/>
                          <a:ea typeface="Times New Roman"/>
                          <a:cs typeface="Times New Roman"/>
                        </a:rPr>
                        <a:t>6</a:t>
                      </a:r>
                      <a:r>
                        <a:rPr lang="tr-TR" sz="1000">
                          <a:latin typeface="Times New Roman"/>
                          <a:ea typeface="Times New Roman"/>
                          <a:cs typeface="Times New Roman"/>
                        </a:rPr>
                        <a:t> kob/g</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ISO 4833</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a:t>
                      </a:r>
                      <a:r>
                        <a:rPr lang="tr-TR" sz="1000" baseline="30000">
                          <a:latin typeface="Times New Roman"/>
                          <a:ea typeface="Times New Roman"/>
                          <a:cs typeface="Times New Roman"/>
                        </a:rPr>
                        <a:t>11</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a:latin typeface="Times New Roman"/>
                          <a:ea typeface="Times New Roman"/>
                          <a:cs typeface="Times New Roman"/>
                        </a:rPr>
                        <a:t>(</a:t>
                      </a:r>
                      <a:r>
                        <a:rPr lang="tr-TR" sz="1000" baseline="30000" dirty="0">
                          <a:latin typeface="Times New Roman"/>
                          <a:ea typeface="Times New Roman"/>
                          <a:cs typeface="Times New Roman"/>
                        </a:rPr>
                        <a:t>15</a:t>
                      </a:r>
                      <a:r>
                        <a:rPr lang="tr-TR" sz="1000" dirty="0">
                          <a:latin typeface="Times New Roman"/>
                          <a:ea typeface="Times New Roman"/>
                          <a:cs typeface="Times New Roman"/>
                        </a:rPr>
                        <a:t>)</a:t>
                      </a:r>
                      <a:endParaRPr lang="tr-TR" sz="1050" dirty="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37">
                <a:tc vMerge="1">
                  <a:txBody>
                    <a:bodyPr/>
                    <a:lstStyle/>
                    <a:p>
                      <a:endParaRPr lang="tr-TR"/>
                    </a:p>
                  </a:txBody>
                  <a:tcPr/>
                </a:tc>
                <a:tc>
                  <a:txBody>
                    <a:bodyPr/>
                    <a:lstStyle/>
                    <a:p>
                      <a:pPr>
                        <a:lnSpc>
                          <a:spcPct val="115000"/>
                        </a:lnSpc>
                        <a:spcAft>
                          <a:spcPts val="0"/>
                        </a:spcAft>
                      </a:pPr>
                      <a:r>
                        <a:rPr lang="tr-TR" sz="1000" i="1">
                          <a:latin typeface="Times New Roman"/>
                          <a:ea typeface="Times New Roman"/>
                          <a:cs typeface="Times New Roman"/>
                        </a:rPr>
                        <a:t>E. coli</a:t>
                      </a:r>
                      <a:r>
                        <a:rPr lang="tr-TR" sz="1000">
                          <a:latin typeface="Times New Roman"/>
                          <a:ea typeface="Times New Roman"/>
                          <a:cs typeface="Times New Roman"/>
                        </a:rPr>
                        <a:t> (</a:t>
                      </a:r>
                      <a:r>
                        <a:rPr lang="tr-TR" sz="1000" baseline="30000">
                          <a:latin typeface="Times New Roman"/>
                          <a:ea typeface="Times New Roman"/>
                          <a:cs typeface="Times New Roman"/>
                        </a:rPr>
                        <a:t>8</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5</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2</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5x10</a:t>
                      </a:r>
                      <a:r>
                        <a:rPr lang="tr-TR" sz="1000" baseline="30000">
                          <a:latin typeface="Times New Roman"/>
                          <a:ea typeface="Times New Roman"/>
                          <a:cs typeface="Times New Roman"/>
                        </a:rPr>
                        <a:t>1</a:t>
                      </a:r>
                      <a:r>
                        <a:rPr lang="tr-TR" sz="1000">
                          <a:latin typeface="Times New Roman"/>
                          <a:ea typeface="Times New Roman"/>
                          <a:cs typeface="Times New Roman"/>
                        </a:rPr>
                        <a:t> kob/g</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5x10</a:t>
                      </a:r>
                      <a:r>
                        <a:rPr lang="tr-TR" sz="1000" baseline="30000">
                          <a:latin typeface="Times New Roman"/>
                          <a:ea typeface="Times New Roman"/>
                          <a:cs typeface="Times New Roman"/>
                        </a:rPr>
                        <a:t>2</a:t>
                      </a:r>
                      <a:r>
                        <a:rPr lang="tr-TR" sz="1000">
                          <a:latin typeface="Times New Roman"/>
                          <a:ea typeface="Times New Roman"/>
                          <a:cs typeface="Times New Roman"/>
                        </a:rPr>
                        <a:t> kob/g</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ISO 16649-1 veya 2</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a:t>
                      </a:r>
                      <a:r>
                        <a:rPr lang="tr-TR" sz="1000" baseline="30000">
                          <a:latin typeface="Times New Roman"/>
                          <a:ea typeface="Times New Roman"/>
                          <a:cs typeface="Times New Roman"/>
                        </a:rPr>
                        <a:t>11</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a:latin typeface="Times New Roman"/>
                          <a:ea typeface="Times New Roman"/>
                          <a:cs typeface="Times New Roman"/>
                        </a:rPr>
                        <a:t>(</a:t>
                      </a:r>
                      <a:r>
                        <a:rPr lang="tr-TR" sz="1000" baseline="30000" dirty="0">
                          <a:latin typeface="Times New Roman"/>
                          <a:ea typeface="Times New Roman"/>
                          <a:cs typeface="Times New Roman"/>
                        </a:rPr>
                        <a:t>15</a:t>
                      </a:r>
                      <a:r>
                        <a:rPr lang="tr-TR" sz="1000" dirty="0">
                          <a:latin typeface="Times New Roman"/>
                          <a:ea typeface="Times New Roman"/>
                          <a:cs typeface="Times New Roman"/>
                        </a:rPr>
                        <a:t>)</a:t>
                      </a:r>
                      <a:endParaRPr lang="tr-TR" sz="1050" dirty="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737">
                <a:tc>
                  <a:txBody>
                    <a:bodyPr/>
                    <a:lstStyle/>
                    <a:p>
                      <a:pPr>
                        <a:lnSpc>
                          <a:spcPct val="115000"/>
                        </a:lnSpc>
                        <a:spcAft>
                          <a:spcPts val="0"/>
                        </a:spcAft>
                      </a:pPr>
                      <a:r>
                        <a:rPr lang="tr-TR" sz="1000">
                          <a:latin typeface="Times New Roman"/>
                          <a:ea typeface="Times New Roman"/>
                          <a:cs typeface="Times New Roman"/>
                        </a:rPr>
                        <a:t>2.1.8. Hazırlanmış et karışımları</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i="1">
                          <a:latin typeface="Times New Roman"/>
                          <a:ea typeface="Times New Roman"/>
                          <a:cs typeface="Times New Roman"/>
                        </a:rPr>
                        <a:t>E. coli</a:t>
                      </a:r>
                      <a:r>
                        <a:rPr lang="tr-TR" sz="1000">
                          <a:latin typeface="Times New Roman"/>
                          <a:ea typeface="Times New Roman"/>
                          <a:cs typeface="Times New Roman"/>
                        </a:rPr>
                        <a:t> (</a:t>
                      </a:r>
                      <a:r>
                        <a:rPr lang="tr-TR" sz="1000" baseline="30000">
                          <a:latin typeface="Times New Roman"/>
                          <a:ea typeface="Times New Roman"/>
                          <a:cs typeface="Times New Roman"/>
                        </a:rPr>
                        <a:t>8</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5</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2</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5x10</a:t>
                      </a:r>
                      <a:r>
                        <a:rPr lang="tr-TR" sz="1000" baseline="30000">
                          <a:latin typeface="Times New Roman"/>
                          <a:ea typeface="Times New Roman"/>
                          <a:cs typeface="Times New Roman"/>
                        </a:rPr>
                        <a:t>2</a:t>
                      </a:r>
                      <a:r>
                        <a:rPr lang="tr-TR" sz="1000">
                          <a:latin typeface="Times New Roman"/>
                          <a:ea typeface="Times New Roman"/>
                          <a:cs typeface="Times New Roman"/>
                        </a:rPr>
                        <a:t> kob/g - cm</a:t>
                      </a:r>
                      <a:r>
                        <a:rPr lang="tr-TR" sz="1000" baseline="30000">
                          <a:latin typeface="Times New Roman"/>
                          <a:ea typeface="Times New Roman"/>
                          <a:cs typeface="Times New Roman"/>
                        </a:rPr>
                        <a:t>2</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5x10</a:t>
                      </a:r>
                      <a:r>
                        <a:rPr lang="tr-TR" sz="1000" baseline="30000">
                          <a:latin typeface="Times New Roman"/>
                          <a:ea typeface="Times New Roman"/>
                          <a:cs typeface="Times New Roman"/>
                        </a:rPr>
                        <a:t>3</a:t>
                      </a:r>
                      <a:r>
                        <a:rPr lang="tr-TR" sz="1000">
                          <a:latin typeface="Times New Roman"/>
                          <a:ea typeface="Times New Roman"/>
                          <a:cs typeface="Times New Roman"/>
                        </a:rPr>
                        <a:t> kob/g - cm</a:t>
                      </a:r>
                      <a:r>
                        <a:rPr lang="tr-TR" sz="1000" baseline="30000">
                          <a:latin typeface="Times New Roman"/>
                          <a:ea typeface="Times New Roman"/>
                          <a:cs typeface="Times New Roman"/>
                        </a:rPr>
                        <a:t>2</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latin typeface="Times New Roman"/>
                          <a:ea typeface="Times New Roman"/>
                          <a:cs typeface="Times New Roman"/>
                        </a:rPr>
                        <a:t>ISO 16649-1 veya 2</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a:t>
                      </a:r>
                      <a:r>
                        <a:rPr lang="tr-TR" sz="1000" baseline="30000">
                          <a:latin typeface="Times New Roman"/>
                          <a:ea typeface="Times New Roman"/>
                          <a:cs typeface="Times New Roman"/>
                        </a:rPr>
                        <a:t>11</a:t>
                      </a:r>
                      <a:r>
                        <a:rPr lang="tr-TR" sz="1000">
                          <a:latin typeface="Times New Roman"/>
                          <a:ea typeface="Times New Roman"/>
                          <a:cs typeface="Times New Roman"/>
                        </a:rPr>
                        <a:t>)</a:t>
                      </a:r>
                      <a:endParaRPr lang="tr-TR" sz="105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dirty="0">
                          <a:latin typeface="Times New Roman"/>
                          <a:ea typeface="Times New Roman"/>
                          <a:cs typeface="Times New Roman"/>
                        </a:rPr>
                        <a:t>(</a:t>
                      </a:r>
                      <a:r>
                        <a:rPr lang="tr-TR" sz="1000" baseline="30000" dirty="0">
                          <a:latin typeface="Times New Roman"/>
                          <a:ea typeface="Times New Roman"/>
                          <a:cs typeface="Times New Roman"/>
                        </a:rPr>
                        <a:t>15</a:t>
                      </a:r>
                      <a:r>
                        <a:rPr lang="tr-TR" sz="1000" dirty="0">
                          <a:latin typeface="Times New Roman"/>
                          <a:ea typeface="Times New Roman"/>
                          <a:cs typeface="Times New Roman"/>
                        </a:rPr>
                        <a:t>)</a:t>
                      </a:r>
                      <a:endParaRPr lang="tr-TR" sz="1050" dirty="0">
                        <a:latin typeface="Calibri"/>
                        <a:ea typeface="Calibri"/>
                        <a:cs typeface="Times New Roman"/>
                      </a:endParaRPr>
                    </a:p>
                  </a:txBody>
                  <a:tcPr marL="23818" marR="238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6"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7"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14282" y="1071546"/>
            <a:ext cx="8643998"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tr-TR" sz="1700" b="1" dirty="0" smtClean="0">
                <a:latin typeface="Arial" pitchFamily="34" charset="0"/>
                <a:ea typeface="Times New Roman" pitchFamily="18" charset="0"/>
                <a:cs typeface="Arial" pitchFamily="34" charset="0"/>
              </a:rPr>
              <a:t>Karkas, kıyma, hazırlanmış et karışımları, mekanik olarak ayrılmış et ve çiğ kanatlı eti için numune alma sıklığı</a:t>
            </a:r>
          </a:p>
          <a:p>
            <a:pPr lvl="0" indent="449263" algn="just" eaLnBrk="0" fontAlgn="base" hangingPunct="0">
              <a:spcBef>
                <a:spcPct val="0"/>
              </a:spcBef>
              <a:spcAft>
                <a:spcPct val="0"/>
              </a:spcAft>
            </a:pPr>
            <a:r>
              <a:rPr kumimoji="0" lang="tr-TR"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Kesimhane sahibi veya kıyma, hazırlanmış et karışımları, mekanik olarak ayrılmış et ve çiğ kanatlı eti üreten işletme sahibi gıda işletmecisi, mikrobiyolojik analiz için haftada en az bir kez numune alır. Numune alma günü, haftanın her bir gününü kapsayacak şekilde her hafta değiştirilir.</a:t>
            </a:r>
            <a:endParaRPr kumimoji="0" lang="tr-TR"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Kıyma ve hazırlanmış et karışımları için </a:t>
            </a:r>
            <a:r>
              <a:rPr kumimoji="0" lang="tr-TR" sz="17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a:t>
            </a:r>
            <a:r>
              <a:rPr kumimoji="0" lang="tr-TR" sz="17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coli</a:t>
            </a:r>
            <a:r>
              <a:rPr kumimoji="0" lang="tr-TR"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 aerobik koloni sayısı ve karkaslar için </a:t>
            </a:r>
            <a:r>
              <a:rPr kumimoji="0" lang="tr-TR" sz="17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Enterobacteriaceae</a:t>
            </a:r>
            <a:r>
              <a:rPr kumimoji="0" lang="tr-TR"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 aerobik koloni sayısı; birbirini takip eden 6 hafta boyunca uygunsa numune alma sıklığı 15 günde bire düşürülebilir.</a:t>
            </a:r>
            <a:endParaRPr kumimoji="0" lang="tr-TR"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Kıyma, hazırlanmış et karışımları, karkas ve çiğ kanatlı eti için </a:t>
            </a:r>
            <a:r>
              <a:rPr kumimoji="0" lang="tr-TR" sz="17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Salmonella</a:t>
            </a:r>
            <a:r>
              <a:rPr kumimoji="0" lang="tr-TR"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analizi; birbirini takip eden 30 hafta boyunca uygunsa numune alma sıklığı 15 günde bire düşürülebilir. Ayrıca ulusal ya da bölgesel </a:t>
            </a:r>
            <a:r>
              <a:rPr kumimoji="0" lang="tr-TR" sz="17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Salmonella</a:t>
            </a:r>
            <a:r>
              <a:rPr kumimoji="0" lang="tr-TR"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kontrol programı varsa ve bu program bu paragrafta tanımlanan bir numune alma planını içeriyorsa </a:t>
            </a:r>
            <a:r>
              <a:rPr kumimoji="0" lang="tr-TR" sz="17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Salmonella</a:t>
            </a:r>
            <a:r>
              <a:rPr kumimoji="0" lang="tr-TR"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analizi için numune alma sıklığı düşürülebilir. Ulusal ya da bölgesel </a:t>
            </a:r>
            <a:r>
              <a:rPr kumimoji="0" lang="tr-TR" sz="17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Salmonella</a:t>
            </a:r>
            <a:r>
              <a:rPr kumimoji="0" lang="tr-TR"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kontrol programı kesimhane tarafından satılan hayvanlardaki </a:t>
            </a:r>
            <a:r>
              <a:rPr kumimoji="0" lang="tr-TR" sz="17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Salmonella</a:t>
            </a:r>
            <a:r>
              <a:rPr kumimoji="0" lang="tr-TR"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yaygınlığını düşük olarak gösteriyorsa numune alma sıklığı daha da düşürülebilir</a:t>
            </a:r>
            <a:endParaRPr kumimoji="0" lang="tr-TR" sz="17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Ancak risk analizine dayalı olarak değerlendirilen ve bunu takiben Bakanlık tarafından onaylanan, küçük kesimhaneler ve az miktarda kıyma, hazırlanmış et karışımları ve çiğ kanatlı eti üreten işletmeler bu maddede belirtilen numune alma sıklığından muaftırlar.</a:t>
            </a:r>
            <a:endParaRPr kumimoji="0" lang="tr-TR"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5"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6"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7" name="1 Başlık"/>
          <p:cNvSpPr>
            <a:spLocks noGrp="1"/>
          </p:cNvSpPr>
          <p:nvPr>
            <p:ph type="title"/>
          </p:nvPr>
        </p:nvSpPr>
        <p:spPr>
          <a:xfrm>
            <a:off x="457200" y="642918"/>
            <a:ext cx="8229600" cy="428628"/>
          </a:xfrm>
        </p:spPr>
        <p:txBody>
          <a:bodyPr>
            <a:noAutofit/>
          </a:bodyPr>
          <a:lstStyle/>
          <a:p>
            <a:pPr lvl="0" fontAlgn="base">
              <a:spcAft>
                <a:spcPct val="0"/>
              </a:spcAft>
            </a:pPr>
            <a:r>
              <a:rPr lang="tr-TR" sz="2400" b="1" dirty="0" smtClean="0">
                <a:solidFill>
                  <a:srgbClr val="0092BC"/>
                </a:solidFill>
                <a:latin typeface="Calibri" pitchFamily="34" charset="0"/>
                <a:ea typeface="Times New Roman" pitchFamily="18" charset="0"/>
                <a:cs typeface="Times New Roman" pitchFamily="18" charset="0"/>
              </a:rPr>
              <a:t>TGK MİKROBİYOLOJİK KRİTERLER YÖNETMELİĞİ</a:t>
            </a:r>
            <a:endParaRPr lang="tr-TR" sz="1800" dirty="0" smtClean="0">
              <a:solidFill>
                <a:srgbClr val="0092B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42918"/>
            <a:ext cx="8229600" cy="571504"/>
          </a:xfrm>
        </p:spPr>
        <p:txBody>
          <a:bodyPr>
            <a:normAutofit/>
          </a:bodyPr>
          <a:lstStyle/>
          <a:p>
            <a:r>
              <a:rPr lang="tr-TR" sz="2800" b="1" dirty="0" smtClean="0">
                <a:solidFill>
                  <a:srgbClr val="0092BC"/>
                </a:solidFill>
                <a:latin typeface="Arial" pitchFamily="34" charset="0"/>
                <a:cs typeface="Arial" pitchFamily="34" charset="0"/>
              </a:rPr>
              <a:t>ET VE ET ÜRÜNLERİNDE ETİKETLEME</a:t>
            </a:r>
            <a:endParaRPr lang="tr-TR" sz="2800" b="1" dirty="0">
              <a:solidFill>
                <a:srgbClr val="0092BC"/>
              </a:solidFill>
              <a:latin typeface="Arial" pitchFamily="34" charset="0"/>
              <a:cs typeface="Arial" pitchFamily="34" charset="0"/>
            </a:endParaRPr>
          </a:p>
        </p:txBody>
      </p:sp>
      <p:sp>
        <p:nvSpPr>
          <p:cNvPr id="3" name="2 İçerik Yer Tutucusu"/>
          <p:cNvSpPr>
            <a:spLocks noGrp="1"/>
          </p:cNvSpPr>
          <p:nvPr>
            <p:ph idx="1"/>
          </p:nvPr>
        </p:nvSpPr>
        <p:spPr>
          <a:xfrm>
            <a:off x="428596" y="1285860"/>
            <a:ext cx="8501122" cy="5572140"/>
          </a:xfrm>
        </p:spPr>
        <p:txBody>
          <a:bodyPr>
            <a:normAutofit fontScale="25000" lnSpcReduction="20000"/>
          </a:bodyPr>
          <a:lstStyle/>
          <a:p>
            <a:pPr>
              <a:lnSpc>
                <a:spcPct val="120000"/>
              </a:lnSpc>
              <a:buNone/>
            </a:pPr>
            <a:r>
              <a:rPr lang="tr-TR" sz="6400" b="1" dirty="0" smtClean="0">
                <a:latin typeface="Arial" pitchFamily="34" charset="0"/>
                <a:cs typeface="Arial" pitchFamily="34" charset="0"/>
              </a:rPr>
              <a:t>Türk Gıda Kodeksi Etiketleme Yönetmeliği; zorunlu etiket bilgileri</a:t>
            </a:r>
          </a:p>
          <a:p>
            <a:pPr>
              <a:lnSpc>
                <a:spcPct val="120000"/>
              </a:lnSpc>
              <a:buNone/>
            </a:pPr>
            <a:r>
              <a:rPr lang="tr-TR" sz="6400" b="1" dirty="0" smtClean="0">
                <a:latin typeface="Arial" pitchFamily="34" charset="0"/>
                <a:cs typeface="Arial" pitchFamily="34" charset="0"/>
              </a:rPr>
              <a:t>a) Gıdanın adı,</a:t>
            </a:r>
          </a:p>
          <a:p>
            <a:pPr>
              <a:lnSpc>
                <a:spcPct val="120000"/>
              </a:lnSpc>
              <a:buNone/>
            </a:pPr>
            <a:r>
              <a:rPr lang="tr-TR" sz="6400" b="1" dirty="0" smtClean="0">
                <a:latin typeface="Arial" pitchFamily="34" charset="0"/>
                <a:cs typeface="Arial" pitchFamily="34" charset="0"/>
              </a:rPr>
              <a:t>b) Bileşenler listesi,</a:t>
            </a:r>
          </a:p>
          <a:p>
            <a:pPr>
              <a:lnSpc>
                <a:spcPct val="120000"/>
              </a:lnSpc>
              <a:buNone/>
            </a:pPr>
            <a:r>
              <a:rPr lang="tr-TR" sz="6400" b="1" dirty="0" smtClean="0">
                <a:latin typeface="Arial" pitchFamily="34" charset="0"/>
                <a:cs typeface="Arial" pitchFamily="34" charset="0"/>
              </a:rPr>
              <a:t>c) 21 inci maddede belirtilen alerjen bileşenler veya alerjen işlem yardımcıları,</a:t>
            </a:r>
          </a:p>
          <a:p>
            <a:pPr>
              <a:lnSpc>
                <a:spcPct val="120000"/>
              </a:lnSpc>
              <a:buNone/>
            </a:pPr>
            <a:r>
              <a:rPr lang="tr-TR" sz="6400" b="1" dirty="0" smtClean="0">
                <a:latin typeface="Arial" pitchFamily="34" charset="0"/>
                <a:cs typeface="Arial" pitchFamily="34" charset="0"/>
              </a:rPr>
              <a:t>ç) 22 </a:t>
            </a:r>
            <a:r>
              <a:rPr lang="tr-TR" sz="6400" b="1" dirty="0" err="1" smtClean="0">
                <a:latin typeface="Arial" pitchFamily="34" charset="0"/>
                <a:cs typeface="Arial" pitchFamily="34" charset="0"/>
              </a:rPr>
              <a:t>nci</a:t>
            </a:r>
            <a:r>
              <a:rPr lang="tr-TR" sz="6400" b="1" dirty="0" smtClean="0">
                <a:latin typeface="Arial" pitchFamily="34" charset="0"/>
                <a:cs typeface="Arial" pitchFamily="34" charset="0"/>
              </a:rPr>
              <a:t> maddede belirtilen bileşenler veya bileşen gruplarının miktarı,</a:t>
            </a:r>
          </a:p>
          <a:p>
            <a:pPr>
              <a:lnSpc>
                <a:spcPct val="120000"/>
              </a:lnSpc>
              <a:buNone/>
            </a:pPr>
            <a:r>
              <a:rPr lang="tr-TR" sz="6400" b="1" dirty="0" smtClean="0">
                <a:latin typeface="Arial" pitchFamily="34" charset="0"/>
                <a:cs typeface="Arial" pitchFamily="34" charset="0"/>
              </a:rPr>
              <a:t>d) Gıdanın net miktarı,</a:t>
            </a:r>
          </a:p>
          <a:p>
            <a:pPr>
              <a:lnSpc>
                <a:spcPct val="120000"/>
              </a:lnSpc>
              <a:buNone/>
            </a:pPr>
            <a:r>
              <a:rPr lang="tr-TR" sz="6400" b="1" dirty="0" smtClean="0">
                <a:latin typeface="Arial" pitchFamily="34" charset="0"/>
                <a:cs typeface="Arial" pitchFamily="34" charset="0"/>
              </a:rPr>
              <a:t>e) Tavsiye edilen tüketim tarihi veya mikrobiyolojik açıdan kolay bozulabilen gıdalarda son tüketim tarihi,</a:t>
            </a:r>
          </a:p>
          <a:p>
            <a:pPr>
              <a:lnSpc>
                <a:spcPct val="120000"/>
              </a:lnSpc>
              <a:buNone/>
            </a:pPr>
            <a:r>
              <a:rPr lang="tr-TR" sz="6400" b="1" dirty="0" smtClean="0">
                <a:latin typeface="Arial" pitchFamily="34" charset="0"/>
                <a:cs typeface="Arial" pitchFamily="34" charset="0"/>
              </a:rPr>
              <a:t>f) Özel muhafaza koşulları ve/veya kullanım koşulları,</a:t>
            </a:r>
          </a:p>
          <a:p>
            <a:pPr>
              <a:lnSpc>
                <a:spcPct val="120000"/>
              </a:lnSpc>
              <a:buNone/>
            </a:pPr>
            <a:r>
              <a:rPr lang="tr-TR" sz="6400" b="1" dirty="0" smtClean="0">
                <a:latin typeface="Arial" pitchFamily="34" charset="0"/>
                <a:cs typeface="Arial" pitchFamily="34" charset="0"/>
              </a:rPr>
              <a:t>“g)(Değişiklik: 03/09/2013 tarih ve 28754 sayılı Resmi Gazete) gıdanın etiketlenmesinden sorumlu olan gıda işletmecisinin adı veya ticari unvanı ve adresi,</a:t>
            </a:r>
          </a:p>
          <a:p>
            <a:pPr>
              <a:lnSpc>
                <a:spcPct val="120000"/>
              </a:lnSpc>
              <a:buNone/>
            </a:pPr>
            <a:r>
              <a:rPr lang="tr-TR" sz="6400" b="1" dirty="0" smtClean="0">
                <a:latin typeface="Arial" pitchFamily="34" charset="0"/>
                <a:cs typeface="Arial" pitchFamily="34" charset="0"/>
              </a:rPr>
              <a:t>ğ) (Değişiklik: 03/09/2013 tarih ve 28754 sayılı Resmi Gazete) Kayıt işlemine tabi olan gıda işletmelerinde üretilen veya ambalajlanan gıdalar için, gıdanın üretildiği veya ambalajlandığı gıda işletmesinin işletme kayıt numarası,</a:t>
            </a:r>
          </a:p>
          <a:p>
            <a:pPr>
              <a:lnSpc>
                <a:spcPct val="120000"/>
              </a:lnSpc>
              <a:buNone/>
            </a:pPr>
            <a:r>
              <a:rPr lang="tr-TR" sz="6400" b="1" dirty="0" smtClean="0">
                <a:latin typeface="Arial" pitchFamily="34" charset="0"/>
                <a:cs typeface="Arial" pitchFamily="34" charset="0"/>
              </a:rPr>
              <a:t>h) Menşe ülke,</a:t>
            </a:r>
          </a:p>
          <a:p>
            <a:pPr>
              <a:lnSpc>
                <a:spcPct val="120000"/>
              </a:lnSpc>
              <a:buNone/>
            </a:pPr>
            <a:r>
              <a:rPr lang="tr-TR" sz="6400" b="1" dirty="0" smtClean="0">
                <a:latin typeface="Arial" pitchFamily="34" charset="0"/>
                <a:cs typeface="Arial" pitchFamily="34" charset="0"/>
              </a:rPr>
              <a:t>ı) Kullanım bilgisi olmadığında gıdanın uygun şekilde tüketimi mümkün değilse, gıdanın kullanım talimatı,</a:t>
            </a:r>
          </a:p>
          <a:p>
            <a:pPr>
              <a:lnSpc>
                <a:spcPct val="120000"/>
              </a:lnSpc>
              <a:buNone/>
            </a:pPr>
            <a:r>
              <a:rPr lang="tr-TR" sz="6400" b="1" dirty="0" smtClean="0">
                <a:latin typeface="Arial" pitchFamily="34" charset="0"/>
                <a:cs typeface="Arial" pitchFamily="34" charset="0"/>
              </a:rPr>
              <a:t>(2) Bakanlıkça onay şartı getirilen gıdaların etiketinde “gıda onay </a:t>
            </a:r>
            <a:r>
              <a:rPr lang="tr-TR" sz="6400" b="1" dirty="0" err="1" smtClean="0">
                <a:latin typeface="Arial" pitchFamily="34" charset="0"/>
                <a:cs typeface="Arial" pitchFamily="34" charset="0"/>
              </a:rPr>
              <a:t>numarası”nın</a:t>
            </a:r>
            <a:r>
              <a:rPr lang="tr-TR" sz="6400" b="1" dirty="0" smtClean="0">
                <a:latin typeface="Arial" pitchFamily="34" charset="0"/>
                <a:cs typeface="Arial" pitchFamily="34" charset="0"/>
              </a:rPr>
              <a:t> yazılması zorunludur. (Eklenme: 03/09/2013 tarih ve 28754 sayılı Resmi Gazete) </a:t>
            </a:r>
          </a:p>
          <a:p>
            <a:pPr>
              <a:buNone/>
            </a:pPr>
            <a:endParaRPr lang="tr-TR" sz="6400" dirty="0" smtClean="0"/>
          </a:p>
        </p:txBody>
      </p:sp>
      <p:sp>
        <p:nvSpPr>
          <p:cNvPr id="4"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5"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6"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42918"/>
            <a:ext cx="8229600" cy="571504"/>
          </a:xfrm>
        </p:spPr>
        <p:txBody>
          <a:bodyPr>
            <a:normAutofit/>
          </a:bodyPr>
          <a:lstStyle/>
          <a:p>
            <a:r>
              <a:rPr lang="tr-TR" sz="2800" b="1" dirty="0" smtClean="0">
                <a:solidFill>
                  <a:srgbClr val="0092BC"/>
                </a:solidFill>
                <a:latin typeface="Arial" pitchFamily="34" charset="0"/>
                <a:cs typeface="Arial" pitchFamily="34" charset="0"/>
              </a:rPr>
              <a:t>ET VE ET ÜRÜNLERİNDE ETİKETLEME</a:t>
            </a:r>
            <a:endParaRPr lang="tr-TR" sz="2800" b="1" dirty="0">
              <a:solidFill>
                <a:srgbClr val="0092BC"/>
              </a:solidFill>
              <a:latin typeface="Arial" pitchFamily="34" charset="0"/>
              <a:cs typeface="Arial" pitchFamily="34" charset="0"/>
            </a:endParaRPr>
          </a:p>
        </p:txBody>
      </p:sp>
      <p:sp>
        <p:nvSpPr>
          <p:cNvPr id="4"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5"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6"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7" name="6 İçerik Yer Tutucusu"/>
          <p:cNvSpPr>
            <a:spLocks noGrp="1"/>
          </p:cNvSpPr>
          <p:nvPr>
            <p:ph idx="1"/>
          </p:nvPr>
        </p:nvSpPr>
        <p:spPr/>
        <p:txBody>
          <a:bodyPr>
            <a:normAutofit fontScale="92500" lnSpcReduction="20000"/>
          </a:bodyPr>
          <a:lstStyle/>
          <a:p>
            <a:pPr>
              <a:buNone/>
            </a:pPr>
            <a:r>
              <a:rPr lang="tr-TR" sz="3000" b="1" dirty="0" smtClean="0">
                <a:latin typeface="Arial" pitchFamily="34" charset="0"/>
                <a:cs typeface="Arial" pitchFamily="34" charset="0"/>
              </a:rPr>
              <a:t>Menşe ülke</a:t>
            </a:r>
            <a:endParaRPr lang="tr-TR" sz="3000" dirty="0" smtClean="0">
              <a:latin typeface="Arial" pitchFamily="34" charset="0"/>
              <a:cs typeface="Arial" pitchFamily="34" charset="0"/>
            </a:endParaRPr>
          </a:p>
          <a:p>
            <a:pPr>
              <a:buNone/>
            </a:pPr>
            <a:r>
              <a:rPr lang="tr-TR" sz="3000" b="1" dirty="0" smtClean="0">
                <a:latin typeface="Arial" pitchFamily="34" charset="0"/>
                <a:cs typeface="Arial" pitchFamily="34" charset="0"/>
              </a:rPr>
              <a:t>MADDE 28 –</a:t>
            </a:r>
            <a:r>
              <a:rPr lang="tr-TR" sz="3000" dirty="0" smtClean="0">
                <a:latin typeface="Arial" pitchFamily="34" charset="0"/>
                <a:cs typeface="Arial" pitchFamily="34" charset="0"/>
              </a:rPr>
              <a:t> (1) Gıdanın menşe ülkesi, uygun ifadeler kullanılarak kısaltma yapılmadan açık olarak belirtilir.</a:t>
            </a:r>
            <a:endParaRPr lang="tr-TR" sz="3000" dirty="0" smtClean="0">
              <a:latin typeface="Arial" pitchFamily="34" charset="0"/>
              <a:cs typeface="Arial" pitchFamily="34" charset="0"/>
            </a:endParaRPr>
          </a:p>
          <a:p>
            <a:pPr>
              <a:buNone/>
            </a:pPr>
            <a:r>
              <a:rPr lang="tr-TR" sz="3000" dirty="0" smtClean="0">
                <a:latin typeface="Arial" pitchFamily="34" charset="0"/>
                <a:cs typeface="Arial" pitchFamily="34" charset="0"/>
              </a:rPr>
              <a:t>(2) Gıdanın menşe ülkesi ile ana bileşeninin menşe ülkesi aynı değilse;</a:t>
            </a:r>
            <a:endParaRPr lang="tr-TR" sz="3000" dirty="0" smtClean="0">
              <a:latin typeface="Arial" pitchFamily="34" charset="0"/>
              <a:cs typeface="Arial" pitchFamily="34" charset="0"/>
            </a:endParaRPr>
          </a:p>
          <a:p>
            <a:pPr marL="514350" indent="-514350">
              <a:buAutoNum type="alphaLcParenR"/>
            </a:pPr>
            <a:r>
              <a:rPr lang="tr-TR" sz="3000" smtClean="0">
                <a:latin typeface="Arial" pitchFamily="34" charset="0"/>
                <a:cs typeface="Arial" pitchFamily="34" charset="0"/>
              </a:rPr>
              <a:t>Gıdanın </a:t>
            </a:r>
            <a:r>
              <a:rPr lang="tr-TR" sz="3000" smtClean="0">
                <a:latin typeface="Arial" pitchFamily="34" charset="0"/>
                <a:cs typeface="Arial" pitchFamily="34" charset="0"/>
              </a:rPr>
              <a:t>ana bileşeninin menşe ülkesi de belirtilir </a:t>
            </a:r>
            <a:endParaRPr lang="tr-TR" sz="3000" smtClean="0">
              <a:latin typeface="Arial" pitchFamily="34" charset="0"/>
              <a:cs typeface="Arial" pitchFamily="34" charset="0"/>
            </a:endParaRPr>
          </a:p>
          <a:p>
            <a:pPr marL="514350" indent="-514350">
              <a:buNone/>
            </a:pPr>
            <a:r>
              <a:rPr lang="tr-TR" sz="3000" smtClean="0">
                <a:latin typeface="Arial" pitchFamily="34" charset="0"/>
                <a:cs typeface="Arial" pitchFamily="34" charset="0"/>
              </a:rPr>
              <a:t>veya</a:t>
            </a:r>
            <a:endParaRPr lang="tr-TR" sz="3000" smtClean="0">
              <a:latin typeface="Arial" pitchFamily="34" charset="0"/>
              <a:cs typeface="Arial" pitchFamily="34" charset="0"/>
            </a:endParaRPr>
          </a:p>
          <a:p>
            <a:pPr>
              <a:buNone/>
            </a:pPr>
            <a:r>
              <a:rPr lang="tr-TR" sz="3000" dirty="0" smtClean="0">
                <a:latin typeface="Arial" pitchFamily="34" charset="0"/>
                <a:cs typeface="Arial" pitchFamily="34" charset="0"/>
              </a:rPr>
              <a:t>b) Gıdanın ana bileşeninin menşe ülkesinin gıdanın menşe ülkesinden farklı olduğu belirtilir.</a:t>
            </a:r>
            <a:endParaRPr lang="tr-TR" sz="3000" dirty="0" smtClean="0">
              <a:latin typeface="Arial" pitchFamily="34" charset="0"/>
              <a:cs typeface="Arial" pitchFamily="34" charset="0"/>
            </a:endParaRPr>
          </a:p>
          <a:p>
            <a:endParaRPr lang="tr-T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142984"/>
            <a:ext cx="8515352" cy="5357850"/>
          </a:xfrm>
        </p:spPr>
        <p:txBody>
          <a:bodyPr>
            <a:noAutofit/>
          </a:bodyPr>
          <a:lstStyle/>
          <a:p>
            <a:pPr>
              <a:buNone/>
            </a:pPr>
            <a:r>
              <a:rPr lang="tr-TR" sz="1700" dirty="0" smtClean="0">
                <a:latin typeface="Arial" pitchFamily="34" charset="0"/>
                <a:cs typeface="Arial" pitchFamily="34" charset="0"/>
              </a:rPr>
              <a:t>Türk Gıda Kodeksi Etiketleme Yönetmeliğindeki  kurallara ek olarak;</a:t>
            </a:r>
          </a:p>
          <a:p>
            <a:pPr>
              <a:buNone/>
            </a:pPr>
            <a:r>
              <a:rPr lang="tr-TR" sz="1700" dirty="0" smtClean="0">
                <a:latin typeface="Arial" pitchFamily="34" charset="0"/>
                <a:cs typeface="Arial" pitchFamily="34" charset="0"/>
              </a:rPr>
              <a:t>a) Et ürünlerinde, ürün bir veya birden fazla büyükbaş ve küçükbaş tür hayvana ait kırmızı etten üretiliyorsa ürün isminde tür ismi belirtilmez.</a:t>
            </a:r>
          </a:p>
          <a:p>
            <a:pPr>
              <a:buNone/>
            </a:pPr>
            <a:r>
              <a:rPr lang="tr-TR" sz="1700" dirty="0" smtClean="0">
                <a:latin typeface="Arial" pitchFamily="34" charset="0"/>
                <a:cs typeface="Arial" pitchFamily="34" charset="0"/>
              </a:rPr>
              <a:t>c) Bu Tebliğ kapsamında yer alan jambon, kurutulmuş jambon ve </a:t>
            </a:r>
            <a:r>
              <a:rPr lang="tr-TR" sz="1700" dirty="0" err="1" smtClean="0">
                <a:latin typeface="Arial" pitchFamily="34" charset="0"/>
                <a:cs typeface="Arial" pitchFamily="34" charset="0"/>
              </a:rPr>
              <a:t>emülsifiye</a:t>
            </a:r>
            <a:r>
              <a:rPr lang="tr-TR" sz="1700" dirty="0" smtClean="0">
                <a:latin typeface="Arial" pitchFamily="34" charset="0"/>
                <a:cs typeface="Arial" pitchFamily="34" charset="0"/>
              </a:rPr>
              <a:t> et ürünlerinde büyükbaş ve küçükbaş hayvan etleri dışında diğer evcil tırnaklı hayvan etlerinin kullanılması durumunda ise ürün ismi tür ismiyle birlikte ifade edilir.</a:t>
            </a:r>
          </a:p>
          <a:p>
            <a:pPr>
              <a:buNone/>
            </a:pPr>
            <a:r>
              <a:rPr lang="tr-TR" sz="1700" dirty="0" smtClean="0">
                <a:latin typeface="Arial" pitchFamily="34" charset="0"/>
                <a:cs typeface="Arial" pitchFamily="34" charset="0"/>
              </a:rPr>
              <a:t>ç) Bu Tebliğ kapsamında yer alan çiğ et, kıyma ve hazırlanmış et karışımlarında ürün ismi tür ismiyle birlikte ifade edilir.</a:t>
            </a:r>
          </a:p>
          <a:p>
            <a:pPr>
              <a:buNone/>
            </a:pPr>
            <a:r>
              <a:rPr lang="tr-TR" sz="1700" dirty="0" smtClean="0">
                <a:latin typeface="Arial" pitchFamily="34" charset="0"/>
                <a:cs typeface="Arial" pitchFamily="34" charset="0"/>
              </a:rPr>
              <a:t>d) Bu Tebliğ kapsamında yer alan ve bu maddenin (a), (b), (c) ve (ç) bentlerinde belirtilen ürünlerin dışında kalan ürünlerin isimlendirilmesinde ürün ismi tür ismiyle ifade edilir.</a:t>
            </a:r>
          </a:p>
          <a:p>
            <a:pPr>
              <a:buNone/>
            </a:pPr>
            <a:r>
              <a:rPr lang="tr-TR" sz="1700" dirty="0" smtClean="0">
                <a:latin typeface="Arial" pitchFamily="34" charset="0"/>
                <a:cs typeface="Arial" pitchFamily="34" charset="0"/>
              </a:rPr>
              <a:t>e) Hindi kıyma ve kıyma etiketlerinde ‘Yağ en çok %..’ ve ‘</a:t>
            </a:r>
            <a:r>
              <a:rPr lang="tr-TR" sz="1700" dirty="0" err="1" smtClean="0">
                <a:latin typeface="Arial" pitchFamily="34" charset="0"/>
                <a:cs typeface="Arial" pitchFamily="34" charset="0"/>
              </a:rPr>
              <a:t>kollajen</a:t>
            </a:r>
            <a:r>
              <a:rPr lang="tr-TR" sz="1700" dirty="0" smtClean="0">
                <a:latin typeface="Arial" pitchFamily="34" charset="0"/>
                <a:cs typeface="Arial" pitchFamily="34" charset="0"/>
              </a:rPr>
              <a:t>/et proteini oranı en çok ..’ ibaresi ürün ismi ile aynı yüzde ve ürün isminin en az 2/3’ü büyüklüğünde bulunur.</a:t>
            </a:r>
          </a:p>
          <a:p>
            <a:pPr>
              <a:buNone/>
            </a:pPr>
            <a:r>
              <a:rPr lang="tr-TR" sz="1700" dirty="0" smtClean="0">
                <a:latin typeface="Arial" pitchFamily="34" charset="0"/>
                <a:cs typeface="Arial" pitchFamily="34" charset="0"/>
              </a:rPr>
              <a:t>g) Lezzet vericilerin ilave edildiği ürünlerde lezzet vericinin ismi ürün ismi ile birlikte kullanılabilir.</a:t>
            </a:r>
          </a:p>
          <a:p>
            <a:pPr>
              <a:buNone/>
            </a:pPr>
            <a:r>
              <a:rPr lang="tr-TR" sz="1700" dirty="0" smtClean="0">
                <a:latin typeface="Arial" pitchFamily="34" charset="0"/>
                <a:cs typeface="Arial" pitchFamily="34" charset="0"/>
              </a:rPr>
              <a:t>ğ) Bu Tebliğ kapsamında yer alan et ürünlerinin üretiminde kullanılan hayvansal yağın hangi türe ait olduğu etikette içindekiler kısmında belirtilir.</a:t>
            </a:r>
          </a:p>
          <a:p>
            <a:pPr>
              <a:buNone/>
            </a:pPr>
            <a:r>
              <a:rPr lang="tr-TR" sz="1700" dirty="0" smtClean="0">
                <a:latin typeface="Arial" pitchFamily="34" charset="0"/>
                <a:cs typeface="Arial" pitchFamily="34" charset="0"/>
              </a:rPr>
              <a:t>h) Fermente sucuk ve ısıl işlem görmüş sucuklarda ‘yağ oranı en çok %..’ olarak etikette belirtilir.</a:t>
            </a:r>
          </a:p>
          <a:p>
            <a:pPr>
              <a:buNone/>
            </a:pPr>
            <a:endParaRPr lang="tr-TR" sz="1700" dirty="0"/>
          </a:p>
        </p:txBody>
      </p:sp>
      <p:sp>
        <p:nvSpPr>
          <p:cNvPr id="4"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5"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6"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8" name="1 Başlık"/>
          <p:cNvSpPr>
            <a:spLocks noGrp="1"/>
          </p:cNvSpPr>
          <p:nvPr>
            <p:ph type="title"/>
          </p:nvPr>
        </p:nvSpPr>
        <p:spPr>
          <a:xfrm>
            <a:off x="457200" y="642918"/>
            <a:ext cx="8229600" cy="571504"/>
          </a:xfrm>
        </p:spPr>
        <p:txBody>
          <a:bodyPr>
            <a:normAutofit/>
          </a:bodyPr>
          <a:lstStyle/>
          <a:p>
            <a:r>
              <a:rPr lang="tr-TR" sz="2800" b="1" dirty="0" smtClean="0">
                <a:solidFill>
                  <a:srgbClr val="0092BC"/>
                </a:solidFill>
                <a:latin typeface="Arial" pitchFamily="34" charset="0"/>
                <a:cs typeface="Arial" pitchFamily="34" charset="0"/>
              </a:rPr>
              <a:t>ET VE ET ÜRÜNLERİNDE ETİKETLEME</a:t>
            </a:r>
            <a:endParaRPr lang="tr-TR" sz="2800" b="1" dirty="0">
              <a:solidFill>
                <a:srgbClr val="0092B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142984"/>
            <a:ext cx="8515352" cy="5500726"/>
          </a:xfrm>
        </p:spPr>
        <p:txBody>
          <a:bodyPr>
            <a:noAutofit/>
          </a:bodyPr>
          <a:lstStyle/>
          <a:p>
            <a:pPr>
              <a:buNone/>
            </a:pPr>
            <a:r>
              <a:rPr lang="tr-TR" sz="1600" dirty="0" smtClean="0">
                <a:latin typeface="Arial" pitchFamily="34" charset="0"/>
                <a:cs typeface="Arial" pitchFamily="34" charset="0"/>
              </a:rPr>
              <a:t>Türk Gıda Kodeksi Etiketleme Yönetmeliğindeki  kurallara ek olarak;</a:t>
            </a:r>
          </a:p>
          <a:p>
            <a:pPr>
              <a:buNone/>
            </a:pPr>
            <a:r>
              <a:rPr lang="tr-TR" sz="1600" dirty="0" smtClean="0">
                <a:latin typeface="Arial" pitchFamily="34" charset="0"/>
                <a:cs typeface="Arial" pitchFamily="34" charset="0"/>
              </a:rPr>
              <a:t>i</a:t>
            </a:r>
            <a:r>
              <a:rPr lang="tr-TR" sz="1600" dirty="0" smtClean="0">
                <a:latin typeface="Arial" pitchFamily="34" charset="0"/>
                <a:cs typeface="Arial" pitchFamily="34" charset="0"/>
              </a:rPr>
              <a:t>) Teknolojisi gereği bileşimine kırmızı et ve yağı karıştırılan kanatlı eti ürünlerinin etiketinde bu bileşenler ürün adında belirtilmez. Sadece içindekiler listesinde belirtilir.</a:t>
            </a:r>
          </a:p>
          <a:p>
            <a:pPr>
              <a:buNone/>
            </a:pPr>
            <a:r>
              <a:rPr lang="tr-TR" sz="1600" dirty="0" smtClean="0">
                <a:latin typeface="Arial" pitchFamily="34" charset="0"/>
                <a:cs typeface="Arial" pitchFamily="34" charset="0"/>
              </a:rPr>
              <a:t>j) Bu Tebliğ kapsamında yer alan ürünlerin etiketinde ürün ismi bütün olarak aynı renk ve aynı yazı karakterinde olmak şartıyla Ek-2’de tanımlanan ‘x’ yüksekliğinin en az 3 mm olduğu punto büyüklüğündeki karakterler kullanılarak yazılır.</a:t>
            </a:r>
          </a:p>
          <a:p>
            <a:pPr>
              <a:buNone/>
            </a:pPr>
            <a:r>
              <a:rPr lang="tr-TR" sz="1600" dirty="0" smtClean="0">
                <a:latin typeface="Arial" pitchFamily="34" charset="0"/>
                <a:cs typeface="Arial" pitchFamily="34" charset="0"/>
              </a:rPr>
              <a:t>“k) Ürün etiketlerinde marka dahil olmak üzere ‘%100’, ‘%100 Dana eti’ ya da ‘%100 göğüs eti’ gibi ifadeler/logolar kullanılamaz.(13.02.2015 tarih ve 29266sayılı Resmi Gazete’de yayınlanan yönetmelik ile eklenmiştir.13.03.2015 tarihinde yürürlüğe girer)</a:t>
            </a:r>
          </a:p>
          <a:p>
            <a:pPr>
              <a:buNone/>
            </a:pPr>
            <a:r>
              <a:rPr lang="tr-TR" sz="1600" dirty="0" smtClean="0">
                <a:latin typeface="Arial" pitchFamily="34" charset="0"/>
                <a:cs typeface="Arial" pitchFamily="34" charset="0"/>
              </a:rPr>
              <a:t>l) Tebliğ kapsamında yer alan ürünlerin etiketinde ürün adları aynı renk, aynı yazı karakteri ve aynı puntoda olmak üzere bir bütün olarak ifade edilir.(13.02.2015 tarih ve 29266sayılı Resmi Gazete’de yayınlanan yönetmelik ile eklenmiştir.13.03.2015 tarihinde yürürlüğe girer)</a:t>
            </a:r>
          </a:p>
          <a:p>
            <a:pPr>
              <a:buNone/>
            </a:pPr>
            <a:r>
              <a:rPr lang="tr-TR" sz="1600" dirty="0" smtClean="0">
                <a:latin typeface="Arial" pitchFamily="34" charset="0"/>
                <a:cs typeface="Arial" pitchFamily="34" charset="0"/>
              </a:rPr>
              <a:t>m) Tebliğ kapsamında yer alan ürünlerin etiketinde ısıl işlem uygulanmış et ürünü, </a:t>
            </a:r>
            <a:r>
              <a:rPr lang="tr-TR" sz="1600" dirty="0" err="1" smtClean="0">
                <a:latin typeface="Arial" pitchFamily="34" charset="0"/>
                <a:cs typeface="Arial" pitchFamily="34" charset="0"/>
              </a:rPr>
              <a:t>emülsifiye</a:t>
            </a:r>
            <a:r>
              <a:rPr lang="tr-TR" sz="1600" dirty="0" smtClean="0">
                <a:latin typeface="Arial" pitchFamily="34" charset="0"/>
                <a:cs typeface="Arial" pitchFamily="34" charset="0"/>
              </a:rPr>
              <a:t> et ürünü gibi genel ürün grupları ürün adı olarak kullanılamaz.(13.02.2015 tarih ve 29266sayılı Resmi Gazete’de yayınlanan yönetmelik ile eklenmiştir.13.03.2015 tarihinde yürürlüğe girer)</a:t>
            </a:r>
          </a:p>
          <a:p>
            <a:pPr>
              <a:buNone/>
            </a:pPr>
            <a:r>
              <a:rPr lang="tr-TR" sz="1600" dirty="0" smtClean="0">
                <a:latin typeface="Arial" pitchFamily="34" charset="0"/>
                <a:cs typeface="Arial" pitchFamily="34" charset="0"/>
              </a:rPr>
              <a:t>n) Ürün etiketlerine ilişkin belirlenen kurallar; satış reyonları, reklam panoları, market katalogları, gazete reklamları ve sanal reklamlar gibi yollarla yapılan ürün tanıtımları için de geçerlidir.”(13.02.2015 tarih ve 29266sayılı Resmi Gazete’de yayınlanan yönetmelik ile eklenmiştir.13.03.2015 tarihinde yürürlüğe </a:t>
            </a:r>
            <a:r>
              <a:rPr lang="tr-TR" sz="1600" dirty="0" smtClean="0">
                <a:latin typeface="Arial" pitchFamily="34" charset="0"/>
                <a:cs typeface="Arial" pitchFamily="34" charset="0"/>
              </a:rPr>
              <a:t>girer.)</a:t>
            </a:r>
            <a:endParaRPr lang="tr-TR" sz="1600" dirty="0">
              <a:latin typeface="Arial" pitchFamily="34" charset="0"/>
              <a:cs typeface="Arial" pitchFamily="34" charset="0"/>
            </a:endParaRPr>
          </a:p>
        </p:txBody>
      </p:sp>
      <p:sp>
        <p:nvSpPr>
          <p:cNvPr id="4"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5"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6"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8" name="1 Başlık"/>
          <p:cNvSpPr>
            <a:spLocks noGrp="1"/>
          </p:cNvSpPr>
          <p:nvPr>
            <p:ph type="title"/>
          </p:nvPr>
        </p:nvSpPr>
        <p:spPr>
          <a:xfrm>
            <a:off x="457200" y="642918"/>
            <a:ext cx="8229600" cy="571504"/>
          </a:xfrm>
        </p:spPr>
        <p:txBody>
          <a:bodyPr>
            <a:normAutofit/>
          </a:bodyPr>
          <a:lstStyle/>
          <a:p>
            <a:r>
              <a:rPr lang="tr-TR" sz="2800" b="1" dirty="0" smtClean="0">
                <a:solidFill>
                  <a:srgbClr val="0092BC"/>
                </a:solidFill>
                <a:latin typeface="Arial" pitchFamily="34" charset="0"/>
                <a:cs typeface="Arial" pitchFamily="34" charset="0"/>
              </a:rPr>
              <a:t>ET VE ET ÜRÜNLERİNDE ETİKETLEME</a:t>
            </a:r>
            <a:endParaRPr lang="tr-TR" sz="2800" b="1" dirty="0">
              <a:solidFill>
                <a:srgbClr val="0092B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714356"/>
            <a:ext cx="9144000" cy="714356"/>
          </a:xfrm>
        </p:spPr>
        <p:txBody>
          <a:bodyPr>
            <a:normAutofit/>
          </a:bodyPr>
          <a:lstStyle/>
          <a:p>
            <a:r>
              <a:rPr lang="tr-TR" sz="2400" b="1" dirty="0" smtClean="0">
                <a:solidFill>
                  <a:srgbClr val="006BBC"/>
                </a:solidFill>
                <a:latin typeface="Arial" pitchFamily="34" charset="0"/>
                <a:ea typeface="+mn-ea"/>
                <a:cs typeface="Arial" pitchFamily="34" charset="0"/>
              </a:rPr>
              <a:t>BSE HASTALIĞI NEDENİYLE YASAKLAMALAR</a:t>
            </a:r>
            <a:endParaRPr lang="tr-TR" sz="2400" b="1" dirty="0">
              <a:solidFill>
                <a:srgbClr val="006BBC"/>
              </a:solidFill>
              <a:latin typeface="Arial" pitchFamily="34" charset="0"/>
              <a:cs typeface="Arial" pitchFamily="34" charset="0"/>
            </a:endParaRPr>
          </a:p>
        </p:txBody>
      </p:sp>
      <p:pic>
        <p:nvPicPr>
          <p:cNvPr id="26626" name="Picture 2"/>
          <p:cNvPicPr>
            <a:picLocks noChangeAspect="1" noChangeArrowheads="1"/>
          </p:cNvPicPr>
          <p:nvPr/>
        </p:nvPicPr>
        <p:blipFill>
          <a:blip r:embed="rId2"/>
          <a:srcRect t="14975" r="8315"/>
          <a:stretch>
            <a:fillRect/>
          </a:stretch>
        </p:blipFill>
        <p:spPr bwMode="auto">
          <a:xfrm>
            <a:off x="-1" y="1357299"/>
            <a:ext cx="8961553" cy="5500702"/>
          </a:xfrm>
          <a:prstGeom prst="rect">
            <a:avLst/>
          </a:prstGeom>
          <a:noFill/>
          <a:ln w="9525">
            <a:noFill/>
            <a:miter lim="800000"/>
            <a:headEnd/>
            <a:tailEnd/>
          </a:ln>
          <a:effectLst/>
        </p:spPr>
      </p:pic>
      <p:sp>
        <p:nvSpPr>
          <p:cNvPr id="4"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5"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6" name="Picture 6" descr="2.37-3-.jpg"/>
          <p:cNvPicPr>
            <a:picLocks noChangeAspect="1"/>
          </p:cNvPicPr>
          <p:nvPr/>
        </p:nvPicPr>
        <p:blipFill>
          <a:blip r:embed="rId3" cstate="print"/>
          <a:srcRect/>
          <a:stretch>
            <a:fillRect/>
          </a:stretch>
        </p:blipFill>
        <p:spPr bwMode="auto">
          <a:xfrm>
            <a:off x="214282" y="0"/>
            <a:ext cx="762000" cy="696913"/>
          </a:xfrm>
          <a:prstGeom prst="rect">
            <a:avLst/>
          </a:prstGeom>
          <a:noFill/>
          <a:ln w="9525">
            <a:noFill/>
            <a:miter lim="800000"/>
            <a:headEnd/>
            <a:tailEnd/>
          </a:ln>
        </p:spPr>
      </p:pic>
      <p:sp>
        <p:nvSpPr>
          <p:cNvPr id="7" name="6 Metin kutusu"/>
          <p:cNvSpPr txBox="1"/>
          <p:nvPr/>
        </p:nvSpPr>
        <p:spPr>
          <a:xfrm>
            <a:off x="5857820" y="1285860"/>
            <a:ext cx="3286180" cy="523220"/>
          </a:xfrm>
          <a:prstGeom prst="rect">
            <a:avLst/>
          </a:prstGeom>
          <a:noFill/>
        </p:spPr>
        <p:txBody>
          <a:bodyPr wrap="square" rtlCol="0">
            <a:spAutoFit/>
          </a:bodyPr>
          <a:lstStyle/>
          <a:p>
            <a:pPr algn="ctr"/>
            <a:r>
              <a:rPr lang="tr-TR" sz="2800" dirty="0" smtClean="0">
                <a:solidFill>
                  <a:srgbClr val="FF0000"/>
                </a:solidFill>
                <a:hlinkClick r:id="rId4"/>
              </a:rPr>
              <a:t>www.</a:t>
            </a:r>
            <a:r>
              <a:rPr lang="tr-TR" sz="2800" dirty="0" err="1" smtClean="0">
                <a:solidFill>
                  <a:srgbClr val="FF0000"/>
                </a:solidFill>
                <a:hlinkClick r:id="rId4"/>
              </a:rPr>
              <a:t>gkgm</a:t>
            </a:r>
            <a:r>
              <a:rPr lang="tr-TR" sz="2800" dirty="0" smtClean="0">
                <a:solidFill>
                  <a:srgbClr val="FF0000"/>
                </a:solidFill>
                <a:hlinkClick r:id="rId4"/>
              </a:rPr>
              <a:t>.gov.tr</a:t>
            </a:r>
            <a:r>
              <a:rPr lang="tr-TR" sz="2800" dirty="0" smtClean="0">
                <a:solidFill>
                  <a:srgbClr val="FF0000"/>
                </a:solidFill>
              </a:rPr>
              <a:t> </a:t>
            </a:r>
            <a:endParaRPr lang="tr-TR" sz="2800" dirty="0">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642918"/>
            <a:ext cx="8229600" cy="1000132"/>
          </a:xfrm>
        </p:spPr>
        <p:txBody>
          <a:bodyPr>
            <a:normAutofit/>
          </a:bodyPr>
          <a:lstStyle/>
          <a:p>
            <a:r>
              <a:rPr lang="tr-TR" sz="2800" b="1" dirty="0" smtClean="0">
                <a:solidFill>
                  <a:srgbClr val="0092BC"/>
                </a:solidFill>
                <a:latin typeface="Arial" pitchFamily="34" charset="0"/>
                <a:cs typeface="Arial" pitchFamily="34" charset="0"/>
              </a:rPr>
              <a:t>İŞLETMELERİN RİSKE DAYALI DENETİM SIKLIĞININ BELİRLENMESİ PROSEDÜRÜ </a:t>
            </a:r>
            <a:endParaRPr lang="tr-TR" sz="2800" b="1" dirty="0">
              <a:solidFill>
                <a:srgbClr val="0092BC"/>
              </a:solidFill>
              <a:latin typeface="Arial" pitchFamily="34" charset="0"/>
              <a:cs typeface="Arial" pitchFamily="34" charset="0"/>
            </a:endParaRPr>
          </a:p>
        </p:txBody>
      </p:sp>
      <p:sp>
        <p:nvSpPr>
          <p:cNvPr id="5"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6"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7"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8" name="7 Dikdörtgen"/>
          <p:cNvSpPr/>
          <p:nvPr/>
        </p:nvSpPr>
        <p:spPr>
          <a:xfrm>
            <a:off x="428596" y="1785926"/>
            <a:ext cx="8286808" cy="1200329"/>
          </a:xfrm>
          <a:prstGeom prst="rect">
            <a:avLst/>
          </a:prstGeom>
        </p:spPr>
        <p:txBody>
          <a:bodyPr wrap="square">
            <a:spAutoFit/>
          </a:bodyPr>
          <a:lstStyle/>
          <a:p>
            <a:r>
              <a:rPr lang="tr-TR" dirty="0" smtClean="0"/>
              <a:t>Sektör 					(Ana Kriter 1) </a:t>
            </a:r>
          </a:p>
          <a:p>
            <a:r>
              <a:rPr lang="tr-TR" dirty="0" smtClean="0"/>
              <a:t>İşletmenin geçmiş kayıtları 			(Ana Kriter 2) </a:t>
            </a:r>
          </a:p>
          <a:p>
            <a:r>
              <a:rPr lang="tr-TR" dirty="0" smtClean="0"/>
              <a:t>İşletmenin otokontrollerinin güvenilirliği	(Ana Kriter 3) </a:t>
            </a:r>
          </a:p>
          <a:p>
            <a:r>
              <a:rPr lang="tr-TR" dirty="0" smtClean="0"/>
              <a:t>İşletmenin hijyen yönetimi 			(Ana Kriter 4)</a:t>
            </a:r>
            <a:endParaRPr lang="tr-TR" dirty="0"/>
          </a:p>
        </p:txBody>
      </p:sp>
      <p:graphicFrame>
        <p:nvGraphicFramePr>
          <p:cNvPr id="9" name="8 Tablo"/>
          <p:cNvGraphicFramePr>
            <a:graphicFrameLocks noGrp="1"/>
          </p:cNvGraphicFramePr>
          <p:nvPr/>
        </p:nvGraphicFramePr>
        <p:xfrm>
          <a:off x="357158" y="3357562"/>
          <a:ext cx="8501122" cy="2433502"/>
        </p:xfrm>
        <a:graphic>
          <a:graphicData uri="http://schemas.openxmlformats.org/drawingml/2006/table">
            <a:tbl>
              <a:tblPr/>
              <a:tblGrid>
                <a:gridCol w="6315236"/>
                <a:gridCol w="806996"/>
                <a:gridCol w="1378890"/>
              </a:tblGrid>
              <a:tr h="160927">
                <a:tc gridSpan="3">
                  <a:txBody>
                    <a:bodyPr/>
                    <a:lstStyle/>
                    <a:p>
                      <a:pPr indent="-144145" algn="ctr">
                        <a:spcAft>
                          <a:spcPts val="0"/>
                        </a:spcAft>
                      </a:pPr>
                      <a:r>
                        <a:rPr lang="tr-TR" sz="1600" b="1" dirty="0">
                          <a:solidFill>
                            <a:srgbClr val="000000"/>
                          </a:solidFill>
                          <a:latin typeface="Arial" pitchFamily="34" charset="0"/>
                          <a:ea typeface="Calibri"/>
                          <a:cs typeface="Arial" pitchFamily="34" charset="0"/>
                        </a:rPr>
                        <a:t>İŞLETMELERİN SEKTÖRLERİNE GÖRE RİSK KATEGORİSİ BELİRLEME TABLOSU </a:t>
                      </a:r>
                      <a:endParaRPr lang="tr-TR" sz="1600" dirty="0">
                        <a:solidFill>
                          <a:srgbClr val="000000"/>
                        </a:solidFill>
                        <a:latin typeface="Arial" pitchFamily="34" charset="0"/>
                        <a:ea typeface="Calibri"/>
                        <a:cs typeface="Arial" pitchFamily="34" charset="0"/>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482782">
                <a:tc>
                  <a:txBody>
                    <a:bodyPr/>
                    <a:lstStyle/>
                    <a:p>
                      <a:pPr indent="-144145" algn="ctr">
                        <a:spcAft>
                          <a:spcPts val="0"/>
                        </a:spcAft>
                      </a:pPr>
                      <a:r>
                        <a:rPr lang="tr-TR" sz="1600" b="1" dirty="0">
                          <a:solidFill>
                            <a:srgbClr val="000000"/>
                          </a:solidFill>
                          <a:latin typeface="Arial" pitchFamily="34" charset="0"/>
                          <a:ea typeface="Calibri"/>
                          <a:cs typeface="Arial" pitchFamily="34" charset="0"/>
                        </a:rPr>
                        <a:t>SEKTÖR</a:t>
                      </a:r>
                      <a:endParaRPr lang="tr-TR" sz="1600" dirty="0">
                        <a:solidFill>
                          <a:srgbClr val="000000"/>
                        </a:solidFill>
                        <a:latin typeface="Arial" pitchFamily="34" charset="0"/>
                        <a:ea typeface="Calibri"/>
                        <a:cs typeface="Arial" pitchFamily="34" charset="0"/>
                      </a:endParaRPr>
                    </a:p>
                  </a:txBody>
                  <a:tcPr marL="62972" marR="62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tr-TR" sz="1600" b="1" dirty="0">
                          <a:solidFill>
                            <a:srgbClr val="000000"/>
                          </a:solidFill>
                          <a:latin typeface="Arial" pitchFamily="34" charset="0"/>
                          <a:ea typeface="Calibri"/>
                          <a:cs typeface="Arial" pitchFamily="34" charset="0"/>
                        </a:rPr>
                        <a:t>RİSK PUANI </a:t>
                      </a:r>
                      <a:endParaRPr lang="tr-TR" sz="1600" dirty="0">
                        <a:solidFill>
                          <a:srgbClr val="000000"/>
                        </a:solidFill>
                        <a:latin typeface="Arial" pitchFamily="34" charset="0"/>
                        <a:ea typeface="Calibri"/>
                        <a:cs typeface="Arial" pitchFamily="34" charset="0"/>
                      </a:endParaRPr>
                    </a:p>
                  </a:txBody>
                  <a:tcPr marL="62972" marR="62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tr-TR" sz="1600" b="1" dirty="0">
                          <a:solidFill>
                            <a:srgbClr val="000000"/>
                          </a:solidFill>
                          <a:latin typeface="Arial" pitchFamily="34" charset="0"/>
                          <a:ea typeface="Calibri"/>
                          <a:cs typeface="Arial" pitchFamily="34" charset="0"/>
                        </a:rPr>
                        <a:t>RİSK KATEGORİSİ </a:t>
                      </a:r>
                      <a:endParaRPr lang="tr-TR" sz="1600" dirty="0">
                        <a:solidFill>
                          <a:srgbClr val="000000"/>
                        </a:solidFill>
                        <a:latin typeface="Arial" pitchFamily="34" charset="0"/>
                        <a:ea typeface="Calibri"/>
                        <a:cs typeface="Arial" pitchFamily="34" charset="0"/>
                      </a:endParaRPr>
                    </a:p>
                  </a:txBody>
                  <a:tcPr marL="62972" marR="62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855">
                <a:tc>
                  <a:txBody>
                    <a:bodyPr/>
                    <a:lstStyle/>
                    <a:p>
                      <a:pPr indent="-144145" algn="just">
                        <a:spcAft>
                          <a:spcPts val="0"/>
                        </a:spcAft>
                      </a:pPr>
                      <a:r>
                        <a:rPr lang="tr-TR" sz="1600" dirty="0">
                          <a:solidFill>
                            <a:srgbClr val="000000"/>
                          </a:solidFill>
                          <a:latin typeface="Arial" pitchFamily="34" charset="0"/>
                          <a:ea typeface="Calibri"/>
                          <a:cs typeface="Arial" pitchFamily="34" charset="0"/>
                        </a:rPr>
                        <a:t>Kırmızı et, mekanik olarak ayrılmış et, kıyma, köfte, kanatlı eti, içli köfte, çiğ köfte</a:t>
                      </a:r>
                    </a:p>
                  </a:txBody>
                  <a:tcPr marL="62972" marR="62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tr-TR" sz="1600" dirty="0">
                          <a:solidFill>
                            <a:srgbClr val="000000"/>
                          </a:solidFill>
                          <a:latin typeface="Arial" pitchFamily="34" charset="0"/>
                          <a:ea typeface="Calibri"/>
                          <a:cs typeface="Arial" pitchFamily="34" charset="0"/>
                        </a:rPr>
                        <a:t>80 </a:t>
                      </a:r>
                    </a:p>
                  </a:txBody>
                  <a:tcPr marL="62972" marR="62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tr-TR" sz="1600">
                          <a:solidFill>
                            <a:srgbClr val="000000"/>
                          </a:solidFill>
                          <a:latin typeface="Arial" pitchFamily="34" charset="0"/>
                          <a:ea typeface="Calibri"/>
                          <a:cs typeface="Arial" pitchFamily="34" charset="0"/>
                        </a:rPr>
                        <a:t>1 </a:t>
                      </a:r>
                    </a:p>
                  </a:txBody>
                  <a:tcPr marL="62972" marR="62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782">
                <a:tc>
                  <a:txBody>
                    <a:bodyPr/>
                    <a:lstStyle/>
                    <a:p>
                      <a:pPr indent="-144145" algn="just">
                        <a:spcAft>
                          <a:spcPts val="0"/>
                        </a:spcAft>
                      </a:pPr>
                      <a:r>
                        <a:rPr lang="tr-TR" sz="1600" dirty="0">
                          <a:solidFill>
                            <a:srgbClr val="000000"/>
                          </a:solidFill>
                          <a:latin typeface="Arial" pitchFamily="34" charset="0"/>
                          <a:ea typeface="Calibri"/>
                          <a:cs typeface="Arial" pitchFamily="34" charset="0"/>
                        </a:rPr>
                        <a:t>Döner, parça et, füme dil, kaburga </a:t>
                      </a:r>
                    </a:p>
                  </a:txBody>
                  <a:tcPr marL="62972" marR="62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tr-TR" sz="1600" dirty="0">
                          <a:solidFill>
                            <a:srgbClr val="000000"/>
                          </a:solidFill>
                          <a:latin typeface="Arial" pitchFamily="34" charset="0"/>
                          <a:ea typeface="Calibri"/>
                          <a:cs typeface="Arial" pitchFamily="34" charset="0"/>
                        </a:rPr>
                        <a:t>60 </a:t>
                      </a:r>
                    </a:p>
                  </a:txBody>
                  <a:tcPr marL="62972" marR="62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tr-TR" sz="1600" dirty="0">
                          <a:solidFill>
                            <a:srgbClr val="000000"/>
                          </a:solidFill>
                          <a:latin typeface="Arial" pitchFamily="34" charset="0"/>
                          <a:ea typeface="Calibri"/>
                          <a:cs typeface="Arial" pitchFamily="34" charset="0"/>
                        </a:rPr>
                        <a:t>2 </a:t>
                      </a:r>
                    </a:p>
                  </a:txBody>
                  <a:tcPr marL="62972" marR="62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782">
                <a:tc>
                  <a:txBody>
                    <a:bodyPr/>
                    <a:lstStyle/>
                    <a:p>
                      <a:pPr indent="-144145" algn="just">
                        <a:spcAft>
                          <a:spcPts val="0"/>
                        </a:spcAft>
                      </a:pPr>
                      <a:r>
                        <a:rPr lang="tr-TR" sz="1600" dirty="0">
                          <a:solidFill>
                            <a:srgbClr val="000000"/>
                          </a:solidFill>
                          <a:latin typeface="Arial" pitchFamily="34" charset="0"/>
                          <a:ea typeface="Calibri"/>
                          <a:cs typeface="Arial" pitchFamily="34" charset="0"/>
                        </a:rPr>
                        <a:t>Salam, sosis, sucuk, jambon, füme et, pastırma, kavurma, jöle işkembe, hamburger köfte, hazır ürün, hazır yemekler, kurutulmuş et, kokoreç, kaplamalı et ve et ürünleri </a:t>
                      </a:r>
                    </a:p>
                  </a:txBody>
                  <a:tcPr marL="62972" marR="62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tr-TR" sz="1600" dirty="0">
                          <a:solidFill>
                            <a:srgbClr val="000000"/>
                          </a:solidFill>
                          <a:latin typeface="Arial" pitchFamily="34" charset="0"/>
                          <a:ea typeface="Calibri"/>
                          <a:cs typeface="Arial" pitchFamily="34" charset="0"/>
                        </a:rPr>
                        <a:t>40 </a:t>
                      </a:r>
                    </a:p>
                  </a:txBody>
                  <a:tcPr marL="62972" marR="62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tr-TR" sz="1600" dirty="0">
                          <a:solidFill>
                            <a:srgbClr val="000000"/>
                          </a:solidFill>
                          <a:latin typeface="Arial" pitchFamily="34" charset="0"/>
                          <a:ea typeface="Calibri"/>
                          <a:cs typeface="Arial" pitchFamily="34" charset="0"/>
                        </a:rPr>
                        <a:t>3 </a:t>
                      </a:r>
                    </a:p>
                  </a:txBody>
                  <a:tcPr marL="62972" marR="629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642918"/>
            <a:ext cx="8229600" cy="357190"/>
          </a:xfrm>
        </p:spPr>
        <p:txBody>
          <a:bodyPr>
            <a:noAutofit/>
          </a:bodyPr>
          <a:lstStyle/>
          <a:p>
            <a:r>
              <a:rPr lang="tr-TR" sz="1600" b="1" dirty="0" smtClean="0">
                <a:solidFill>
                  <a:srgbClr val="0092BC"/>
                </a:solidFill>
                <a:latin typeface="Arial" pitchFamily="34" charset="0"/>
                <a:cs typeface="Arial" pitchFamily="34" charset="0"/>
              </a:rPr>
              <a:t>İŞLETMELERİN RİSKE DAYALI DENETİM SIKLIĞININ BELİRLENMESİ PROSEDÜRÜ </a:t>
            </a:r>
            <a:endParaRPr lang="tr-TR" sz="1600" b="1" dirty="0">
              <a:solidFill>
                <a:srgbClr val="0092BC"/>
              </a:solidFill>
              <a:latin typeface="Arial" pitchFamily="34" charset="0"/>
              <a:cs typeface="Arial" pitchFamily="34" charset="0"/>
            </a:endParaRPr>
          </a:p>
        </p:txBody>
      </p:sp>
      <p:sp>
        <p:nvSpPr>
          <p:cNvPr id="5"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6"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7"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10035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0356" name="Picture 4"/>
          <p:cNvPicPr>
            <a:picLocks noChangeAspect="1" noChangeArrowheads="1"/>
          </p:cNvPicPr>
          <p:nvPr/>
        </p:nvPicPr>
        <p:blipFill>
          <a:blip r:embed="rId3"/>
          <a:srcRect t="2439" r="1626"/>
          <a:stretch>
            <a:fillRect/>
          </a:stretch>
        </p:blipFill>
        <p:spPr bwMode="auto">
          <a:xfrm>
            <a:off x="285720" y="1000108"/>
            <a:ext cx="8643998"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642918"/>
            <a:ext cx="8229600" cy="357190"/>
          </a:xfrm>
        </p:spPr>
        <p:txBody>
          <a:bodyPr>
            <a:noAutofit/>
          </a:bodyPr>
          <a:lstStyle/>
          <a:p>
            <a:r>
              <a:rPr lang="tr-TR" sz="1600" b="1" dirty="0" smtClean="0">
                <a:solidFill>
                  <a:srgbClr val="0092BC"/>
                </a:solidFill>
                <a:latin typeface="Arial" pitchFamily="34" charset="0"/>
                <a:cs typeface="Arial" pitchFamily="34" charset="0"/>
              </a:rPr>
              <a:t>ET VE ET ÜRÜNLERİ İŞLETMELERİNDE YAPILAN RESMİ KONTROLLER</a:t>
            </a:r>
            <a:endParaRPr lang="tr-TR" sz="1600" b="1" dirty="0">
              <a:solidFill>
                <a:srgbClr val="0092BC"/>
              </a:solidFill>
              <a:latin typeface="Arial" pitchFamily="34" charset="0"/>
              <a:cs typeface="Arial" pitchFamily="34" charset="0"/>
            </a:endParaRPr>
          </a:p>
        </p:txBody>
      </p:sp>
      <p:sp>
        <p:nvSpPr>
          <p:cNvPr id="5"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6"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7"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10035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7 Tablo"/>
          <p:cNvGraphicFramePr>
            <a:graphicFrameLocks noGrp="1"/>
          </p:cNvGraphicFramePr>
          <p:nvPr/>
        </p:nvGraphicFramePr>
        <p:xfrm>
          <a:off x="642910" y="1214422"/>
          <a:ext cx="8072495" cy="4929220"/>
        </p:xfrm>
        <a:graphic>
          <a:graphicData uri="http://schemas.openxmlformats.org/drawingml/2006/table">
            <a:tbl>
              <a:tblPr firstRow="1" bandRow="1">
                <a:tableStyleId>{5C22544A-7EE6-4342-B048-85BDC9FD1C3A}</a:tableStyleId>
              </a:tblPr>
              <a:tblGrid>
                <a:gridCol w="1590757"/>
                <a:gridCol w="1695391"/>
                <a:gridCol w="1000132"/>
                <a:gridCol w="1025287"/>
                <a:gridCol w="1380464"/>
                <a:gridCol w="1380464"/>
              </a:tblGrid>
              <a:tr h="985844">
                <a:tc>
                  <a:txBody>
                    <a:bodyPr/>
                    <a:lstStyle/>
                    <a:p>
                      <a:pPr algn="ctr"/>
                      <a:r>
                        <a:rPr lang="tr-TR" dirty="0" smtClean="0"/>
                        <a:t>FAALİYET</a:t>
                      </a:r>
                      <a:endParaRPr lang="tr-TR" dirty="0"/>
                    </a:p>
                  </a:txBody>
                  <a:tcPr anchor="ctr"/>
                </a:tc>
                <a:tc>
                  <a:txBody>
                    <a:bodyPr/>
                    <a:lstStyle/>
                    <a:p>
                      <a:pPr algn="ctr"/>
                      <a:r>
                        <a:rPr lang="tr-TR" dirty="0" smtClean="0"/>
                        <a:t>İŞLETME</a:t>
                      </a:r>
                      <a:r>
                        <a:rPr lang="tr-TR" baseline="0" dirty="0" smtClean="0"/>
                        <a:t> </a:t>
                      </a:r>
                      <a:r>
                        <a:rPr lang="tr-TR" dirty="0" smtClean="0"/>
                        <a:t>SAYISI</a:t>
                      </a:r>
                      <a:endParaRPr lang="tr-TR" dirty="0"/>
                    </a:p>
                  </a:txBody>
                  <a:tcPr anchor="ctr"/>
                </a:tc>
                <a:tc>
                  <a:txBody>
                    <a:bodyPr/>
                    <a:lstStyle/>
                    <a:p>
                      <a:pPr algn="ctr"/>
                      <a:r>
                        <a:rPr lang="tr-TR" dirty="0" smtClean="0"/>
                        <a:t>2012</a:t>
                      </a:r>
                      <a:endParaRPr lang="tr-TR" dirty="0"/>
                    </a:p>
                  </a:txBody>
                  <a:tcPr anchor="ctr"/>
                </a:tc>
                <a:tc>
                  <a:txBody>
                    <a:bodyPr/>
                    <a:lstStyle/>
                    <a:p>
                      <a:pPr algn="ctr"/>
                      <a:r>
                        <a:rPr lang="tr-TR" dirty="0" smtClean="0"/>
                        <a:t>2013</a:t>
                      </a:r>
                      <a:endParaRPr lang="tr-TR" dirty="0"/>
                    </a:p>
                  </a:txBody>
                  <a:tcPr anchor="ctr"/>
                </a:tc>
                <a:tc>
                  <a:txBody>
                    <a:bodyPr/>
                    <a:lstStyle/>
                    <a:p>
                      <a:pPr algn="ctr"/>
                      <a:r>
                        <a:rPr lang="tr-TR" dirty="0" smtClean="0"/>
                        <a:t>2014</a:t>
                      </a:r>
                      <a:endParaRPr lang="tr-TR" dirty="0"/>
                    </a:p>
                  </a:txBody>
                  <a:tcPr anchor="ctr"/>
                </a:tc>
                <a:tc>
                  <a:txBody>
                    <a:bodyPr/>
                    <a:lstStyle/>
                    <a:p>
                      <a:pPr algn="ctr"/>
                      <a:r>
                        <a:rPr lang="tr-TR" dirty="0" smtClean="0"/>
                        <a:t>2015</a:t>
                      </a:r>
                      <a:endParaRPr lang="tr-TR" dirty="0"/>
                    </a:p>
                  </a:txBody>
                  <a:tcPr anchor="ctr"/>
                </a:tc>
              </a:tr>
              <a:tr h="985844">
                <a:tc>
                  <a:txBody>
                    <a:bodyPr/>
                    <a:lstStyle/>
                    <a:p>
                      <a:r>
                        <a:rPr lang="tr-TR" dirty="0" smtClean="0"/>
                        <a:t>KESİMHANE</a:t>
                      </a:r>
                      <a:endParaRPr lang="tr-TR" dirty="0"/>
                    </a:p>
                  </a:txBody>
                  <a:tcPr anchor="ctr"/>
                </a:tc>
                <a:tc>
                  <a:txBody>
                    <a:bodyPr/>
                    <a:lstStyle/>
                    <a:p>
                      <a:pPr algn="ctr"/>
                      <a:r>
                        <a:rPr lang="tr-TR" dirty="0" smtClean="0"/>
                        <a:t>4</a:t>
                      </a:r>
                      <a:endParaRPr lang="tr-TR" dirty="0"/>
                    </a:p>
                  </a:txBody>
                  <a:tcPr anchor="ctr"/>
                </a:tc>
                <a:tc>
                  <a:txBody>
                    <a:bodyPr/>
                    <a:lstStyle/>
                    <a:p>
                      <a:pPr algn="ctr"/>
                      <a:r>
                        <a:rPr lang="tr-TR" dirty="0" smtClean="0"/>
                        <a:t>18</a:t>
                      </a:r>
                      <a:endParaRPr lang="tr-TR" dirty="0"/>
                    </a:p>
                  </a:txBody>
                  <a:tcPr anchor="ctr"/>
                </a:tc>
                <a:tc>
                  <a:txBody>
                    <a:bodyPr/>
                    <a:lstStyle/>
                    <a:p>
                      <a:pPr algn="ctr"/>
                      <a:r>
                        <a:rPr lang="tr-TR" dirty="0" smtClean="0"/>
                        <a:t>24</a:t>
                      </a:r>
                      <a:endParaRPr lang="tr-TR" dirty="0"/>
                    </a:p>
                  </a:txBody>
                  <a:tcPr anchor="ctr"/>
                </a:tc>
                <a:tc>
                  <a:txBody>
                    <a:bodyPr/>
                    <a:lstStyle/>
                    <a:p>
                      <a:pPr algn="ctr"/>
                      <a:r>
                        <a:rPr lang="tr-TR" dirty="0" smtClean="0"/>
                        <a:t>8</a:t>
                      </a:r>
                      <a:endParaRPr lang="tr-TR" dirty="0"/>
                    </a:p>
                  </a:txBody>
                  <a:tcPr anchor="ctr"/>
                </a:tc>
                <a:tc>
                  <a:txBody>
                    <a:bodyPr/>
                    <a:lstStyle/>
                    <a:p>
                      <a:pPr algn="ctr"/>
                      <a:r>
                        <a:rPr lang="tr-TR" dirty="0" smtClean="0"/>
                        <a:t>11</a:t>
                      </a:r>
                      <a:endParaRPr lang="tr-TR" dirty="0"/>
                    </a:p>
                  </a:txBody>
                  <a:tcPr anchor="ctr"/>
                </a:tc>
              </a:tr>
              <a:tr h="985844">
                <a:tc>
                  <a:txBody>
                    <a:bodyPr/>
                    <a:lstStyle/>
                    <a:p>
                      <a:r>
                        <a:rPr lang="tr-TR" dirty="0" smtClean="0"/>
                        <a:t>PARÇALAMA </a:t>
                      </a:r>
                      <a:endParaRPr lang="tr-TR" dirty="0"/>
                    </a:p>
                  </a:txBody>
                  <a:tcPr anchor="ctr"/>
                </a:tc>
                <a:tc>
                  <a:txBody>
                    <a:bodyPr/>
                    <a:lstStyle/>
                    <a:p>
                      <a:pPr algn="ctr"/>
                      <a:r>
                        <a:rPr lang="tr-TR" dirty="0" smtClean="0"/>
                        <a:t>288</a:t>
                      </a:r>
                      <a:endParaRPr lang="tr-TR" dirty="0"/>
                    </a:p>
                  </a:txBody>
                  <a:tcPr anchor="ctr"/>
                </a:tc>
                <a:tc>
                  <a:txBody>
                    <a:bodyPr/>
                    <a:lstStyle/>
                    <a:p>
                      <a:pPr algn="ctr"/>
                      <a:r>
                        <a:rPr lang="tr-TR" dirty="0" smtClean="0"/>
                        <a:t>409</a:t>
                      </a:r>
                      <a:endParaRPr lang="tr-TR" dirty="0"/>
                    </a:p>
                  </a:txBody>
                  <a:tcPr anchor="ctr"/>
                </a:tc>
                <a:tc>
                  <a:txBody>
                    <a:bodyPr/>
                    <a:lstStyle/>
                    <a:p>
                      <a:pPr algn="ctr"/>
                      <a:r>
                        <a:rPr lang="tr-TR" dirty="0" smtClean="0"/>
                        <a:t>1.162</a:t>
                      </a:r>
                      <a:endParaRPr lang="tr-TR" dirty="0"/>
                    </a:p>
                  </a:txBody>
                  <a:tcPr anchor="ctr"/>
                </a:tc>
                <a:tc>
                  <a:txBody>
                    <a:bodyPr/>
                    <a:lstStyle/>
                    <a:p>
                      <a:pPr algn="ctr"/>
                      <a:r>
                        <a:rPr lang="tr-TR" dirty="0" smtClean="0"/>
                        <a:t>1.271</a:t>
                      </a:r>
                      <a:endParaRPr lang="tr-TR" dirty="0"/>
                    </a:p>
                  </a:txBody>
                  <a:tcPr anchor="ctr"/>
                </a:tc>
                <a:tc>
                  <a:txBody>
                    <a:bodyPr/>
                    <a:lstStyle/>
                    <a:p>
                      <a:pPr algn="ctr"/>
                      <a:r>
                        <a:rPr lang="tr-TR" dirty="0" smtClean="0"/>
                        <a:t>1.157</a:t>
                      </a:r>
                      <a:endParaRPr lang="tr-TR" dirty="0"/>
                    </a:p>
                  </a:txBody>
                  <a:tcPr anchor="ctr"/>
                </a:tc>
              </a:tr>
              <a:tr h="985844">
                <a:tc>
                  <a:txBody>
                    <a:bodyPr/>
                    <a:lstStyle/>
                    <a:p>
                      <a:r>
                        <a:rPr lang="tr-TR" dirty="0" smtClean="0"/>
                        <a:t>ET</a:t>
                      </a:r>
                      <a:r>
                        <a:rPr lang="tr-TR" baseline="0" dirty="0" smtClean="0"/>
                        <a:t> ÜRÜNLERİ</a:t>
                      </a:r>
                      <a:endParaRPr lang="tr-TR" dirty="0"/>
                    </a:p>
                  </a:txBody>
                  <a:tcPr anchor="ctr"/>
                </a:tc>
                <a:tc>
                  <a:txBody>
                    <a:bodyPr/>
                    <a:lstStyle/>
                    <a:p>
                      <a:pPr algn="ctr"/>
                      <a:r>
                        <a:rPr lang="tr-TR" dirty="0" smtClean="0"/>
                        <a:t>119</a:t>
                      </a:r>
                      <a:endParaRPr lang="tr-TR" dirty="0"/>
                    </a:p>
                  </a:txBody>
                  <a:tcPr anchor="ctr"/>
                </a:tc>
                <a:tc>
                  <a:txBody>
                    <a:bodyPr/>
                    <a:lstStyle/>
                    <a:p>
                      <a:pPr algn="ctr"/>
                      <a:r>
                        <a:rPr lang="tr-TR" dirty="0" smtClean="0"/>
                        <a:t>261</a:t>
                      </a:r>
                      <a:endParaRPr lang="tr-TR" dirty="0"/>
                    </a:p>
                  </a:txBody>
                  <a:tcPr anchor="ctr"/>
                </a:tc>
                <a:tc>
                  <a:txBody>
                    <a:bodyPr/>
                    <a:lstStyle/>
                    <a:p>
                      <a:pPr algn="ctr"/>
                      <a:r>
                        <a:rPr lang="tr-TR" dirty="0" smtClean="0"/>
                        <a:t>493</a:t>
                      </a:r>
                      <a:endParaRPr lang="tr-TR" dirty="0"/>
                    </a:p>
                  </a:txBody>
                  <a:tcPr anchor="ctr"/>
                </a:tc>
                <a:tc>
                  <a:txBody>
                    <a:bodyPr/>
                    <a:lstStyle/>
                    <a:p>
                      <a:pPr algn="ctr"/>
                      <a:r>
                        <a:rPr lang="tr-TR" dirty="0" smtClean="0"/>
                        <a:t>525</a:t>
                      </a:r>
                      <a:endParaRPr lang="tr-TR" dirty="0"/>
                    </a:p>
                  </a:txBody>
                  <a:tcPr anchor="ctr"/>
                </a:tc>
                <a:tc>
                  <a:txBody>
                    <a:bodyPr/>
                    <a:lstStyle/>
                    <a:p>
                      <a:pPr algn="ctr"/>
                      <a:r>
                        <a:rPr lang="tr-TR" dirty="0" smtClean="0"/>
                        <a:t>501</a:t>
                      </a:r>
                      <a:endParaRPr lang="tr-TR" dirty="0"/>
                    </a:p>
                  </a:txBody>
                  <a:tcPr anchor="ctr"/>
                </a:tc>
              </a:tr>
              <a:tr h="985844">
                <a:tc>
                  <a:txBody>
                    <a:bodyPr/>
                    <a:lstStyle/>
                    <a:p>
                      <a:r>
                        <a:rPr lang="tr-TR" dirty="0" smtClean="0"/>
                        <a:t>KASAP</a:t>
                      </a:r>
                      <a:endParaRPr lang="tr-TR" dirty="0"/>
                    </a:p>
                  </a:txBody>
                  <a:tcPr anchor="ctr"/>
                </a:tc>
                <a:tc>
                  <a:txBody>
                    <a:bodyPr/>
                    <a:lstStyle/>
                    <a:p>
                      <a:pPr algn="ctr"/>
                      <a:r>
                        <a:rPr lang="tr-TR" dirty="0" smtClean="0"/>
                        <a:t>3.099</a:t>
                      </a:r>
                      <a:endParaRPr lang="tr-TR" dirty="0"/>
                    </a:p>
                  </a:txBody>
                  <a:tcPr anchor="ctr"/>
                </a:tc>
                <a:tc>
                  <a:txBody>
                    <a:bodyPr/>
                    <a:lstStyle/>
                    <a:p>
                      <a:pPr algn="ctr"/>
                      <a:r>
                        <a:rPr lang="tr-TR" dirty="0" smtClean="0"/>
                        <a:t>2.065</a:t>
                      </a:r>
                      <a:endParaRPr lang="tr-TR" dirty="0"/>
                    </a:p>
                  </a:txBody>
                  <a:tcPr anchor="ctr"/>
                </a:tc>
                <a:tc>
                  <a:txBody>
                    <a:bodyPr/>
                    <a:lstStyle/>
                    <a:p>
                      <a:pPr algn="ctr"/>
                      <a:r>
                        <a:rPr lang="tr-TR" dirty="0" smtClean="0"/>
                        <a:t>3.481</a:t>
                      </a:r>
                      <a:endParaRPr lang="tr-TR" dirty="0"/>
                    </a:p>
                  </a:txBody>
                  <a:tcPr anchor="ctr"/>
                </a:tc>
                <a:tc>
                  <a:txBody>
                    <a:bodyPr/>
                    <a:lstStyle/>
                    <a:p>
                      <a:pPr algn="ctr"/>
                      <a:r>
                        <a:rPr lang="tr-TR" dirty="0" smtClean="0"/>
                        <a:t>4.016</a:t>
                      </a:r>
                      <a:endParaRPr lang="tr-TR" dirty="0"/>
                    </a:p>
                  </a:txBody>
                  <a:tcPr anchor="ctr"/>
                </a:tc>
                <a:tc>
                  <a:txBody>
                    <a:bodyPr/>
                    <a:lstStyle/>
                    <a:p>
                      <a:pPr algn="ctr"/>
                      <a:r>
                        <a:rPr lang="tr-TR" dirty="0" smtClean="0"/>
                        <a:t>7.841</a:t>
                      </a:r>
                      <a:endParaRPr lang="tr-TR" dirty="0"/>
                    </a:p>
                  </a:txBody>
                  <a:tcPr anchor="ct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642918"/>
            <a:ext cx="8229600" cy="582594"/>
          </a:xfrm>
        </p:spPr>
        <p:txBody>
          <a:bodyPr>
            <a:normAutofit/>
          </a:bodyPr>
          <a:lstStyle/>
          <a:p>
            <a:r>
              <a:rPr lang="tr-TR" sz="2800" b="1" dirty="0" smtClean="0">
                <a:solidFill>
                  <a:srgbClr val="0092BC"/>
                </a:solidFill>
                <a:latin typeface="Arial" pitchFamily="34" charset="0"/>
                <a:cs typeface="Arial" pitchFamily="34" charset="0"/>
              </a:rPr>
              <a:t>YILLIK KONTROL PLANLARI</a:t>
            </a:r>
            <a:endParaRPr lang="tr-TR" sz="2800" b="1" dirty="0">
              <a:solidFill>
                <a:srgbClr val="0092BC"/>
              </a:solidFill>
              <a:latin typeface="Arial" pitchFamily="34" charset="0"/>
              <a:cs typeface="Arial" pitchFamily="34" charset="0"/>
            </a:endParaRPr>
          </a:p>
        </p:txBody>
      </p:sp>
      <p:graphicFrame>
        <p:nvGraphicFramePr>
          <p:cNvPr id="4" name="3 Tablo"/>
          <p:cNvGraphicFramePr>
            <a:graphicFrameLocks noGrp="1"/>
          </p:cNvGraphicFramePr>
          <p:nvPr/>
        </p:nvGraphicFramePr>
        <p:xfrm>
          <a:off x="428596" y="1214424"/>
          <a:ext cx="8429683" cy="5143533"/>
        </p:xfrm>
        <a:graphic>
          <a:graphicData uri="http://schemas.openxmlformats.org/drawingml/2006/table">
            <a:tbl>
              <a:tblPr/>
              <a:tblGrid>
                <a:gridCol w="5265284"/>
                <a:gridCol w="509965"/>
                <a:gridCol w="509965"/>
                <a:gridCol w="523041"/>
                <a:gridCol w="540476"/>
                <a:gridCol w="540476"/>
                <a:gridCol w="540476"/>
              </a:tblGrid>
              <a:tr h="377307">
                <a:tc>
                  <a:txBody>
                    <a:bodyPr/>
                    <a:lstStyle/>
                    <a:p>
                      <a:pPr algn="l" fontAlgn="b"/>
                      <a:r>
                        <a:rPr lang="tr-TR" sz="1600" b="0" i="0" u="none" strike="noStrike" dirty="0">
                          <a:solidFill>
                            <a:srgbClr val="000000"/>
                          </a:solidFill>
                          <a:latin typeface="+mn-lt"/>
                        </a:rPr>
                        <a:t>KIRMIZI ET VE ET ÜRÜNLERİ DENETİM PROGRAMI</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600" b="0" i="0" u="none" strike="noStrike">
                          <a:solidFill>
                            <a:srgbClr val="000000"/>
                          </a:solidFill>
                          <a:latin typeface="+mn-lt"/>
                        </a:rPr>
                        <a:t>2010</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600" b="0" i="0" u="none" strike="noStrike">
                          <a:solidFill>
                            <a:srgbClr val="000000"/>
                          </a:solidFill>
                          <a:latin typeface="+mn-lt"/>
                        </a:rPr>
                        <a:t>2011</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600" b="0" i="0" u="none" strike="noStrike">
                          <a:solidFill>
                            <a:srgbClr val="000000"/>
                          </a:solidFill>
                          <a:latin typeface="+mn-lt"/>
                        </a:rPr>
                        <a:t>2012</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600" b="0" i="0" u="none" strike="noStrike">
                          <a:solidFill>
                            <a:srgbClr val="000000"/>
                          </a:solidFill>
                          <a:latin typeface="+mn-lt"/>
                        </a:rPr>
                        <a:t>2013</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600" b="0" i="0" u="none" strike="noStrike">
                          <a:solidFill>
                            <a:srgbClr val="000000"/>
                          </a:solidFill>
                          <a:latin typeface="+mn-lt"/>
                        </a:rPr>
                        <a:t>2014</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600" b="0" i="0" u="none" strike="noStrike">
                          <a:solidFill>
                            <a:srgbClr val="000000"/>
                          </a:solidFill>
                          <a:latin typeface="+mn-lt"/>
                        </a:rPr>
                        <a:t>2015</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68602">
                <a:tc>
                  <a:txBody>
                    <a:bodyPr/>
                    <a:lstStyle/>
                    <a:p>
                      <a:pPr algn="l" fontAlgn="b"/>
                      <a:r>
                        <a:rPr lang="tr-TR" sz="1600" b="0" i="0" u="none" strike="noStrike" dirty="0" smtClean="0">
                          <a:solidFill>
                            <a:srgbClr val="000000"/>
                          </a:solidFill>
                          <a:latin typeface="+mn-lt"/>
                        </a:rPr>
                        <a:t>Çiğ </a:t>
                      </a:r>
                      <a:r>
                        <a:rPr lang="tr-TR" sz="1600" b="0" i="0" u="none" strike="noStrike" dirty="0">
                          <a:solidFill>
                            <a:srgbClr val="000000"/>
                          </a:solidFill>
                          <a:latin typeface="+mn-lt"/>
                        </a:rPr>
                        <a:t>Kırmızı Et, Kıyma, Hazırlanmış Et Karışımları ve/veya Kırmızı Et Ürünlerinde Kanatlı Eti Aranması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34</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25</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45</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48</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48</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37</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68602">
                <a:tc>
                  <a:txBody>
                    <a:bodyPr/>
                    <a:lstStyle/>
                    <a:p>
                      <a:pPr algn="l" fontAlgn="b"/>
                      <a:r>
                        <a:rPr lang="tr-TR" sz="1600" b="0" i="0" u="none" strike="noStrike" dirty="0" smtClean="0">
                          <a:solidFill>
                            <a:srgbClr val="000000"/>
                          </a:solidFill>
                          <a:latin typeface="+mn-lt"/>
                        </a:rPr>
                        <a:t>Kırmızı </a:t>
                      </a:r>
                      <a:r>
                        <a:rPr lang="tr-TR" sz="1600" b="0" i="0" u="none" strike="noStrike" dirty="0">
                          <a:solidFill>
                            <a:srgbClr val="000000"/>
                          </a:solidFill>
                          <a:latin typeface="+mn-lt"/>
                        </a:rPr>
                        <a:t>Et ve Kırmızı Et Ürünlerinde Domuz Eti ve Tek Tırnaklı Hayvan Eti Aranması (</a:t>
                      </a:r>
                      <a:r>
                        <a:rPr lang="tr-TR" sz="1600" b="0" i="0" u="none" strike="noStrike" dirty="0" err="1">
                          <a:solidFill>
                            <a:srgbClr val="000000"/>
                          </a:solidFill>
                          <a:latin typeface="+mn-lt"/>
                        </a:rPr>
                        <a:t>Serolojik</a:t>
                      </a:r>
                      <a:r>
                        <a:rPr lang="tr-TR" sz="1600" b="0" i="0" u="none" strike="noStrike" dirty="0">
                          <a:solidFill>
                            <a:srgbClr val="000000"/>
                          </a:solidFill>
                          <a:latin typeface="+mn-lt"/>
                        </a:rPr>
                        <a:t> Muayene)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40</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20</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28</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24</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24</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18</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77307">
                <a:tc>
                  <a:txBody>
                    <a:bodyPr/>
                    <a:lstStyle/>
                    <a:p>
                      <a:pPr algn="l" fontAlgn="b"/>
                      <a:r>
                        <a:rPr lang="tr-TR" sz="1600" b="0" i="0" u="none" strike="noStrike" dirty="0" smtClean="0">
                          <a:solidFill>
                            <a:srgbClr val="000000"/>
                          </a:solidFill>
                          <a:latin typeface="+mn-lt"/>
                        </a:rPr>
                        <a:t>Kıymada </a:t>
                      </a:r>
                      <a:r>
                        <a:rPr lang="tr-TR" sz="1600" b="0" i="0" u="none" strike="noStrike" dirty="0">
                          <a:solidFill>
                            <a:srgbClr val="000000"/>
                          </a:solidFill>
                          <a:latin typeface="+mn-lt"/>
                        </a:rPr>
                        <a:t>Yağ Oranı Miktar Tespiti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35</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33</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23</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72</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54</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59</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68602">
                <a:tc>
                  <a:txBody>
                    <a:bodyPr/>
                    <a:lstStyle/>
                    <a:p>
                      <a:pPr algn="l" fontAlgn="b"/>
                      <a:r>
                        <a:rPr lang="tr-TR" sz="1600" b="0" i="0" u="none" strike="noStrike" dirty="0" smtClean="0">
                          <a:solidFill>
                            <a:srgbClr val="000000"/>
                          </a:solidFill>
                          <a:latin typeface="+mn-lt"/>
                        </a:rPr>
                        <a:t>Kıyma</a:t>
                      </a:r>
                      <a:r>
                        <a:rPr lang="tr-TR" sz="1600" b="0" i="0" u="none" strike="noStrike" dirty="0">
                          <a:solidFill>
                            <a:srgbClr val="000000"/>
                          </a:solidFill>
                          <a:latin typeface="+mn-lt"/>
                        </a:rPr>
                        <a:t>, Et Ürünleri ve/veya Hazırlanmış Et Karışımlarında (Soğutulmuş, Dondurulmuş) Soya Aranması</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26</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22</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71</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50</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29</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68602">
                <a:tc>
                  <a:txBody>
                    <a:bodyPr/>
                    <a:lstStyle/>
                    <a:p>
                      <a:pPr algn="l" fontAlgn="b"/>
                      <a:r>
                        <a:rPr lang="tr-TR" sz="1600" b="0" i="0" u="none" strike="noStrike" dirty="0" smtClean="0">
                          <a:solidFill>
                            <a:srgbClr val="000000"/>
                          </a:solidFill>
                          <a:latin typeface="+mn-lt"/>
                        </a:rPr>
                        <a:t>Kıyma</a:t>
                      </a:r>
                      <a:r>
                        <a:rPr lang="tr-TR" sz="1600" b="0" i="0" u="none" strike="noStrike" dirty="0">
                          <a:solidFill>
                            <a:srgbClr val="000000"/>
                          </a:solidFill>
                          <a:latin typeface="+mn-lt"/>
                        </a:rPr>
                        <a:t>, Hazırlanmış Et Karışımları ve/veya Et Ürünlerinde (Sosis, Salam, Sucuk) Histolojik Muayene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33</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30</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40</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101</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151</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68602">
                <a:tc>
                  <a:txBody>
                    <a:bodyPr/>
                    <a:lstStyle/>
                    <a:p>
                      <a:pPr algn="l" fontAlgn="b"/>
                      <a:r>
                        <a:rPr lang="tr-TR" sz="1600" b="0" i="0" u="none" strike="noStrike" dirty="0" smtClean="0">
                          <a:solidFill>
                            <a:srgbClr val="000000"/>
                          </a:solidFill>
                          <a:latin typeface="+mn-lt"/>
                        </a:rPr>
                        <a:t>Çiğ </a:t>
                      </a:r>
                      <a:r>
                        <a:rPr lang="tr-TR" sz="1600" b="0" i="0" u="none" strike="noStrike" dirty="0">
                          <a:solidFill>
                            <a:srgbClr val="000000"/>
                          </a:solidFill>
                          <a:latin typeface="+mn-lt"/>
                        </a:rPr>
                        <a:t>Kırmızı Et ve/veya Hazırlanmış Et Karışımlarında (Soğutulmuş, Dondurulmuş) Mikrobiyolojik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25</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104</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100</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77307">
                <a:tc>
                  <a:txBody>
                    <a:bodyPr/>
                    <a:lstStyle/>
                    <a:p>
                      <a:pPr algn="l" fontAlgn="b"/>
                      <a:r>
                        <a:rPr lang="tr-TR" sz="1600" b="0" i="0" u="none" strike="noStrike">
                          <a:solidFill>
                            <a:srgbClr val="000000"/>
                          </a:solidFill>
                          <a:latin typeface="+mn-lt"/>
                        </a:rPr>
                        <a:t>Et Ürünlerinde Staphylococcus Enterotoksinlerinin Aranması</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29</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32</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68602">
                <a:tc>
                  <a:txBody>
                    <a:bodyPr/>
                    <a:lstStyle/>
                    <a:p>
                      <a:pPr algn="l" fontAlgn="b"/>
                      <a:r>
                        <a:rPr lang="tr-TR" sz="1600" b="0" i="0" u="none" strike="noStrike" dirty="0" smtClean="0">
                          <a:solidFill>
                            <a:srgbClr val="000000"/>
                          </a:solidFill>
                          <a:latin typeface="+mn-lt"/>
                        </a:rPr>
                        <a:t>Isıl </a:t>
                      </a:r>
                      <a:r>
                        <a:rPr lang="tr-TR" sz="1600" b="0" i="0" u="none" strike="noStrike" dirty="0">
                          <a:solidFill>
                            <a:srgbClr val="000000"/>
                          </a:solidFill>
                          <a:latin typeface="+mn-lt"/>
                        </a:rPr>
                        <a:t>İşlem Görmüş Et Ürünleri ve hazırlanmış Et karışımlarında (Soğutulmuş, dondurulmuş) Mikrobiyolojik</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18</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a:solidFill>
                            <a:srgbClr val="000000"/>
                          </a:solidFill>
                          <a:latin typeface="+mn-lt"/>
                        </a:rPr>
                        <a:t>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600" b="0" i="0" u="none" strike="noStrike" dirty="0">
                          <a:solidFill>
                            <a:srgbClr val="000000"/>
                          </a:solidFill>
                          <a:latin typeface="+mn-lt"/>
                        </a:rPr>
                        <a:t>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6"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7"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
          <p:cNvSpPr>
            <a:spLocks noGrp="1" noChangeArrowheads="1"/>
          </p:cNvSpPr>
          <p:nvPr>
            <p:ph type="ctrTitle"/>
          </p:nvPr>
        </p:nvSpPr>
        <p:spPr>
          <a:xfrm>
            <a:off x="4572000" y="381000"/>
            <a:ext cx="4220308" cy="425450"/>
          </a:xfrm>
          <a:noFill/>
        </p:spPr>
        <p:txBody>
          <a:bodyPr/>
          <a:lstStyle/>
          <a:p>
            <a:pPr algn="r" eaLnBrk="1" hangingPunct="1"/>
            <a:r>
              <a:rPr lang="en-US" sz="1100" smtClean="0">
                <a:solidFill>
                  <a:schemeClr val="tx1"/>
                </a:solidFill>
              </a:rPr>
              <a:t>BURAYA SUNUM BAŞLIĞI YAZILACAK</a:t>
            </a:r>
          </a:p>
        </p:txBody>
      </p:sp>
      <p:sp>
        <p:nvSpPr>
          <p:cNvPr id="122883" name="Rectangle 7"/>
          <p:cNvSpPr>
            <a:spLocks noChangeArrowheads="1"/>
          </p:cNvSpPr>
          <p:nvPr/>
        </p:nvSpPr>
        <p:spPr bwMode="auto">
          <a:xfrm>
            <a:off x="5345723" y="1447800"/>
            <a:ext cx="2883877" cy="3352800"/>
          </a:xfrm>
          <a:prstGeom prst="rect">
            <a:avLst/>
          </a:prstGeom>
          <a:noFill/>
          <a:ln w="9525">
            <a:noFill/>
            <a:miter lim="800000"/>
            <a:headEnd/>
            <a:tailEnd/>
          </a:ln>
        </p:spPr>
        <p:txBody>
          <a:bodyPr/>
          <a:lstStyle/>
          <a:p>
            <a:pPr eaLnBrk="1" hangingPunct="1"/>
            <a:r>
              <a:rPr lang="en-US" sz="1000"/>
              <a:t>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
            </a:r>
          </a:p>
        </p:txBody>
      </p:sp>
      <p:sp>
        <p:nvSpPr>
          <p:cNvPr id="122884" name="Rectangle 40"/>
          <p:cNvSpPr>
            <a:spLocks noChangeArrowheads="1"/>
          </p:cNvSpPr>
          <p:nvPr/>
        </p:nvSpPr>
        <p:spPr bwMode="auto">
          <a:xfrm>
            <a:off x="773723" y="1524000"/>
            <a:ext cx="4431323" cy="4267200"/>
          </a:xfrm>
          <a:prstGeom prst="rect">
            <a:avLst/>
          </a:prstGeom>
          <a:solidFill>
            <a:srgbClr val="E4E4E4"/>
          </a:solidFill>
          <a:ln w="9525">
            <a:noFill/>
            <a:miter lim="800000"/>
            <a:headEnd/>
            <a:tailEnd/>
          </a:ln>
        </p:spPr>
        <p:txBody>
          <a:bodyPr wrap="none" anchor="ctr"/>
          <a:lstStyle/>
          <a:p>
            <a:endParaRPr lang="tr-TR"/>
          </a:p>
        </p:txBody>
      </p:sp>
      <p:cxnSp>
        <p:nvCxnSpPr>
          <p:cNvPr id="15365" name="Straight Connector 8"/>
          <p:cNvCxnSpPr>
            <a:cxnSpLocks noChangeShapeType="1"/>
          </p:cNvCxnSpPr>
          <p:nvPr/>
        </p:nvCxnSpPr>
        <p:spPr bwMode="auto">
          <a:xfrm>
            <a:off x="1477107" y="762000"/>
            <a:ext cx="7244862" cy="1588"/>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22886" name="Picture 6" descr="2.37-3-.jpg"/>
          <p:cNvPicPr>
            <a:picLocks noChangeAspect="1"/>
          </p:cNvPicPr>
          <p:nvPr/>
        </p:nvPicPr>
        <p:blipFill>
          <a:blip r:embed="rId2" cstate="print"/>
          <a:srcRect/>
          <a:stretch>
            <a:fillRect/>
          </a:stretch>
        </p:blipFill>
        <p:spPr bwMode="auto">
          <a:xfrm>
            <a:off x="703384" y="381001"/>
            <a:ext cx="703385" cy="696913"/>
          </a:xfrm>
          <a:prstGeom prst="rect">
            <a:avLst/>
          </a:prstGeom>
          <a:noFill/>
          <a:ln w="9525">
            <a:noFill/>
            <a:miter lim="800000"/>
            <a:headEnd/>
            <a:tailEnd/>
          </a:ln>
        </p:spPr>
      </p:pic>
      <p:pic>
        <p:nvPicPr>
          <p:cNvPr id="122887" name="Picture 5" descr="2.37-1.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22888" name="Metin kutusu 2"/>
          <p:cNvSpPr txBox="1">
            <a:spLocks noChangeArrowheads="1"/>
          </p:cNvSpPr>
          <p:nvPr/>
        </p:nvSpPr>
        <p:spPr bwMode="auto">
          <a:xfrm>
            <a:off x="1248508" y="1733550"/>
            <a:ext cx="4428392" cy="522288"/>
          </a:xfrm>
          <a:prstGeom prst="rect">
            <a:avLst/>
          </a:prstGeom>
          <a:noFill/>
          <a:ln w="9525">
            <a:noFill/>
            <a:miter lim="800000"/>
            <a:headEnd/>
            <a:tailEnd/>
          </a:ln>
        </p:spPr>
        <p:txBody>
          <a:bodyPr>
            <a:spAutoFit/>
          </a:bodyPr>
          <a:lstStyle/>
          <a:p>
            <a:r>
              <a:rPr lang="tr-TR" sz="2800" b="1">
                <a:solidFill>
                  <a:schemeClr val="bg1"/>
                </a:solidFill>
              </a:rPr>
              <a:t>TEŞEKKÜRLER</a:t>
            </a:r>
          </a:p>
        </p:txBody>
      </p:sp>
      <p:sp>
        <p:nvSpPr>
          <p:cNvPr id="122889" name="Metin kutusu 3"/>
          <p:cNvSpPr txBox="1">
            <a:spLocks noChangeArrowheads="1"/>
          </p:cNvSpPr>
          <p:nvPr/>
        </p:nvSpPr>
        <p:spPr bwMode="auto">
          <a:xfrm>
            <a:off x="1258766" y="2278064"/>
            <a:ext cx="3332285" cy="369332"/>
          </a:xfrm>
          <a:prstGeom prst="rect">
            <a:avLst/>
          </a:prstGeom>
          <a:noFill/>
          <a:ln w="9525">
            <a:noFill/>
            <a:miter lim="800000"/>
            <a:headEnd/>
            <a:tailEnd/>
          </a:ln>
        </p:spPr>
        <p:txBody>
          <a:bodyPr>
            <a:spAutoFit/>
          </a:bodyPr>
          <a:lstStyle/>
          <a:p>
            <a:r>
              <a:rPr lang="tr-TR" dirty="0" smtClean="0">
                <a:solidFill>
                  <a:schemeClr val="bg1"/>
                </a:solidFill>
              </a:rPr>
              <a:t>www.</a:t>
            </a:r>
            <a:r>
              <a:rPr lang="tr-TR" dirty="0" err="1" smtClean="0">
                <a:solidFill>
                  <a:schemeClr val="bg1"/>
                </a:solidFill>
              </a:rPr>
              <a:t>istanbul</a:t>
            </a:r>
            <a:r>
              <a:rPr lang="tr-TR" dirty="0" smtClean="0">
                <a:solidFill>
                  <a:schemeClr val="bg1"/>
                </a:solidFill>
              </a:rPr>
              <a:t>.</a:t>
            </a:r>
            <a:r>
              <a:rPr lang="tr-TR" dirty="0" err="1" smtClean="0">
                <a:solidFill>
                  <a:schemeClr val="bg1"/>
                </a:solidFill>
              </a:rPr>
              <a:t>tarim</a:t>
            </a:r>
            <a:r>
              <a:rPr lang="tr-TR" dirty="0" smtClean="0">
                <a:solidFill>
                  <a:schemeClr val="bg1"/>
                </a:solidFill>
              </a:rPr>
              <a:t>.gov.tr</a:t>
            </a:r>
            <a:endParaRPr lang="tr-TR" dirty="0">
              <a:solidFill>
                <a:schemeClr val="bg1"/>
              </a:solidFill>
            </a:endParaRPr>
          </a:p>
        </p:txBody>
      </p:sp>
      <p:sp>
        <p:nvSpPr>
          <p:cNvPr id="122890" name="Metin kutusu 1"/>
          <p:cNvSpPr txBox="1">
            <a:spLocks noChangeArrowheads="1"/>
          </p:cNvSpPr>
          <p:nvPr/>
        </p:nvSpPr>
        <p:spPr bwMode="auto">
          <a:xfrm>
            <a:off x="463062" y="4384675"/>
            <a:ext cx="3909646" cy="923330"/>
          </a:xfrm>
          <a:prstGeom prst="rect">
            <a:avLst/>
          </a:prstGeom>
          <a:noFill/>
          <a:ln w="9525">
            <a:noFill/>
            <a:miter lim="800000"/>
            <a:headEnd/>
            <a:tailEnd/>
          </a:ln>
        </p:spPr>
        <p:txBody>
          <a:bodyPr>
            <a:spAutoFit/>
          </a:bodyPr>
          <a:lstStyle/>
          <a:p>
            <a:pPr algn="ctr"/>
            <a:r>
              <a:rPr lang="tr-TR" dirty="0">
                <a:solidFill>
                  <a:schemeClr val="bg1"/>
                </a:solidFill>
              </a:rPr>
              <a:t>Azmi YÜKSEL</a:t>
            </a:r>
          </a:p>
          <a:p>
            <a:pPr algn="ctr"/>
            <a:r>
              <a:rPr lang="tr-TR" dirty="0">
                <a:solidFill>
                  <a:schemeClr val="bg1"/>
                </a:solidFill>
              </a:rPr>
              <a:t>Veteriner Hekim</a:t>
            </a:r>
          </a:p>
          <a:p>
            <a:pPr algn="ctr"/>
            <a:r>
              <a:rPr lang="tr-TR" dirty="0" smtClean="0">
                <a:solidFill>
                  <a:schemeClr val="bg1"/>
                </a:solidFill>
                <a:hlinkClick r:id="rId4"/>
              </a:rPr>
              <a:t>azmi.</a:t>
            </a:r>
            <a:r>
              <a:rPr lang="tr-TR" dirty="0" err="1" smtClean="0">
                <a:solidFill>
                  <a:schemeClr val="bg1"/>
                </a:solidFill>
                <a:hlinkClick r:id="rId4"/>
              </a:rPr>
              <a:t>yuksel</a:t>
            </a:r>
            <a:r>
              <a:rPr lang="tr-TR" dirty="0" smtClean="0">
                <a:solidFill>
                  <a:schemeClr val="bg1"/>
                </a:solidFill>
                <a:hlinkClick r:id="rId4"/>
              </a:rPr>
              <a:t>@</a:t>
            </a:r>
            <a:r>
              <a:rPr lang="tr-TR" dirty="0" err="1" smtClean="0">
                <a:solidFill>
                  <a:schemeClr val="bg1"/>
                </a:solidFill>
                <a:hlinkClick r:id="rId4"/>
              </a:rPr>
              <a:t>gthb</a:t>
            </a:r>
            <a:r>
              <a:rPr lang="tr-TR" dirty="0" smtClean="0">
                <a:solidFill>
                  <a:schemeClr val="bg1"/>
                </a:solidFill>
                <a:hlinkClick r:id="rId4"/>
              </a:rPr>
              <a:t>.gov.tr</a:t>
            </a:r>
            <a:r>
              <a:rPr lang="tr-TR" dirty="0" smtClean="0">
                <a:solidFill>
                  <a:schemeClr val="bg1"/>
                </a:solidFill>
              </a:rPr>
              <a:t> </a:t>
            </a:r>
            <a:endParaRPr lang="tr-TR"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4"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5"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graphicFrame>
        <p:nvGraphicFramePr>
          <p:cNvPr id="19" name="18 Tablo"/>
          <p:cNvGraphicFramePr>
            <a:graphicFrameLocks noGrp="1"/>
          </p:cNvGraphicFramePr>
          <p:nvPr/>
        </p:nvGraphicFramePr>
        <p:xfrm>
          <a:off x="285720" y="1142984"/>
          <a:ext cx="8501122" cy="5318760"/>
        </p:xfrm>
        <a:graphic>
          <a:graphicData uri="http://schemas.openxmlformats.org/drawingml/2006/table">
            <a:tbl>
              <a:tblPr firstRow="1" bandRow="1">
                <a:tableStyleId>{5C22544A-7EE6-4342-B048-85BDC9FD1C3A}</a:tableStyleId>
              </a:tblPr>
              <a:tblGrid>
                <a:gridCol w="8501122"/>
              </a:tblGrid>
              <a:tr h="3929090">
                <a:tc>
                  <a:txBody>
                    <a:bodyPr/>
                    <a:lstStyle/>
                    <a:p>
                      <a:pPr algn="ctr">
                        <a:lnSpc>
                          <a:spcPct val="100000"/>
                        </a:lnSpc>
                      </a:pPr>
                      <a:r>
                        <a:rPr lang="tr-TR" sz="2000" b="1" dirty="0" smtClean="0">
                          <a:solidFill>
                            <a:srgbClr val="000000"/>
                          </a:solidFill>
                          <a:latin typeface="Arial" pitchFamily="34" charset="0"/>
                          <a:cs typeface="Arial" pitchFamily="34" charset="0"/>
                        </a:rPr>
                        <a:t>Hayvansal Ürün İthalatında Kontrol Belgesi Onaylanması ve İthalat Aşamasında Sunulması Gereken Belgeler Hakkında Tebliğ</a:t>
                      </a:r>
                    </a:p>
                    <a:p>
                      <a:pPr>
                        <a:lnSpc>
                          <a:spcPct val="100000"/>
                        </a:lnSpc>
                        <a:spcBef>
                          <a:spcPts val="600"/>
                        </a:spcBef>
                      </a:pPr>
                      <a:r>
                        <a:rPr lang="tr-TR" sz="2000" b="1" dirty="0" smtClean="0">
                          <a:solidFill>
                            <a:schemeClr val="bg1"/>
                          </a:solidFill>
                          <a:latin typeface="Arial" pitchFamily="34" charset="0"/>
                          <a:cs typeface="Arial" pitchFamily="34" charset="0"/>
                        </a:rPr>
                        <a:t>Ülkeye Girişte Veteriner Kontrollerine Tabi Olan Hayvan ve Ürünlere Dair Yönetmelik kapsamındaki hayvansal ürünlerin ithalatında kontrol belgesi onay işlemlerinin usul ve esasları ile ithalat aşamasında sunulması gereken belgeleri belirleyen Tebliğ</a:t>
                      </a:r>
                    </a:p>
                    <a:p>
                      <a:pPr marL="0" marR="0" indent="0" algn="l" defTabSz="914400" rtl="0" eaLnBrk="1" fontAlgn="auto" latinLnBrk="0" hangingPunct="1">
                        <a:lnSpc>
                          <a:spcPct val="100000"/>
                        </a:lnSpc>
                        <a:spcBef>
                          <a:spcPts val="600"/>
                        </a:spcBef>
                        <a:spcAft>
                          <a:spcPts val="0"/>
                        </a:spcAft>
                        <a:buClrTx/>
                        <a:buSzTx/>
                        <a:buFontTx/>
                        <a:buNone/>
                        <a:tabLst/>
                        <a:defRPr/>
                      </a:pPr>
                      <a:r>
                        <a:rPr lang="tr-TR" sz="2000" b="1" kern="1200" dirty="0" smtClean="0">
                          <a:solidFill>
                            <a:srgbClr val="000000"/>
                          </a:solidFill>
                          <a:latin typeface="Arial" pitchFamily="34" charset="0"/>
                          <a:ea typeface="+mn-ea"/>
                          <a:cs typeface="Arial" pitchFamily="34" charset="0"/>
                        </a:rPr>
                        <a:t>Kontrol Belgesi: Gıda, Tarım ve Hayvancılık Bakanlığının Kontrolüne Tabi Ürünlerin İthalat Denetimi Tebliği ekinde örneği verilen belgeyi,</a:t>
                      </a:r>
                    </a:p>
                    <a:p>
                      <a:pPr>
                        <a:lnSpc>
                          <a:spcPct val="100000"/>
                        </a:lnSpc>
                        <a:spcBef>
                          <a:spcPts val="600"/>
                        </a:spcBef>
                      </a:pPr>
                      <a:r>
                        <a:rPr lang="tr-TR" sz="2400" b="1" kern="1200" baseline="0" dirty="0" smtClean="0">
                          <a:solidFill>
                            <a:srgbClr val="FF0000"/>
                          </a:solidFill>
                          <a:latin typeface="Arial" pitchFamily="34" charset="0"/>
                          <a:ea typeface="+mn-ea"/>
                          <a:cs typeface="Arial" pitchFamily="34" charset="0"/>
                        </a:rPr>
                        <a:t>“TSE/BSE testi aranacaktır.” </a:t>
                      </a:r>
                      <a:r>
                        <a:rPr lang="tr-TR" sz="2000" b="1" kern="1200" baseline="0" dirty="0" smtClean="0">
                          <a:solidFill>
                            <a:schemeClr val="bg1"/>
                          </a:solidFill>
                          <a:latin typeface="Arial" pitchFamily="34" charset="0"/>
                          <a:ea typeface="+mn-ea"/>
                          <a:cs typeface="Arial" pitchFamily="34" charset="0"/>
                        </a:rPr>
                        <a:t>kaşesi, daha önce BSE hastalığı vakası görülmüş olan izinli ülkelerden gelecek sığır eti için düzenlenen belgelere uygulanır. </a:t>
                      </a:r>
                    </a:p>
                    <a:p>
                      <a:pPr>
                        <a:lnSpc>
                          <a:spcPct val="100000"/>
                        </a:lnSpc>
                        <a:spcBef>
                          <a:spcPts val="600"/>
                        </a:spcBef>
                      </a:pPr>
                      <a:r>
                        <a:rPr lang="tr-TR" sz="2000" b="1" kern="1200" baseline="0" dirty="0" smtClean="0">
                          <a:solidFill>
                            <a:srgbClr val="000000"/>
                          </a:solidFill>
                          <a:latin typeface="Arial" pitchFamily="34" charset="0"/>
                          <a:ea typeface="+mn-ea"/>
                          <a:cs typeface="Arial" pitchFamily="34" charset="0"/>
                        </a:rPr>
                        <a:t>Sığır eti ithalatında ihraç edilen ülkede Bakanlığımız tarafından görevlendirilen veteriner hekimin kesilen hayvanlara ve etlere ilişkin düzenlediği rapor kontrol edilecektir. </a:t>
                      </a:r>
                    </a:p>
                    <a:p>
                      <a:pPr>
                        <a:lnSpc>
                          <a:spcPct val="100000"/>
                        </a:lnSpc>
                        <a:spcBef>
                          <a:spcPts val="600"/>
                        </a:spcBef>
                      </a:pPr>
                      <a:r>
                        <a:rPr lang="tr-TR" sz="2000" b="1" kern="1200" baseline="0" dirty="0" smtClean="0">
                          <a:solidFill>
                            <a:schemeClr val="bg1"/>
                          </a:solidFill>
                          <a:latin typeface="Arial" pitchFamily="34" charset="0"/>
                          <a:ea typeface="+mn-ea"/>
                          <a:cs typeface="Arial" pitchFamily="34" charset="0"/>
                        </a:rPr>
                        <a:t>Uygulandığı durumda, etlerin elde edildiği sığırların </a:t>
                      </a:r>
                      <a:r>
                        <a:rPr lang="tr-TR" sz="2000" b="1" kern="1200" baseline="0" dirty="0" err="1" smtClean="0">
                          <a:solidFill>
                            <a:schemeClr val="bg1"/>
                          </a:solidFill>
                          <a:latin typeface="Arial" pitchFamily="34" charset="0"/>
                          <a:ea typeface="+mn-ea"/>
                          <a:cs typeface="Arial" pitchFamily="34" charset="0"/>
                        </a:rPr>
                        <a:t>BSE’den</a:t>
                      </a:r>
                      <a:r>
                        <a:rPr lang="tr-TR" sz="2000" b="1" kern="1200" baseline="0" dirty="0" smtClean="0">
                          <a:solidFill>
                            <a:schemeClr val="bg1"/>
                          </a:solidFill>
                          <a:latin typeface="Arial" pitchFamily="34" charset="0"/>
                          <a:ea typeface="+mn-ea"/>
                          <a:cs typeface="Arial" pitchFamily="34" charset="0"/>
                        </a:rPr>
                        <a:t> ari olduğuna dair test belgesi aranacaktır. </a:t>
                      </a:r>
                      <a:endParaRPr lang="tr-TR" sz="2000" b="1" kern="1200" dirty="0" smtClean="0">
                        <a:solidFill>
                          <a:schemeClr val="bg1"/>
                        </a:solidFill>
                        <a:latin typeface="Arial" pitchFamily="34" charset="0"/>
                        <a:ea typeface="+mn-ea"/>
                        <a:cs typeface="Arial" pitchFamily="34" charset="0"/>
                      </a:endParaRPr>
                    </a:p>
                  </a:txBody>
                  <a:tcPr marL="68580" marR="68580" marT="0" marB="0" anchor="ctr">
                    <a:solidFill>
                      <a:srgbClr val="0092BC"/>
                    </a:solidFill>
                  </a:tcPr>
                </a:tc>
              </a:tr>
            </a:tbl>
          </a:graphicData>
        </a:graphic>
      </p:graphicFrame>
      <p:sp>
        <p:nvSpPr>
          <p:cNvPr id="20" name="1 Başlık"/>
          <p:cNvSpPr>
            <a:spLocks noGrp="1"/>
          </p:cNvSpPr>
          <p:nvPr>
            <p:ph type="title"/>
          </p:nvPr>
        </p:nvSpPr>
        <p:spPr>
          <a:xfrm>
            <a:off x="428596" y="642918"/>
            <a:ext cx="8229600" cy="357190"/>
          </a:xfrm>
        </p:spPr>
        <p:txBody>
          <a:bodyPr>
            <a:normAutofit fontScale="90000"/>
          </a:bodyPr>
          <a:lstStyle/>
          <a:p>
            <a:r>
              <a:rPr lang="tr-TR" sz="2800" b="1" dirty="0" smtClean="0">
                <a:solidFill>
                  <a:srgbClr val="006BBC"/>
                </a:solidFill>
                <a:latin typeface="Arial" pitchFamily="34" charset="0"/>
                <a:cs typeface="Arial" pitchFamily="34" charset="0"/>
              </a:rPr>
              <a:t>KIRMIZI ET İTHALAT MEVZUATI</a:t>
            </a:r>
            <a:endParaRPr lang="tr-TR" sz="2800" b="1" dirty="0">
              <a:solidFill>
                <a:srgbClr val="006BB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71480"/>
            <a:ext cx="9144000" cy="714356"/>
          </a:xfrm>
        </p:spPr>
        <p:txBody>
          <a:bodyPr>
            <a:noAutofit/>
          </a:bodyPr>
          <a:lstStyle/>
          <a:p>
            <a:r>
              <a:rPr lang="tr-TR" sz="2400" b="1" dirty="0" smtClean="0">
                <a:solidFill>
                  <a:srgbClr val="006BBC"/>
                </a:solidFill>
                <a:latin typeface="Arial" pitchFamily="34" charset="0"/>
                <a:ea typeface="+mn-ea"/>
                <a:cs typeface="Arial" pitchFamily="34" charset="0"/>
              </a:rPr>
              <a:t>KIRMIZI ET İTHALATINDA </a:t>
            </a:r>
            <a:r>
              <a:rPr lang="tr-TR" sz="2400" b="1" dirty="0">
                <a:solidFill>
                  <a:srgbClr val="006BBC"/>
                </a:solidFill>
                <a:latin typeface="Arial" pitchFamily="34" charset="0"/>
                <a:ea typeface="+mn-ea"/>
                <a:cs typeface="Arial" pitchFamily="34" charset="0"/>
              </a:rPr>
              <a:t>KONTROL BELGESİ </a:t>
            </a:r>
            <a:r>
              <a:rPr lang="tr-TR" sz="2400" b="1" dirty="0" smtClean="0">
                <a:solidFill>
                  <a:srgbClr val="006BBC"/>
                </a:solidFill>
                <a:latin typeface="Arial" pitchFamily="34" charset="0"/>
                <a:ea typeface="+mn-ea"/>
                <a:cs typeface="Arial" pitchFamily="34" charset="0"/>
              </a:rPr>
              <a:t>DÜZENLENMESİ PROSEDÜRÜ</a:t>
            </a:r>
            <a:endParaRPr lang="tr-TR" sz="2400" b="1" dirty="0">
              <a:solidFill>
                <a:srgbClr val="006BBC"/>
              </a:solidFill>
              <a:latin typeface="Arial" pitchFamily="34" charset="0"/>
              <a:cs typeface="Arial" pitchFamily="34" charset="0"/>
            </a:endParaRPr>
          </a:p>
        </p:txBody>
      </p:sp>
      <p:pic>
        <p:nvPicPr>
          <p:cNvPr id="25603" name="Picture 3"/>
          <p:cNvPicPr>
            <a:picLocks noChangeAspect="1" noChangeArrowheads="1"/>
          </p:cNvPicPr>
          <p:nvPr/>
        </p:nvPicPr>
        <p:blipFill>
          <a:blip r:embed="rId2"/>
          <a:srcRect l="7734" t="34693" r="6834" b="5382"/>
          <a:stretch>
            <a:fillRect/>
          </a:stretch>
        </p:blipFill>
        <p:spPr bwMode="auto">
          <a:xfrm>
            <a:off x="4143372" y="1357298"/>
            <a:ext cx="5000628" cy="5500702"/>
          </a:xfrm>
          <a:prstGeom prst="rect">
            <a:avLst/>
          </a:prstGeom>
          <a:noFill/>
          <a:ln w="9525">
            <a:noFill/>
            <a:miter lim="800000"/>
            <a:headEnd/>
            <a:tailEnd/>
          </a:ln>
          <a:effectLst/>
        </p:spPr>
      </p:pic>
      <p:sp>
        <p:nvSpPr>
          <p:cNvPr id="7" name="6 Dikdörtgen"/>
          <p:cNvSpPr/>
          <p:nvPr/>
        </p:nvSpPr>
        <p:spPr>
          <a:xfrm>
            <a:off x="0" y="1348800"/>
            <a:ext cx="4214810" cy="5509200"/>
          </a:xfrm>
          <a:prstGeom prst="rect">
            <a:avLst/>
          </a:prstGeom>
        </p:spPr>
        <p:txBody>
          <a:bodyPr wrap="square">
            <a:spAutoFit/>
          </a:bodyPr>
          <a:lstStyle/>
          <a:p>
            <a:pPr marL="177800" indent="-177800">
              <a:buFont typeface="Arial" pitchFamily="34" charset="0"/>
              <a:buChar char="•"/>
            </a:pPr>
            <a:r>
              <a:rPr lang="tr-TR" sz="1600" b="1" dirty="0" smtClean="0">
                <a:latin typeface="Arial" pitchFamily="34" charset="0"/>
                <a:cs typeface="Arial" pitchFamily="34" charset="0"/>
              </a:rPr>
              <a:t>Dilekçe ile GKGM Müracaat edilir.(ekinde aşağıdaki belgelerle )</a:t>
            </a:r>
          </a:p>
          <a:p>
            <a:pPr marL="177800" indent="-177800">
              <a:buFont typeface="Arial" pitchFamily="34" charset="0"/>
              <a:buChar char="•"/>
            </a:pPr>
            <a:r>
              <a:rPr lang="tr-TR" sz="1600" b="1" dirty="0" smtClean="0">
                <a:latin typeface="Arial" pitchFamily="34" charset="0"/>
                <a:cs typeface="Arial" pitchFamily="34" charset="0"/>
              </a:rPr>
              <a:t> Kontrol Belgesi Formu, {Formatı DTM </a:t>
            </a:r>
            <a:r>
              <a:rPr lang="tr-TR" sz="1600" b="1" dirty="0" err="1" smtClean="0">
                <a:latin typeface="Arial" pitchFamily="34" charset="0"/>
                <a:cs typeface="Arial" pitchFamily="34" charset="0"/>
              </a:rPr>
              <a:t>ce</a:t>
            </a:r>
            <a:r>
              <a:rPr lang="tr-TR" sz="1600" b="1" dirty="0" smtClean="0">
                <a:latin typeface="Arial" pitchFamily="34" charset="0"/>
                <a:cs typeface="Arial" pitchFamily="34" charset="0"/>
              </a:rPr>
              <a:t> her yıl belirlenir ve RG de yayınlanır (1 asıl 2 suret)</a:t>
            </a:r>
          </a:p>
          <a:p>
            <a:pPr marL="177800" indent="-177800">
              <a:buFont typeface="Arial" pitchFamily="34" charset="0"/>
              <a:buChar char="•"/>
            </a:pPr>
            <a:r>
              <a:rPr lang="tr-TR" sz="1600" b="1" dirty="0" smtClean="0">
                <a:latin typeface="Arial" pitchFamily="34" charset="0"/>
                <a:cs typeface="Arial" pitchFamily="34" charset="0"/>
              </a:rPr>
              <a:t>Proforma Fatura, (ihracatçı firma tarafından düzenlenir.(1 asıl 2 suret) veya Fatura (3 suret) </a:t>
            </a:r>
          </a:p>
          <a:p>
            <a:pPr marL="177800" indent="-177800">
              <a:buFont typeface="Arial" pitchFamily="34" charset="0"/>
              <a:buChar char="•"/>
            </a:pPr>
            <a:r>
              <a:rPr lang="tr-TR" sz="1600" b="1" dirty="0" smtClean="0">
                <a:latin typeface="Arial" pitchFamily="34" charset="0"/>
                <a:cs typeface="Arial" pitchFamily="34" charset="0"/>
              </a:rPr>
              <a:t>Sağlık sertifikası, { İhracatçı ülke resmi veteriner servince düzenlenir (proforma 3 suret)</a:t>
            </a:r>
          </a:p>
          <a:p>
            <a:pPr marL="177800" indent="-177800">
              <a:buFont typeface="Arial" pitchFamily="34" charset="0"/>
              <a:buChar char="•"/>
            </a:pPr>
            <a:r>
              <a:rPr lang="tr-TR" sz="1600" b="1" dirty="0" smtClean="0">
                <a:latin typeface="Arial" pitchFamily="34" charset="0"/>
                <a:cs typeface="Arial" pitchFamily="34" charset="0"/>
              </a:rPr>
              <a:t>Orijin sertifikası, {ihracatçı ülke resmi makamlarınca düzenlenir.(3 suret sağlık sertifikasında orijin ülke belirtilmişe aranmaz)} </a:t>
            </a:r>
          </a:p>
          <a:p>
            <a:pPr marL="177800" indent="-177800">
              <a:buFont typeface="Arial" pitchFamily="34" charset="0"/>
              <a:buChar char="•"/>
            </a:pPr>
            <a:r>
              <a:rPr lang="tr-TR" sz="1600" b="1" dirty="0" smtClean="0">
                <a:latin typeface="Arial" pitchFamily="34" charset="0"/>
                <a:cs typeface="Arial" pitchFamily="34" charset="0"/>
              </a:rPr>
              <a:t>Taahhütname, {Örneği Bakanlıktan temin edilir. (1 adet noter tasdikli asıl, 2 suret) </a:t>
            </a:r>
          </a:p>
          <a:p>
            <a:pPr marL="177800" indent="-177800">
              <a:buFont typeface="Arial" pitchFamily="34" charset="0"/>
              <a:buChar char="•"/>
            </a:pPr>
            <a:r>
              <a:rPr lang="tr-TR" sz="1600" b="1" dirty="0" smtClean="0">
                <a:latin typeface="Arial" pitchFamily="34" charset="0"/>
                <a:cs typeface="Arial" pitchFamily="34" charset="0"/>
              </a:rPr>
              <a:t>Test, analiz vs. belgesi, ( ürün çeşidine göre)</a:t>
            </a:r>
          </a:p>
          <a:p>
            <a:pPr marL="177800" indent="-177800">
              <a:buFont typeface="Arial" pitchFamily="34" charset="0"/>
              <a:buChar char="•"/>
            </a:pPr>
            <a:r>
              <a:rPr lang="tr-TR" sz="1600" b="1" dirty="0" smtClean="0">
                <a:latin typeface="Arial" pitchFamily="34" charset="0"/>
                <a:cs typeface="Arial" pitchFamily="34" charset="0"/>
              </a:rPr>
              <a:t>İlk defa ithalat yapanlar için faaliyet belgesi, </a:t>
            </a:r>
            <a:endParaRPr lang="tr-TR" sz="1600" b="1" dirty="0">
              <a:latin typeface="Arial" pitchFamily="34" charset="0"/>
              <a:cs typeface="Arial" pitchFamily="34" charset="0"/>
            </a:endParaRPr>
          </a:p>
        </p:txBody>
      </p:sp>
      <p:sp>
        <p:nvSpPr>
          <p:cNvPr id="5"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6"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8" name="Picture 6" descr="2.37-3-.jpg"/>
          <p:cNvPicPr>
            <a:picLocks noChangeAspect="1"/>
          </p:cNvPicPr>
          <p:nvPr/>
        </p:nvPicPr>
        <p:blipFill>
          <a:blip r:embed="rId3" cstate="print"/>
          <a:srcRect/>
          <a:stretch>
            <a:fillRect/>
          </a:stretch>
        </p:blipFill>
        <p:spPr bwMode="auto">
          <a:xfrm>
            <a:off x="214282" y="0"/>
            <a:ext cx="762000" cy="696913"/>
          </a:xfrm>
          <a:prstGeom prst="rect">
            <a:avLst/>
          </a:prstGeom>
          <a:noFill/>
          <a:ln w="9525">
            <a:noFill/>
            <a:miter lim="800000"/>
            <a:headEnd/>
            <a:tailEnd/>
          </a:ln>
        </p:spPr>
      </p:pic>
      <p:sp>
        <p:nvSpPr>
          <p:cNvPr id="9" name="8 Metin kutusu"/>
          <p:cNvSpPr txBox="1"/>
          <p:nvPr/>
        </p:nvSpPr>
        <p:spPr>
          <a:xfrm>
            <a:off x="5857820" y="6334780"/>
            <a:ext cx="3286180" cy="523220"/>
          </a:xfrm>
          <a:prstGeom prst="rect">
            <a:avLst/>
          </a:prstGeom>
          <a:noFill/>
        </p:spPr>
        <p:txBody>
          <a:bodyPr wrap="square" rtlCol="0">
            <a:spAutoFit/>
          </a:bodyPr>
          <a:lstStyle/>
          <a:p>
            <a:pPr algn="ctr"/>
            <a:r>
              <a:rPr lang="tr-TR" sz="2800" dirty="0" smtClean="0">
                <a:solidFill>
                  <a:srgbClr val="FF0000"/>
                </a:solidFill>
                <a:hlinkClick r:id="rId4"/>
              </a:rPr>
              <a:t>www.</a:t>
            </a:r>
            <a:r>
              <a:rPr lang="tr-TR" sz="2800" dirty="0" err="1" smtClean="0">
                <a:solidFill>
                  <a:srgbClr val="FF0000"/>
                </a:solidFill>
                <a:hlinkClick r:id="rId4"/>
              </a:rPr>
              <a:t>gkgm</a:t>
            </a:r>
            <a:r>
              <a:rPr lang="tr-TR" sz="2800" dirty="0" smtClean="0">
                <a:solidFill>
                  <a:srgbClr val="FF0000"/>
                </a:solidFill>
                <a:hlinkClick r:id="rId4"/>
              </a:rPr>
              <a:t>.gov.tr</a:t>
            </a:r>
            <a:r>
              <a:rPr lang="tr-TR" sz="2800" dirty="0" smtClean="0">
                <a:solidFill>
                  <a:srgbClr val="FF0000"/>
                </a:solidFill>
              </a:rPr>
              <a:t> </a:t>
            </a:r>
            <a:endParaRPr lang="tr-TR" sz="28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txBox="1">
            <a:spLocks noChangeArrowheads="1"/>
          </p:cNvSpPr>
          <p:nvPr/>
        </p:nvSpPr>
        <p:spPr>
          <a:xfrm>
            <a:off x="4349723" y="214290"/>
            <a:ext cx="4794277" cy="425450"/>
          </a:xfrm>
          <a:prstGeom prst="rect">
            <a:avLst/>
          </a:prstGeom>
          <a:noFill/>
        </p:spPr>
        <p:txBody>
          <a:bodyPr vert="horz" lIns="91440" tIns="45720" rIns="91440" bIns="45720" rtlCol="0" anchor="b" anchorCtr="0">
            <a:normAutofit/>
          </a:bodyPr>
          <a:lstStyle/>
          <a:p>
            <a:pPr lvl="0" algn="r">
              <a:spcBef>
                <a:spcPct val="0"/>
              </a:spcBef>
            </a:pPr>
            <a:r>
              <a:rPr lang="en-US" sz="1400" b="1" dirty="0" smtClean="0">
                <a:solidFill>
                  <a:srgbClr val="1A3AFF"/>
                </a:solidFill>
                <a:latin typeface="+mj-lt"/>
                <a:ea typeface="+mj-ea"/>
                <a:cs typeface="+mj-cs"/>
              </a:rPr>
              <a:t>İTHAL VE YERLİ KIRMIZI ETİN</a:t>
            </a:r>
            <a:r>
              <a:rPr lang="tr-TR" sz="1400" b="1" dirty="0" smtClean="0">
                <a:solidFill>
                  <a:srgbClr val="1A3AFF"/>
                </a:solidFill>
                <a:latin typeface="+mj-lt"/>
                <a:ea typeface="+mj-ea"/>
                <a:cs typeface="+mj-cs"/>
              </a:rPr>
              <a:t> </a:t>
            </a:r>
            <a:r>
              <a:rPr lang="en-US" sz="1400" b="1" dirty="0" smtClean="0">
                <a:solidFill>
                  <a:srgbClr val="1A3AFF"/>
                </a:solidFill>
                <a:latin typeface="+mj-lt"/>
                <a:ea typeface="+mj-ea"/>
                <a:cs typeface="+mj-cs"/>
              </a:rPr>
              <a:t>RESMİ DENETİM GÜVENCESİ </a:t>
            </a:r>
            <a:endParaRPr kumimoji="0" lang="en-US" sz="1100" b="0" i="0" u="none" strike="noStrike" kern="1200" cap="none" spc="0" normalizeH="0" baseline="0" noProof="0" dirty="0" smtClean="0">
              <a:ln>
                <a:noFill/>
              </a:ln>
              <a:solidFill>
                <a:srgbClr val="1A3AFF"/>
              </a:solidFill>
              <a:effectLst/>
              <a:uLnTx/>
              <a:uFillTx/>
              <a:latin typeface="+mj-lt"/>
              <a:ea typeface="+mj-ea"/>
              <a:cs typeface="+mj-cs"/>
            </a:endParaRPr>
          </a:p>
        </p:txBody>
      </p:sp>
      <p:cxnSp>
        <p:nvCxnSpPr>
          <p:cNvPr id="14" name="Straight Connector 8"/>
          <p:cNvCxnSpPr>
            <a:cxnSpLocks noChangeShapeType="1"/>
          </p:cNvCxnSpPr>
          <p:nvPr/>
        </p:nvCxnSpPr>
        <p:spPr bwMode="auto">
          <a:xfrm>
            <a:off x="976282" y="571480"/>
            <a:ext cx="8167718" cy="8733"/>
          </a:xfrm>
          <a:prstGeom prst="line">
            <a:avLst/>
          </a:prstGeom>
          <a:ln>
            <a:solidFill>
              <a:schemeClr val="bg1">
                <a:lumMod val="65000"/>
              </a:schemeClr>
            </a:solidFill>
            <a:headEnd/>
            <a:tailEnd/>
          </a:ln>
        </p:spPr>
        <p:style>
          <a:lnRef idx="1">
            <a:schemeClr val="accent1"/>
          </a:lnRef>
          <a:fillRef idx="0">
            <a:schemeClr val="accent1"/>
          </a:fillRef>
          <a:effectRef idx="0">
            <a:schemeClr val="accent1"/>
          </a:effectRef>
          <a:fontRef idx="minor">
            <a:schemeClr val="tx1"/>
          </a:fontRef>
        </p:style>
      </p:cxnSp>
      <p:pic>
        <p:nvPicPr>
          <p:cNvPr id="15" name="Picture 6" descr="2.37-3-.jpg"/>
          <p:cNvPicPr>
            <a:picLocks noChangeAspect="1"/>
          </p:cNvPicPr>
          <p:nvPr/>
        </p:nvPicPr>
        <p:blipFill>
          <a:blip r:embed="rId2" cstate="print"/>
          <a:srcRect/>
          <a:stretch>
            <a:fillRect/>
          </a:stretch>
        </p:blipFill>
        <p:spPr bwMode="auto">
          <a:xfrm>
            <a:off x="214282" y="0"/>
            <a:ext cx="762000" cy="696913"/>
          </a:xfrm>
          <a:prstGeom prst="rect">
            <a:avLst/>
          </a:prstGeom>
          <a:noFill/>
          <a:ln w="9525">
            <a:noFill/>
            <a:miter lim="800000"/>
            <a:headEnd/>
            <a:tailEnd/>
          </a:ln>
        </p:spPr>
      </p:pic>
      <p:sp>
        <p:nvSpPr>
          <p:cNvPr id="20" name="1 Başlık"/>
          <p:cNvSpPr>
            <a:spLocks noGrp="1"/>
          </p:cNvSpPr>
          <p:nvPr>
            <p:ph type="title"/>
          </p:nvPr>
        </p:nvSpPr>
        <p:spPr>
          <a:xfrm>
            <a:off x="428596" y="642918"/>
            <a:ext cx="8229600" cy="357190"/>
          </a:xfrm>
        </p:spPr>
        <p:txBody>
          <a:bodyPr>
            <a:normAutofit fontScale="90000"/>
          </a:bodyPr>
          <a:lstStyle/>
          <a:p>
            <a:r>
              <a:rPr lang="tr-TR" sz="2800" b="1" dirty="0" smtClean="0">
                <a:solidFill>
                  <a:srgbClr val="006BBC"/>
                </a:solidFill>
                <a:latin typeface="Arial" pitchFamily="34" charset="0"/>
                <a:cs typeface="Arial" pitchFamily="34" charset="0"/>
              </a:rPr>
              <a:t>KIRMIZI KONTROL BELGESİ</a:t>
            </a:r>
            <a:endParaRPr lang="tr-TR" sz="2800" b="1" dirty="0">
              <a:solidFill>
                <a:srgbClr val="006BBC"/>
              </a:solidFill>
              <a:latin typeface="Arial" pitchFamily="34" charset="0"/>
              <a:cs typeface="Arial" pitchFamily="34" charset="0"/>
            </a:endParaRPr>
          </a:p>
        </p:txBody>
      </p:sp>
      <p:graphicFrame>
        <p:nvGraphicFramePr>
          <p:cNvPr id="7" name="6 Tablo"/>
          <p:cNvGraphicFramePr>
            <a:graphicFrameLocks noGrp="1"/>
          </p:cNvGraphicFramePr>
          <p:nvPr/>
        </p:nvGraphicFramePr>
        <p:xfrm>
          <a:off x="357158" y="1071546"/>
          <a:ext cx="8358245" cy="5547360"/>
        </p:xfrm>
        <a:graphic>
          <a:graphicData uri="http://schemas.openxmlformats.org/drawingml/2006/table">
            <a:tbl>
              <a:tblPr/>
              <a:tblGrid>
                <a:gridCol w="4352367"/>
                <a:gridCol w="4005878"/>
              </a:tblGrid>
              <a:tr h="221300">
                <a:tc gridSpan="2">
                  <a:txBody>
                    <a:bodyPr/>
                    <a:lstStyle/>
                    <a:p>
                      <a:pPr algn="ctr">
                        <a:spcAft>
                          <a:spcPts val="0"/>
                        </a:spcAft>
                      </a:pPr>
                      <a:r>
                        <a:rPr lang="tr-TR" sz="1400" b="1" dirty="0">
                          <a:latin typeface="Times New Roman"/>
                          <a:ea typeface="Times New Roman"/>
                          <a:cs typeface="Times New Roman"/>
                        </a:rPr>
                        <a:t>T.C.</a:t>
                      </a:r>
                      <a:endParaRPr lang="tr-TR" sz="1600" dirty="0">
                        <a:latin typeface="Times New Roman"/>
                        <a:ea typeface="Times New Roman"/>
                        <a:cs typeface="Times New Roman"/>
                      </a:endParaRPr>
                    </a:p>
                    <a:p>
                      <a:pPr algn="ctr">
                        <a:spcAft>
                          <a:spcPts val="0"/>
                        </a:spcAft>
                      </a:pPr>
                      <a:r>
                        <a:rPr lang="tr-TR" sz="1400" b="1" dirty="0">
                          <a:latin typeface="Times New Roman"/>
                          <a:ea typeface="Times New Roman"/>
                          <a:cs typeface="Times New Roman"/>
                        </a:rPr>
                        <a:t>GIDA, TARIM VE HAYVANCILIK BAKANLIĞI</a:t>
                      </a:r>
                      <a:endParaRPr lang="tr-TR" sz="1600" dirty="0">
                        <a:latin typeface="Times New Roman"/>
                        <a:ea typeface="Times New Roman"/>
                        <a:cs typeface="Times New Roman"/>
                      </a:endParaRPr>
                    </a:p>
                    <a:p>
                      <a:pPr algn="ctr">
                        <a:spcAft>
                          <a:spcPts val="0"/>
                        </a:spcAft>
                      </a:pPr>
                      <a:r>
                        <a:rPr lang="tr-TR" sz="1400" b="1" dirty="0">
                          <a:latin typeface="Times New Roman"/>
                          <a:ea typeface="Times New Roman"/>
                          <a:cs typeface="Times New Roman"/>
                        </a:rPr>
                        <a:t>................</a:t>
                      </a:r>
                      <a:r>
                        <a:rPr lang="tr-TR" sz="1400" dirty="0">
                          <a:latin typeface="Times New Roman"/>
                          <a:ea typeface="Times New Roman"/>
                          <a:cs typeface="Times New Roman"/>
                        </a:rPr>
                        <a:t> </a:t>
                      </a:r>
                      <a:r>
                        <a:rPr lang="tr-TR" sz="1400" b="1" dirty="0">
                          <a:latin typeface="Times New Roman"/>
                          <a:ea typeface="Times New Roman"/>
                          <a:cs typeface="Times New Roman"/>
                        </a:rPr>
                        <a:t>Genel Müdürlüğü/................ İl Müdürlüğü</a:t>
                      </a:r>
                      <a:endParaRPr lang="tr-TR" sz="1600" dirty="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r>
              <a:tr h="73767">
                <a:tc gridSpan="2">
                  <a:txBody>
                    <a:bodyPr/>
                    <a:lstStyle/>
                    <a:p>
                      <a:pPr algn="ctr">
                        <a:spcAft>
                          <a:spcPts val="0"/>
                        </a:spcAft>
                      </a:pPr>
                      <a:r>
                        <a:rPr lang="tr-TR" sz="1400" b="1">
                          <a:latin typeface="Times New Roman"/>
                          <a:ea typeface="Times New Roman"/>
                          <a:cs typeface="Times New Roman"/>
                        </a:rPr>
                        <a:t>KONTROL BELGESİ</a:t>
                      </a:r>
                      <a:endParaRPr lang="tr-TR" sz="140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r>
              <a:tr h="73767">
                <a:tc>
                  <a:txBody>
                    <a:bodyPr/>
                    <a:lstStyle/>
                    <a:p>
                      <a:pPr algn="just">
                        <a:spcAft>
                          <a:spcPts val="0"/>
                        </a:spcAft>
                        <a:tabLst>
                          <a:tab pos="1108710" algn="l"/>
                        </a:tabLst>
                      </a:pPr>
                      <a:r>
                        <a:rPr lang="tr-TR" sz="1400" dirty="0">
                          <a:latin typeface="Times New Roman"/>
                          <a:ea typeface="Times New Roman"/>
                          <a:cs typeface="Times New Roman"/>
                        </a:rPr>
                        <a:t>GTİP (1)	</a:t>
                      </a:r>
                      <a:r>
                        <a:rPr lang="tr-TR" sz="1400" dirty="0" smtClean="0">
                          <a:latin typeface="Times New Roman"/>
                          <a:ea typeface="Times New Roman"/>
                          <a:cs typeface="Times New Roman"/>
                        </a:rPr>
                        <a:t>                 : </a:t>
                      </a:r>
                      <a:r>
                        <a:rPr lang="tr-TR" sz="1400" dirty="0">
                          <a:latin typeface="Times New Roman"/>
                          <a:ea typeface="Times New Roman"/>
                          <a:cs typeface="Times New Roman"/>
                        </a:rPr>
                        <a:t>	</a:t>
                      </a:r>
                      <a:endParaRPr lang="tr-TR" sz="1600" dirty="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endParaRPr lang="tr-TR" sz="1400" dirty="0">
                        <a:latin typeface="Times New Roman"/>
                        <a:ea typeface="Times New Roman"/>
                        <a:cs typeface="Times New Roman"/>
                      </a:endParaRPr>
                    </a:p>
                  </a:txBody>
                  <a:tcPr marL="36883" marR="3688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73767">
                <a:tc>
                  <a:txBody>
                    <a:bodyPr/>
                    <a:lstStyle/>
                    <a:p>
                      <a:pPr algn="just">
                        <a:spcAft>
                          <a:spcPts val="0"/>
                        </a:spcAft>
                        <a:tabLst>
                          <a:tab pos="1108710" algn="l"/>
                        </a:tabLst>
                      </a:pPr>
                      <a:r>
                        <a:rPr lang="tr-TR" sz="1400" dirty="0">
                          <a:latin typeface="Times New Roman"/>
                          <a:ea typeface="Times New Roman"/>
                          <a:cs typeface="Times New Roman"/>
                        </a:rPr>
                        <a:t>Madde ismi (2)	</a:t>
                      </a:r>
                      <a:r>
                        <a:rPr lang="tr-TR" sz="1400" dirty="0" smtClean="0">
                          <a:latin typeface="Times New Roman"/>
                          <a:ea typeface="Times New Roman"/>
                          <a:cs typeface="Times New Roman"/>
                        </a:rPr>
                        <a:t>                 : </a:t>
                      </a:r>
                      <a:endParaRPr lang="tr-TR" sz="1600" dirty="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endParaRPr lang="tr-TR" sz="1400">
                        <a:latin typeface="Times New Roman"/>
                        <a:ea typeface="Times New Roman"/>
                        <a:cs typeface="Times New Roman"/>
                      </a:endParaRPr>
                    </a:p>
                  </a:txBody>
                  <a:tcPr marL="36883" marR="36883" marT="0" marB="0">
                    <a:lnL>
                      <a:noFill/>
                    </a:lnL>
                    <a:lnR w="12700" cap="flat" cmpd="sng" algn="ctr">
                      <a:solidFill>
                        <a:srgbClr val="000000"/>
                      </a:solidFill>
                      <a:prstDash val="solid"/>
                      <a:round/>
                      <a:headEnd type="none" w="med" len="med"/>
                      <a:tailEnd type="none" w="med" len="med"/>
                    </a:lnR>
                    <a:lnT>
                      <a:noFill/>
                    </a:lnT>
                    <a:lnB>
                      <a:noFill/>
                    </a:lnB>
                  </a:tcPr>
                </a:tc>
              </a:tr>
              <a:tr h="73767">
                <a:tc>
                  <a:txBody>
                    <a:bodyPr/>
                    <a:lstStyle/>
                    <a:p>
                      <a:pPr algn="just">
                        <a:spcAft>
                          <a:spcPts val="0"/>
                        </a:spcAft>
                        <a:tabLst>
                          <a:tab pos="1108710" algn="l"/>
                        </a:tabLst>
                      </a:pPr>
                      <a:r>
                        <a:rPr lang="tr-TR" sz="1400" dirty="0">
                          <a:latin typeface="Times New Roman"/>
                          <a:ea typeface="Times New Roman"/>
                          <a:cs typeface="Times New Roman"/>
                        </a:rPr>
                        <a:t>Hangi listede yer aldığı	:</a:t>
                      </a:r>
                      <a:endParaRPr lang="tr-TR" sz="1600" dirty="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endParaRPr lang="tr-TR" sz="1400">
                        <a:latin typeface="Times New Roman"/>
                        <a:ea typeface="Times New Roman"/>
                        <a:cs typeface="Times New Roman"/>
                      </a:endParaRPr>
                    </a:p>
                  </a:txBody>
                  <a:tcPr marL="36883" marR="36883" marT="0" marB="0">
                    <a:lnL>
                      <a:noFill/>
                    </a:lnL>
                    <a:lnR w="12700" cap="flat" cmpd="sng" algn="ctr">
                      <a:solidFill>
                        <a:srgbClr val="000000"/>
                      </a:solidFill>
                      <a:prstDash val="solid"/>
                      <a:round/>
                      <a:headEnd type="none" w="med" len="med"/>
                      <a:tailEnd type="none" w="med" len="med"/>
                    </a:lnR>
                    <a:lnT>
                      <a:noFill/>
                    </a:lnT>
                    <a:lnB>
                      <a:noFill/>
                    </a:lnB>
                  </a:tcPr>
                </a:tc>
              </a:tr>
              <a:tr h="73767">
                <a:tc>
                  <a:txBody>
                    <a:bodyPr/>
                    <a:lstStyle/>
                    <a:p>
                      <a:pPr algn="just">
                        <a:spcAft>
                          <a:spcPts val="0"/>
                        </a:spcAft>
                        <a:tabLst>
                          <a:tab pos="1108710" algn="l"/>
                        </a:tabLst>
                      </a:pPr>
                      <a:r>
                        <a:rPr lang="tr-TR" sz="1400">
                          <a:latin typeface="Times New Roman"/>
                          <a:ea typeface="Times New Roman"/>
                          <a:cs typeface="Times New Roman"/>
                        </a:rPr>
                        <a:t>İthalatçı firmanın </a:t>
                      </a:r>
                      <a:endParaRPr lang="tr-TR" sz="160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endParaRPr lang="tr-TR" sz="1400">
                        <a:latin typeface="Times New Roman"/>
                        <a:ea typeface="Times New Roman"/>
                        <a:cs typeface="Times New Roman"/>
                      </a:endParaRPr>
                    </a:p>
                  </a:txBody>
                  <a:tcPr marL="36883" marR="36883" marT="0" marB="0">
                    <a:lnL>
                      <a:noFill/>
                    </a:lnL>
                    <a:lnR w="12700" cap="flat" cmpd="sng" algn="ctr">
                      <a:solidFill>
                        <a:srgbClr val="000000"/>
                      </a:solidFill>
                      <a:prstDash val="solid"/>
                      <a:round/>
                      <a:headEnd type="none" w="med" len="med"/>
                      <a:tailEnd type="none" w="med" len="med"/>
                    </a:lnR>
                    <a:lnT>
                      <a:noFill/>
                    </a:lnT>
                    <a:lnB>
                      <a:noFill/>
                    </a:lnB>
                  </a:tcPr>
                </a:tc>
              </a:tr>
              <a:tr h="73767">
                <a:tc>
                  <a:txBody>
                    <a:bodyPr/>
                    <a:lstStyle/>
                    <a:p>
                      <a:pPr algn="just">
                        <a:spcAft>
                          <a:spcPts val="0"/>
                        </a:spcAft>
                        <a:tabLst>
                          <a:tab pos="1108710" algn="l"/>
                        </a:tabLst>
                      </a:pPr>
                      <a:r>
                        <a:rPr lang="tr-TR" sz="1400">
                          <a:latin typeface="Times New Roman"/>
                          <a:ea typeface="Times New Roman"/>
                          <a:cs typeface="Times New Roman"/>
                        </a:rPr>
                        <a:t>- Ticaret unvanı	:</a:t>
                      </a:r>
                      <a:endParaRPr lang="tr-TR" sz="160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endParaRPr lang="tr-TR" sz="1400">
                        <a:latin typeface="Times New Roman"/>
                        <a:ea typeface="Times New Roman"/>
                        <a:cs typeface="Times New Roman"/>
                      </a:endParaRPr>
                    </a:p>
                  </a:txBody>
                  <a:tcPr marL="36883" marR="36883" marT="0" marB="0">
                    <a:lnL>
                      <a:noFill/>
                    </a:lnL>
                    <a:lnR w="12700" cap="flat" cmpd="sng" algn="ctr">
                      <a:solidFill>
                        <a:srgbClr val="000000"/>
                      </a:solidFill>
                      <a:prstDash val="solid"/>
                      <a:round/>
                      <a:headEnd type="none" w="med" len="med"/>
                      <a:tailEnd type="none" w="med" len="med"/>
                    </a:lnR>
                    <a:lnT>
                      <a:noFill/>
                    </a:lnT>
                    <a:lnB>
                      <a:noFill/>
                    </a:lnB>
                  </a:tcPr>
                </a:tc>
              </a:tr>
              <a:tr h="73767">
                <a:tc>
                  <a:txBody>
                    <a:bodyPr/>
                    <a:lstStyle/>
                    <a:p>
                      <a:pPr algn="just">
                        <a:spcAft>
                          <a:spcPts val="0"/>
                        </a:spcAft>
                        <a:tabLst>
                          <a:tab pos="1108710" algn="l"/>
                        </a:tabLst>
                      </a:pPr>
                      <a:r>
                        <a:rPr lang="tr-TR" sz="1400">
                          <a:latin typeface="Times New Roman"/>
                          <a:ea typeface="Times New Roman"/>
                          <a:cs typeface="Times New Roman"/>
                        </a:rPr>
                        <a:t>- Adresi ve tel no	:</a:t>
                      </a:r>
                      <a:endParaRPr lang="tr-TR" sz="160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endParaRPr lang="tr-TR" sz="1400">
                        <a:latin typeface="Times New Roman"/>
                        <a:ea typeface="Times New Roman"/>
                        <a:cs typeface="Times New Roman"/>
                      </a:endParaRPr>
                    </a:p>
                  </a:txBody>
                  <a:tcPr marL="36883" marR="36883" marT="0" marB="0">
                    <a:lnL>
                      <a:noFill/>
                    </a:lnL>
                    <a:lnR w="12700" cap="flat" cmpd="sng" algn="ctr">
                      <a:solidFill>
                        <a:srgbClr val="000000"/>
                      </a:solidFill>
                      <a:prstDash val="solid"/>
                      <a:round/>
                      <a:headEnd type="none" w="med" len="med"/>
                      <a:tailEnd type="none" w="med" len="med"/>
                    </a:lnR>
                    <a:lnT>
                      <a:noFill/>
                    </a:lnT>
                    <a:lnB>
                      <a:noFill/>
                    </a:lnB>
                  </a:tcPr>
                </a:tc>
              </a:tr>
              <a:tr h="73767">
                <a:tc>
                  <a:txBody>
                    <a:bodyPr/>
                    <a:lstStyle/>
                    <a:p>
                      <a:pPr algn="just">
                        <a:spcAft>
                          <a:spcPts val="0"/>
                        </a:spcAft>
                        <a:tabLst>
                          <a:tab pos="1108710" algn="l"/>
                        </a:tabLst>
                      </a:pPr>
                      <a:r>
                        <a:rPr lang="tr-TR" sz="1400" dirty="0">
                          <a:latin typeface="Times New Roman"/>
                          <a:ea typeface="Times New Roman"/>
                          <a:cs typeface="Times New Roman"/>
                        </a:rPr>
                        <a:t>- Vergi dairesi 	</a:t>
                      </a:r>
                      <a:r>
                        <a:rPr lang="tr-TR" sz="1400" dirty="0" smtClean="0">
                          <a:latin typeface="Times New Roman"/>
                          <a:ea typeface="Times New Roman"/>
                          <a:cs typeface="Times New Roman"/>
                        </a:rPr>
                        <a:t>                :</a:t>
                      </a:r>
                      <a:endParaRPr lang="tr-TR" sz="1600" dirty="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endParaRPr lang="tr-TR" sz="1400">
                        <a:latin typeface="Times New Roman"/>
                        <a:ea typeface="Times New Roman"/>
                        <a:cs typeface="Times New Roman"/>
                      </a:endParaRPr>
                    </a:p>
                  </a:txBody>
                  <a:tcPr marL="36883" marR="36883" marT="0" marB="0">
                    <a:lnL>
                      <a:noFill/>
                    </a:lnL>
                    <a:lnR w="12700" cap="flat" cmpd="sng" algn="ctr">
                      <a:solidFill>
                        <a:srgbClr val="000000"/>
                      </a:solidFill>
                      <a:prstDash val="solid"/>
                      <a:round/>
                      <a:headEnd type="none" w="med" len="med"/>
                      <a:tailEnd type="none" w="med" len="med"/>
                    </a:lnR>
                    <a:lnT>
                      <a:noFill/>
                    </a:lnT>
                    <a:lnB>
                      <a:noFill/>
                    </a:lnB>
                  </a:tcPr>
                </a:tc>
              </a:tr>
              <a:tr h="73767">
                <a:tc>
                  <a:txBody>
                    <a:bodyPr/>
                    <a:lstStyle/>
                    <a:p>
                      <a:pPr algn="just">
                        <a:spcAft>
                          <a:spcPts val="0"/>
                        </a:spcAft>
                        <a:tabLst>
                          <a:tab pos="1108710" algn="l"/>
                        </a:tabLst>
                      </a:pPr>
                      <a:r>
                        <a:rPr lang="tr-TR" sz="1400" dirty="0">
                          <a:latin typeface="Times New Roman"/>
                          <a:ea typeface="Times New Roman"/>
                          <a:cs typeface="Times New Roman"/>
                        </a:rPr>
                        <a:t>- Vergi sicil </a:t>
                      </a:r>
                      <a:r>
                        <a:rPr lang="tr-TR" sz="1400" dirty="0" smtClean="0">
                          <a:latin typeface="Times New Roman"/>
                          <a:ea typeface="Times New Roman"/>
                          <a:cs typeface="Times New Roman"/>
                        </a:rPr>
                        <a:t>no   </a:t>
                      </a:r>
                      <a:r>
                        <a:rPr lang="tr-TR" sz="1400" dirty="0">
                          <a:latin typeface="Times New Roman"/>
                          <a:ea typeface="Times New Roman"/>
                          <a:cs typeface="Times New Roman"/>
                        </a:rPr>
                        <a:t>	:</a:t>
                      </a:r>
                      <a:endParaRPr lang="tr-TR" sz="1600" dirty="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endParaRPr lang="tr-TR" sz="1400">
                        <a:latin typeface="Times New Roman"/>
                        <a:ea typeface="Times New Roman"/>
                        <a:cs typeface="Times New Roman"/>
                      </a:endParaRPr>
                    </a:p>
                  </a:txBody>
                  <a:tcPr marL="36883" marR="36883" marT="0" marB="0">
                    <a:lnL>
                      <a:noFill/>
                    </a:lnL>
                    <a:lnR w="12700" cap="flat" cmpd="sng" algn="ctr">
                      <a:solidFill>
                        <a:srgbClr val="000000"/>
                      </a:solidFill>
                      <a:prstDash val="solid"/>
                      <a:round/>
                      <a:headEnd type="none" w="med" len="med"/>
                      <a:tailEnd type="none" w="med" len="med"/>
                    </a:lnR>
                    <a:lnT>
                      <a:noFill/>
                    </a:lnT>
                    <a:lnB>
                      <a:noFill/>
                    </a:lnB>
                  </a:tcPr>
                </a:tc>
              </a:tr>
              <a:tr h="73767">
                <a:tc>
                  <a:txBody>
                    <a:bodyPr/>
                    <a:lstStyle/>
                    <a:p>
                      <a:pPr algn="just">
                        <a:spcAft>
                          <a:spcPts val="0"/>
                        </a:spcAft>
                        <a:tabLst>
                          <a:tab pos="1108710" algn="l"/>
                        </a:tabLst>
                      </a:pPr>
                      <a:r>
                        <a:rPr lang="tr-TR" sz="1400">
                          <a:latin typeface="Times New Roman"/>
                          <a:ea typeface="Times New Roman"/>
                          <a:cs typeface="Times New Roman"/>
                        </a:rPr>
                        <a:t>İhracatçı firmanın </a:t>
                      </a:r>
                      <a:endParaRPr lang="tr-TR" sz="160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endParaRPr lang="tr-TR" sz="1400">
                        <a:latin typeface="Times New Roman"/>
                        <a:ea typeface="Times New Roman"/>
                        <a:cs typeface="Times New Roman"/>
                      </a:endParaRPr>
                    </a:p>
                  </a:txBody>
                  <a:tcPr marL="36883" marR="36883" marT="0" marB="0">
                    <a:lnL>
                      <a:noFill/>
                    </a:lnL>
                    <a:lnR w="12700" cap="flat" cmpd="sng" algn="ctr">
                      <a:solidFill>
                        <a:srgbClr val="000000"/>
                      </a:solidFill>
                      <a:prstDash val="solid"/>
                      <a:round/>
                      <a:headEnd type="none" w="med" len="med"/>
                      <a:tailEnd type="none" w="med" len="med"/>
                    </a:lnR>
                    <a:lnT>
                      <a:noFill/>
                    </a:lnT>
                    <a:lnB>
                      <a:noFill/>
                    </a:lnB>
                  </a:tcPr>
                </a:tc>
              </a:tr>
              <a:tr h="73767">
                <a:tc>
                  <a:txBody>
                    <a:bodyPr/>
                    <a:lstStyle/>
                    <a:p>
                      <a:pPr algn="just">
                        <a:spcAft>
                          <a:spcPts val="0"/>
                        </a:spcAft>
                        <a:tabLst>
                          <a:tab pos="1108710" algn="l"/>
                        </a:tabLst>
                      </a:pPr>
                      <a:r>
                        <a:rPr lang="tr-TR" sz="1400">
                          <a:latin typeface="Times New Roman"/>
                          <a:ea typeface="Times New Roman"/>
                          <a:cs typeface="Times New Roman"/>
                        </a:rPr>
                        <a:t>- Ticaret unvanı	:</a:t>
                      </a:r>
                      <a:endParaRPr lang="tr-TR" sz="160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endParaRPr lang="tr-TR" sz="1400">
                        <a:latin typeface="Times New Roman"/>
                        <a:ea typeface="Times New Roman"/>
                        <a:cs typeface="Times New Roman"/>
                      </a:endParaRPr>
                    </a:p>
                  </a:txBody>
                  <a:tcPr marL="36883" marR="36883" marT="0" marB="0">
                    <a:lnL>
                      <a:noFill/>
                    </a:lnL>
                    <a:lnR w="12700" cap="flat" cmpd="sng" algn="ctr">
                      <a:solidFill>
                        <a:srgbClr val="000000"/>
                      </a:solidFill>
                      <a:prstDash val="solid"/>
                      <a:round/>
                      <a:headEnd type="none" w="med" len="med"/>
                      <a:tailEnd type="none" w="med" len="med"/>
                    </a:lnR>
                    <a:lnT>
                      <a:noFill/>
                    </a:lnT>
                    <a:lnB>
                      <a:noFill/>
                    </a:lnB>
                  </a:tcPr>
                </a:tc>
              </a:tr>
              <a:tr h="73767">
                <a:tc>
                  <a:txBody>
                    <a:bodyPr/>
                    <a:lstStyle/>
                    <a:p>
                      <a:pPr algn="just">
                        <a:spcAft>
                          <a:spcPts val="0"/>
                        </a:spcAft>
                        <a:tabLst>
                          <a:tab pos="1108710" algn="l"/>
                        </a:tabLst>
                      </a:pPr>
                      <a:r>
                        <a:rPr lang="tr-TR" sz="1400" dirty="0">
                          <a:latin typeface="Times New Roman"/>
                          <a:ea typeface="Times New Roman"/>
                          <a:cs typeface="Times New Roman"/>
                        </a:rPr>
                        <a:t>- </a:t>
                      </a:r>
                      <a:r>
                        <a:rPr lang="tr-TR" sz="1400" dirty="0" smtClean="0">
                          <a:latin typeface="Times New Roman"/>
                          <a:ea typeface="Times New Roman"/>
                          <a:cs typeface="Times New Roman"/>
                        </a:rPr>
                        <a:t>Adresi             </a:t>
                      </a:r>
                      <a:r>
                        <a:rPr lang="tr-TR" sz="1400" dirty="0">
                          <a:latin typeface="Times New Roman"/>
                          <a:ea typeface="Times New Roman"/>
                          <a:cs typeface="Times New Roman"/>
                        </a:rPr>
                        <a:t>	:</a:t>
                      </a:r>
                      <a:endParaRPr lang="tr-TR" sz="1600" dirty="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endParaRPr lang="tr-TR" sz="1400">
                        <a:latin typeface="Times New Roman"/>
                        <a:ea typeface="Times New Roman"/>
                        <a:cs typeface="Times New Roman"/>
                      </a:endParaRPr>
                    </a:p>
                  </a:txBody>
                  <a:tcPr marL="36883" marR="36883" marT="0" marB="0">
                    <a:lnL>
                      <a:noFill/>
                    </a:lnL>
                    <a:lnR w="12700" cap="flat" cmpd="sng" algn="ctr">
                      <a:solidFill>
                        <a:srgbClr val="000000"/>
                      </a:solidFill>
                      <a:prstDash val="solid"/>
                      <a:round/>
                      <a:headEnd type="none" w="med" len="med"/>
                      <a:tailEnd type="none" w="med" len="med"/>
                    </a:lnR>
                    <a:lnT>
                      <a:noFill/>
                    </a:lnT>
                    <a:lnB>
                      <a:noFill/>
                    </a:lnB>
                  </a:tcPr>
                </a:tc>
              </a:tr>
              <a:tr h="147533">
                <a:tc>
                  <a:txBody>
                    <a:bodyPr/>
                    <a:lstStyle/>
                    <a:p>
                      <a:pPr algn="just">
                        <a:spcAft>
                          <a:spcPts val="0"/>
                        </a:spcAft>
                        <a:tabLst>
                          <a:tab pos="1108710" algn="l"/>
                        </a:tabLst>
                      </a:pPr>
                      <a:r>
                        <a:rPr lang="tr-TR" sz="1400" dirty="0">
                          <a:latin typeface="Times New Roman"/>
                          <a:ea typeface="Times New Roman"/>
                          <a:cs typeface="Times New Roman"/>
                        </a:rPr>
                        <a:t>Maddenin </a:t>
                      </a:r>
                      <a:endParaRPr lang="tr-TR" sz="1600" dirty="0">
                        <a:latin typeface="Times New Roman"/>
                        <a:ea typeface="Times New Roman"/>
                        <a:cs typeface="Times New Roman"/>
                      </a:endParaRPr>
                    </a:p>
                    <a:p>
                      <a:pPr algn="just">
                        <a:spcAft>
                          <a:spcPts val="0"/>
                        </a:spcAft>
                        <a:tabLst>
                          <a:tab pos="1108710" algn="l"/>
                        </a:tabLst>
                      </a:pPr>
                      <a:r>
                        <a:rPr lang="tr-TR" sz="1400" dirty="0">
                          <a:latin typeface="Times New Roman"/>
                          <a:ea typeface="Times New Roman"/>
                          <a:cs typeface="Times New Roman"/>
                        </a:rPr>
                        <a:t>Kullanım </a:t>
                      </a:r>
                      <a:r>
                        <a:rPr lang="tr-TR" sz="1400" dirty="0" smtClean="0">
                          <a:latin typeface="Times New Roman"/>
                          <a:ea typeface="Times New Roman"/>
                          <a:cs typeface="Times New Roman"/>
                        </a:rPr>
                        <a:t>yeri    </a:t>
                      </a:r>
                      <a:r>
                        <a:rPr lang="tr-TR" sz="1400" dirty="0">
                          <a:latin typeface="Times New Roman"/>
                          <a:ea typeface="Times New Roman"/>
                          <a:cs typeface="Times New Roman"/>
                        </a:rPr>
                        <a:t>	:</a:t>
                      </a:r>
                      <a:endParaRPr lang="tr-TR" sz="1600" dirty="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endParaRPr lang="tr-TR" sz="1400">
                        <a:latin typeface="Times New Roman"/>
                        <a:ea typeface="Times New Roman"/>
                        <a:cs typeface="Times New Roman"/>
                      </a:endParaRPr>
                    </a:p>
                  </a:txBody>
                  <a:tcPr marL="36883" marR="36883" marT="0" marB="0">
                    <a:lnL>
                      <a:noFill/>
                    </a:lnL>
                    <a:lnR w="12700" cap="flat" cmpd="sng" algn="ctr">
                      <a:solidFill>
                        <a:srgbClr val="000000"/>
                      </a:solidFill>
                      <a:prstDash val="solid"/>
                      <a:round/>
                      <a:headEnd type="none" w="med" len="med"/>
                      <a:tailEnd type="none" w="med" len="med"/>
                    </a:lnR>
                    <a:lnT>
                      <a:noFill/>
                    </a:lnT>
                    <a:lnB>
                      <a:noFill/>
                    </a:lnB>
                  </a:tcPr>
                </a:tc>
              </a:tr>
              <a:tr h="73767">
                <a:tc>
                  <a:txBody>
                    <a:bodyPr/>
                    <a:lstStyle/>
                    <a:p>
                      <a:pPr algn="just">
                        <a:spcAft>
                          <a:spcPts val="0"/>
                        </a:spcAft>
                        <a:tabLst>
                          <a:tab pos="1108710" algn="l"/>
                        </a:tabLst>
                      </a:pPr>
                      <a:r>
                        <a:rPr lang="tr-TR" sz="1400" dirty="0">
                          <a:latin typeface="Times New Roman"/>
                          <a:ea typeface="Times New Roman"/>
                          <a:cs typeface="Times New Roman"/>
                        </a:rPr>
                        <a:t>İthal amacı (3</a:t>
                      </a:r>
                      <a:r>
                        <a:rPr lang="tr-TR" sz="1400" dirty="0" smtClean="0">
                          <a:latin typeface="Times New Roman"/>
                          <a:ea typeface="Times New Roman"/>
                          <a:cs typeface="Times New Roman"/>
                        </a:rPr>
                        <a:t>)   </a:t>
                      </a:r>
                      <a:r>
                        <a:rPr lang="tr-TR" sz="1400" dirty="0">
                          <a:latin typeface="Times New Roman"/>
                          <a:ea typeface="Times New Roman"/>
                          <a:cs typeface="Times New Roman"/>
                        </a:rPr>
                        <a:t>	: </a:t>
                      </a:r>
                      <a:endParaRPr lang="tr-TR" sz="1600" dirty="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endParaRPr lang="tr-TR" sz="1400">
                        <a:latin typeface="Times New Roman"/>
                        <a:ea typeface="Times New Roman"/>
                        <a:cs typeface="Times New Roman"/>
                      </a:endParaRPr>
                    </a:p>
                  </a:txBody>
                  <a:tcPr marL="36883" marR="36883" marT="0" marB="0">
                    <a:lnL>
                      <a:noFill/>
                    </a:lnL>
                    <a:lnR w="12700" cap="flat" cmpd="sng" algn="ctr">
                      <a:solidFill>
                        <a:srgbClr val="000000"/>
                      </a:solidFill>
                      <a:prstDash val="solid"/>
                      <a:round/>
                      <a:headEnd type="none" w="med" len="med"/>
                      <a:tailEnd type="none" w="med" len="med"/>
                    </a:lnR>
                    <a:lnT>
                      <a:noFill/>
                    </a:lnT>
                    <a:lnB>
                      <a:noFill/>
                    </a:lnB>
                  </a:tcPr>
                </a:tc>
              </a:tr>
              <a:tr h="73767">
                <a:tc>
                  <a:txBody>
                    <a:bodyPr/>
                    <a:lstStyle/>
                    <a:p>
                      <a:pPr algn="just">
                        <a:spcAft>
                          <a:spcPts val="0"/>
                        </a:spcAft>
                        <a:tabLst>
                          <a:tab pos="1108710" algn="l"/>
                        </a:tabLst>
                      </a:pPr>
                      <a:r>
                        <a:rPr lang="tr-TR" sz="1400" dirty="0" smtClean="0">
                          <a:latin typeface="Times New Roman"/>
                          <a:ea typeface="Times New Roman"/>
                          <a:cs typeface="Times New Roman"/>
                        </a:rPr>
                        <a:t>Miktarı             </a:t>
                      </a:r>
                      <a:r>
                        <a:rPr lang="tr-TR" sz="1400" dirty="0">
                          <a:latin typeface="Times New Roman"/>
                          <a:ea typeface="Times New Roman"/>
                          <a:cs typeface="Times New Roman"/>
                        </a:rPr>
                        <a:t>	: </a:t>
                      </a:r>
                      <a:endParaRPr lang="tr-TR" sz="1600" dirty="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endParaRPr lang="tr-TR" sz="1400">
                        <a:latin typeface="Times New Roman"/>
                        <a:ea typeface="Times New Roman"/>
                        <a:cs typeface="Times New Roman"/>
                      </a:endParaRPr>
                    </a:p>
                  </a:txBody>
                  <a:tcPr marL="36883" marR="36883" marT="0" marB="0">
                    <a:lnL>
                      <a:noFill/>
                    </a:lnL>
                    <a:lnR w="12700" cap="flat" cmpd="sng" algn="ctr">
                      <a:solidFill>
                        <a:srgbClr val="000000"/>
                      </a:solidFill>
                      <a:prstDash val="solid"/>
                      <a:round/>
                      <a:headEnd type="none" w="med" len="med"/>
                      <a:tailEnd type="none" w="med" len="med"/>
                    </a:lnR>
                    <a:lnT>
                      <a:noFill/>
                    </a:lnT>
                    <a:lnB>
                      <a:noFill/>
                    </a:lnB>
                  </a:tcPr>
                </a:tc>
              </a:tr>
              <a:tr h="73767">
                <a:tc>
                  <a:txBody>
                    <a:bodyPr/>
                    <a:lstStyle/>
                    <a:p>
                      <a:pPr algn="just">
                        <a:spcAft>
                          <a:spcPts val="0"/>
                        </a:spcAft>
                        <a:tabLst>
                          <a:tab pos="1108710" algn="l"/>
                        </a:tabLst>
                      </a:pPr>
                      <a:r>
                        <a:rPr lang="tr-TR" sz="1400" dirty="0">
                          <a:latin typeface="Times New Roman"/>
                          <a:ea typeface="Times New Roman"/>
                          <a:cs typeface="Times New Roman"/>
                        </a:rPr>
                        <a:t>Şarj no (4</a:t>
                      </a:r>
                      <a:r>
                        <a:rPr lang="tr-TR" sz="1400" dirty="0" smtClean="0">
                          <a:latin typeface="Times New Roman"/>
                          <a:ea typeface="Times New Roman"/>
                          <a:cs typeface="Times New Roman"/>
                        </a:rPr>
                        <a:t>)         </a:t>
                      </a:r>
                      <a:r>
                        <a:rPr lang="tr-TR" sz="1400" dirty="0">
                          <a:latin typeface="Times New Roman"/>
                          <a:ea typeface="Times New Roman"/>
                          <a:cs typeface="Times New Roman"/>
                        </a:rPr>
                        <a:t>	: </a:t>
                      </a:r>
                      <a:endParaRPr lang="tr-TR" sz="1600" dirty="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endParaRPr lang="tr-TR" sz="1400">
                        <a:latin typeface="Times New Roman"/>
                        <a:ea typeface="Times New Roman"/>
                        <a:cs typeface="Times New Roman"/>
                      </a:endParaRPr>
                    </a:p>
                  </a:txBody>
                  <a:tcPr marL="36883" marR="36883" marT="0" marB="0">
                    <a:lnL>
                      <a:noFill/>
                    </a:lnL>
                    <a:lnR w="12700" cap="flat" cmpd="sng" algn="ctr">
                      <a:solidFill>
                        <a:srgbClr val="000000"/>
                      </a:solidFill>
                      <a:prstDash val="solid"/>
                      <a:round/>
                      <a:headEnd type="none" w="med" len="med"/>
                      <a:tailEnd type="none" w="med" len="med"/>
                    </a:lnR>
                    <a:lnT>
                      <a:noFill/>
                    </a:lnT>
                    <a:lnB>
                      <a:noFill/>
                    </a:lnB>
                  </a:tcPr>
                </a:tc>
              </a:tr>
              <a:tr h="73767">
                <a:tc>
                  <a:txBody>
                    <a:bodyPr/>
                    <a:lstStyle/>
                    <a:p>
                      <a:pPr algn="just">
                        <a:spcAft>
                          <a:spcPts val="0"/>
                        </a:spcAft>
                        <a:tabLst>
                          <a:tab pos="1108710" algn="l"/>
                        </a:tabLst>
                      </a:pPr>
                      <a:r>
                        <a:rPr lang="tr-TR" sz="1400" dirty="0">
                          <a:latin typeface="Times New Roman"/>
                          <a:ea typeface="Times New Roman"/>
                          <a:cs typeface="Times New Roman"/>
                        </a:rPr>
                        <a:t>Menşe </a:t>
                      </a:r>
                      <a:r>
                        <a:rPr lang="tr-TR" sz="1400" dirty="0" smtClean="0">
                          <a:latin typeface="Times New Roman"/>
                          <a:ea typeface="Times New Roman"/>
                          <a:cs typeface="Times New Roman"/>
                        </a:rPr>
                        <a:t>ülkesi     </a:t>
                      </a:r>
                      <a:r>
                        <a:rPr lang="tr-TR" sz="1400" dirty="0">
                          <a:latin typeface="Times New Roman"/>
                          <a:ea typeface="Times New Roman"/>
                          <a:cs typeface="Times New Roman"/>
                        </a:rPr>
                        <a:t>	: </a:t>
                      </a:r>
                      <a:endParaRPr lang="tr-TR" sz="1600" dirty="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endParaRPr lang="tr-TR" sz="1400">
                        <a:latin typeface="Times New Roman"/>
                        <a:ea typeface="Times New Roman"/>
                        <a:cs typeface="Times New Roman"/>
                      </a:endParaRPr>
                    </a:p>
                  </a:txBody>
                  <a:tcPr marL="36883" marR="36883" marT="0" marB="0">
                    <a:lnL>
                      <a:noFill/>
                    </a:lnL>
                    <a:lnR w="12700" cap="flat" cmpd="sng" algn="ctr">
                      <a:solidFill>
                        <a:srgbClr val="000000"/>
                      </a:solidFill>
                      <a:prstDash val="solid"/>
                      <a:round/>
                      <a:headEnd type="none" w="med" len="med"/>
                      <a:tailEnd type="none" w="med" len="med"/>
                    </a:lnR>
                    <a:lnT>
                      <a:noFill/>
                    </a:lnT>
                    <a:lnB>
                      <a:noFill/>
                    </a:lnB>
                  </a:tcPr>
                </a:tc>
              </a:tr>
              <a:tr h="73767">
                <a:tc>
                  <a:txBody>
                    <a:bodyPr/>
                    <a:lstStyle/>
                    <a:p>
                      <a:pPr algn="just">
                        <a:spcAft>
                          <a:spcPts val="0"/>
                        </a:spcAft>
                        <a:tabLst>
                          <a:tab pos="1108710" algn="l"/>
                        </a:tabLst>
                      </a:pPr>
                      <a:r>
                        <a:rPr lang="tr-TR" sz="1400">
                          <a:latin typeface="Times New Roman"/>
                          <a:ea typeface="Times New Roman"/>
                          <a:cs typeface="Times New Roman"/>
                        </a:rPr>
                        <a:t>Yükleme ülkesi	:</a:t>
                      </a:r>
                      <a:endParaRPr lang="tr-TR" sz="160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endParaRPr lang="tr-TR" sz="1400">
                        <a:latin typeface="Times New Roman"/>
                        <a:ea typeface="Times New Roman"/>
                        <a:cs typeface="Times New Roman"/>
                      </a:endParaRPr>
                    </a:p>
                  </a:txBody>
                  <a:tcPr marL="36883" marR="36883" marT="0" marB="0">
                    <a:lnL>
                      <a:noFill/>
                    </a:lnL>
                    <a:lnR w="12700" cap="flat" cmpd="sng" algn="ctr">
                      <a:solidFill>
                        <a:srgbClr val="000000"/>
                      </a:solidFill>
                      <a:prstDash val="solid"/>
                      <a:round/>
                      <a:headEnd type="none" w="med" len="med"/>
                      <a:tailEnd type="none" w="med" len="med"/>
                    </a:lnR>
                    <a:lnT>
                      <a:noFill/>
                    </a:lnT>
                    <a:lnB>
                      <a:noFill/>
                    </a:lnB>
                  </a:tcPr>
                </a:tc>
              </a:tr>
              <a:tr h="75474">
                <a:tc>
                  <a:txBody>
                    <a:bodyPr/>
                    <a:lstStyle/>
                    <a:p>
                      <a:pPr marL="228600" indent="-228600" algn="just">
                        <a:spcAft>
                          <a:spcPts val="0"/>
                        </a:spcAft>
                        <a:tabLst>
                          <a:tab pos="1108710" algn="l"/>
                        </a:tabLst>
                      </a:pPr>
                      <a:r>
                        <a:rPr lang="tr-TR" sz="1400" dirty="0">
                          <a:latin typeface="Times New Roman"/>
                          <a:ea typeface="Times New Roman"/>
                          <a:cs typeface="Times New Roman"/>
                        </a:rPr>
                        <a:t>Giriş </a:t>
                      </a:r>
                      <a:r>
                        <a:rPr lang="tr-TR" sz="1400" dirty="0" smtClean="0">
                          <a:latin typeface="Times New Roman"/>
                          <a:ea typeface="Times New Roman"/>
                          <a:cs typeface="Times New Roman"/>
                        </a:rPr>
                        <a:t>gümrüğü    </a:t>
                      </a:r>
                      <a:r>
                        <a:rPr lang="tr-TR" sz="1400" dirty="0">
                          <a:latin typeface="Times New Roman"/>
                          <a:ea typeface="Times New Roman"/>
                          <a:cs typeface="Times New Roman"/>
                        </a:rPr>
                        <a:t>	:</a:t>
                      </a:r>
                      <a:endParaRPr lang="tr-TR" sz="1600" dirty="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228600" indent="-228600" algn="just">
                        <a:spcAft>
                          <a:spcPts val="0"/>
                        </a:spcAft>
                        <a:tabLst>
                          <a:tab pos="228600" algn="l"/>
                          <a:tab pos="457200" algn="l"/>
                          <a:tab pos="914400" algn="l"/>
                          <a:tab pos="1371600" algn="l"/>
                          <a:tab pos="1828800" algn="l"/>
                          <a:tab pos="2286000" algn="l"/>
                          <a:tab pos="2743200" algn="l"/>
                          <a:tab pos="3200400" algn="l"/>
                          <a:tab pos="3657600" algn="l"/>
                          <a:tab pos="4114800" algn="l"/>
                          <a:tab pos="4572000" algn="l"/>
                          <a:tab pos="5029200" algn="l"/>
                        </a:tabLst>
                      </a:pPr>
                      <a:endParaRPr lang="tr-TR" sz="1400" dirty="0">
                        <a:latin typeface="Times New Roman"/>
                        <a:ea typeface="Times New Roman"/>
                        <a:cs typeface="Times New Roman"/>
                      </a:endParaRPr>
                    </a:p>
                  </a:txBody>
                  <a:tcPr marL="36883" marR="36883" marT="0" marB="0">
                    <a:lnL>
                      <a:noFill/>
                    </a:lnL>
                    <a:lnR w="12700" cap="flat" cmpd="sng" algn="ctr">
                      <a:solidFill>
                        <a:srgbClr val="000000"/>
                      </a:solidFill>
                      <a:prstDash val="solid"/>
                      <a:round/>
                      <a:headEnd type="none" w="med" len="med"/>
                      <a:tailEnd type="none" w="med" len="med"/>
                    </a:lnR>
                    <a:lnT>
                      <a:noFill/>
                    </a:lnT>
                    <a:lnB>
                      <a:noFill/>
                    </a:lnB>
                  </a:tcPr>
                </a:tc>
              </a:tr>
              <a:tr h="75474">
                <a:tc>
                  <a:txBody>
                    <a:bodyPr/>
                    <a:lstStyle/>
                    <a:p>
                      <a:pPr marL="228600" indent="-228600" algn="just">
                        <a:spcAft>
                          <a:spcPts val="0"/>
                        </a:spcAft>
                        <a:tabLst>
                          <a:tab pos="1108710" algn="l"/>
                        </a:tabLst>
                      </a:pPr>
                      <a:r>
                        <a:rPr lang="tr-TR" sz="1400">
                          <a:latin typeface="Times New Roman"/>
                          <a:ea typeface="Times New Roman"/>
                          <a:cs typeface="Times New Roman"/>
                        </a:rPr>
                        <a:t>Kullanıcı firmanın</a:t>
                      </a:r>
                      <a:endParaRPr lang="tr-TR" sz="160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228600" indent="-228600" algn="just">
                        <a:spcAft>
                          <a:spcPts val="0"/>
                        </a:spcAft>
                        <a:tabLst>
                          <a:tab pos="228600" algn="l"/>
                          <a:tab pos="457200" algn="l"/>
                          <a:tab pos="914400" algn="l"/>
                          <a:tab pos="1371600" algn="l"/>
                          <a:tab pos="1828800" algn="l"/>
                          <a:tab pos="2286000" algn="l"/>
                          <a:tab pos="2743200" algn="l"/>
                          <a:tab pos="3200400" algn="l"/>
                          <a:tab pos="3657600" algn="l"/>
                          <a:tab pos="4114800" algn="l"/>
                          <a:tab pos="4572000" algn="l"/>
                          <a:tab pos="5029200" algn="l"/>
                        </a:tabLst>
                      </a:pPr>
                      <a:endParaRPr lang="tr-TR" sz="1400">
                        <a:latin typeface="Times New Roman"/>
                        <a:ea typeface="Times New Roman"/>
                        <a:cs typeface="Times New Roman"/>
                      </a:endParaRPr>
                    </a:p>
                  </a:txBody>
                  <a:tcPr marL="36883" marR="36883" marT="0" marB="0">
                    <a:lnL>
                      <a:noFill/>
                    </a:lnL>
                    <a:lnR w="12700" cap="flat" cmpd="sng" algn="ctr">
                      <a:solidFill>
                        <a:srgbClr val="000000"/>
                      </a:solidFill>
                      <a:prstDash val="solid"/>
                      <a:round/>
                      <a:headEnd type="none" w="med" len="med"/>
                      <a:tailEnd type="none" w="med" len="med"/>
                    </a:lnR>
                    <a:lnT>
                      <a:noFill/>
                    </a:lnT>
                    <a:lnB>
                      <a:noFill/>
                    </a:lnB>
                  </a:tcPr>
                </a:tc>
              </a:tr>
              <a:tr h="75474">
                <a:tc>
                  <a:txBody>
                    <a:bodyPr/>
                    <a:lstStyle/>
                    <a:p>
                      <a:pPr algn="just">
                        <a:spcAft>
                          <a:spcPts val="0"/>
                        </a:spcAft>
                        <a:tabLst>
                          <a:tab pos="1108710" algn="l"/>
                        </a:tabLst>
                      </a:pPr>
                      <a:r>
                        <a:rPr lang="tr-TR" sz="1400">
                          <a:latin typeface="Times New Roman"/>
                          <a:ea typeface="Times New Roman"/>
                          <a:cs typeface="Times New Roman"/>
                        </a:rPr>
                        <a:t>- Ticaret unvanı	:</a:t>
                      </a:r>
                      <a:endParaRPr lang="tr-TR" sz="160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228600" indent="-228600" algn="just">
                        <a:spcAft>
                          <a:spcPts val="0"/>
                        </a:spcAft>
                        <a:tabLst>
                          <a:tab pos="228600" algn="l"/>
                          <a:tab pos="457200" algn="l"/>
                          <a:tab pos="914400" algn="l"/>
                          <a:tab pos="1371600" algn="l"/>
                          <a:tab pos="1828800" algn="l"/>
                          <a:tab pos="2286000" algn="l"/>
                          <a:tab pos="2743200" algn="l"/>
                          <a:tab pos="3200400" algn="l"/>
                          <a:tab pos="3657600" algn="l"/>
                          <a:tab pos="4114800" algn="l"/>
                          <a:tab pos="4572000" algn="l"/>
                          <a:tab pos="5029200" algn="l"/>
                        </a:tabLst>
                      </a:pPr>
                      <a:endParaRPr lang="tr-TR" sz="1400">
                        <a:latin typeface="Times New Roman"/>
                        <a:ea typeface="Times New Roman"/>
                        <a:cs typeface="Times New Roman"/>
                      </a:endParaRPr>
                    </a:p>
                  </a:txBody>
                  <a:tcPr marL="36883" marR="36883" marT="0" marB="0">
                    <a:lnL>
                      <a:noFill/>
                    </a:lnL>
                    <a:lnR w="12700" cap="flat" cmpd="sng" algn="ctr">
                      <a:solidFill>
                        <a:srgbClr val="000000"/>
                      </a:solidFill>
                      <a:prstDash val="solid"/>
                      <a:round/>
                      <a:headEnd type="none" w="med" len="med"/>
                      <a:tailEnd type="none" w="med" len="med"/>
                    </a:lnR>
                    <a:lnT>
                      <a:noFill/>
                    </a:lnT>
                    <a:lnB>
                      <a:noFill/>
                    </a:lnB>
                  </a:tcPr>
                </a:tc>
              </a:tr>
              <a:tr h="75474">
                <a:tc>
                  <a:txBody>
                    <a:bodyPr/>
                    <a:lstStyle/>
                    <a:p>
                      <a:pPr algn="just">
                        <a:spcAft>
                          <a:spcPts val="0"/>
                        </a:spcAft>
                        <a:tabLst>
                          <a:tab pos="1108710" algn="l"/>
                        </a:tabLst>
                      </a:pPr>
                      <a:r>
                        <a:rPr lang="tr-TR" sz="1400" dirty="0">
                          <a:latin typeface="Times New Roman"/>
                          <a:ea typeface="Times New Roman"/>
                          <a:cs typeface="Times New Roman"/>
                        </a:rPr>
                        <a:t>- Adresi ve tel no	:</a:t>
                      </a:r>
                      <a:endParaRPr lang="tr-TR" sz="1600" dirty="0">
                        <a:latin typeface="Times New Roman"/>
                        <a:ea typeface="Times New Roman"/>
                        <a:cs typeface="Times New Roman"/>
                      </a:endParaRPr>
                    </a:p>
                  </a:txBody>
                  <a:tcPr marL="36883" marR="36883"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228600" indent="-228600" algn="just">
                        <a:spcAft>
                          <a:spcPts val="0"/>
                        </a:spcAft>
                        <a:tabLst>
                          <a:tab pos="228600" algn="l"/>
                          <a:tab pos="457200" algn="l"/>
                          <a:tab pos="914400" algn="l"/>
                          <a:tab pos="1371600" algn="l"/>
                          <a:tab pos="1828800" algn="l"/>
                          <a:tab pos="2286000" algn="l"/>
                          <a:tab pos="2743200" algn="l"/>
                          <a:tab pos="3200400" algn="l"/>
                          <a:tab pos="3657600" algn="l"/>
                          <a:tab pos="4114800" algn="l"/>
                          <a:tab pos="4572000" algn="l"/>
                          <a:tab pos="5029200" algn="l"/>
                        </a:tabLst>
                      </a:pPr>
                      <a:endParaRPr lang="tr-TR" sz="1400" dirty="0">
                        <a:latin typeface="Times New Roman"/>
                        <a:ea typeface="Times New Roman"/>
                        <a:cs typeface="Times New Roman"/>
                      </a:endParaRPr>
                    </a:p>
                  </a:txBody>
                  <a:tcPr marL="36883" marR="3688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2286000" algn="l"/>
                <a:tab pos="2743200" algn="l"/>
                <a:tab pos="3200400" algn="l"/>
                <a:tab pos="3657600" algn="l"/>
                <a:tab pos="4114800" algn="l"/>
                <a:tab pos="4572000" algn="l"/>
                <a:tab pos="5029200" algn="l"/>
              </a:tabLst>
            </a:pPr>
            <a:r>
              <a:rPr kumimoji="0" lang="tr-TR"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Ek-8</a:t>
            </a:r>
            <a:endParaRPr kumimoji="0" lang="tr-T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286000" algn="l"/>
                <a:tab pos="2743200" algn="l"/>
                <a:tab pos="3200400" algn="l"/>
                <a:tab pos="3657600" algn="l"/>
                <a:tab pos="4114800" algn="l"/>
                <a:tab pos="4572000" algn="l"/>
                <a:tab pos="5029200" algn="l"/>
              </a:tabLst>
            </a:pPr>
            <a:r>
              <a:rPr kumimoji="0" lang="tr-TR"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KONTROL BELGESİ </a:t>
            </a:r>
            <a:endParaRPr kumimoji="0" lang="tr-TR" sz="800" b="0" i="0" u="none" strike="noStrike" cap="none" normalizeH="0" baseline="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286000" algn="l"/>
                <a:tab pos="2743200" algn="l"/>
                <a:tab pos="3200400" algn="l"/>
                <a:tab pos="3657600" algn="l"/>
                <a:tab pos="4114800" algn="l"/>
                <a:tab pos="4572000" algn="l"/>
                <a:tab pos="5029200"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8 Metin kutusu"/>
          <p:cNvSpPr txBox="1"/>
          <p:nvPr/>
        </p:nvSpPr>
        <p:spPr>
          <a:xfrm>
            <a:off x="5857820" y="6334780"/>
            <a:ext cx="3286180" cy="523220"/>
          </a:xfrm>
          <a:prstGeom prst="rect">
            <a:avLst/>
          </a:prstGeom>
          <a:noFill/>
        </p:spPr>
        <p:txBody>
          <a:bodyPr wrap="square" rtlCol="0">
            <a:spAutoFit/>
          </a:bodyPr>
          <a:lstStyle/>
          <a:p>
            <a:pPr algn="ctr"/>
            <a:r>
              <a:rPr lang="tr-TR" sz="2800" dirty="0" smtClean="0">
                <a:solidFill>
                  <a:srgbClr val="FF0000"/>
                </a:solidFill>
                <a:hlinkClick r:id="rId3"/>
              </a:rPr>
              <a:t>www.</a:t>
            </a:r>
            <a:r>
              <a:rPr lang="tr-TR" sz="2800" dirty="0" err="1" smtClean="0">
                <a:solidFill>
                  <a:srgbClr val="FF0000"/>
                </a:solidFill>
                <a:hlinkClick r:id="rId3"/>
              </a:rPr>
              <a:t>gkgm</a:t>
            </a:r>
            <a:r>
              <a:rPr lang="tr-TR" sz="2800" dirty="0" smtClean="0">
                <a:solidFill>
                  <a:srgbClr val="FF0000"/>
                </a:solidFill>
                <a:hlinkClick r:id="rId3"/>
              </a:rPr>
              <a:t>.gov.tr</a:t>
            </a:r>
            <a:r>
              <a:rPr lang="tr-TR" sz="2800" dirty="0" smtClean="0">
                <a:solidFill>
                  <a:srgbClr val="FF0000"/>
                </a:solidFill>
              </a:rPr>
              <a:t> </a:t>
            </a:r>
            <a:endParaRPr lang="tr-TR" sz="28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7173</TotalTime>
  <Words>5161</Words>
  <Application>Microsoft Office PowerPoint</Application>
  <PresentationFormat>Ekran Gösterisi (4:3)</PresentationFormat>
  <Paragraphs>875</Paragraphs>
  <Slides>64</Slides>
  <Notes>2</Notes>
  <HiddenSlides>0</HiddenSlides>
  <MMClips>1</MMClips>
  <ScaleCrop>false</ScaleCrop>
  <HeadingPairs>
    <vt:vector size="4" baseType="variant">
      <vt:variant>
        <vt:lpstr>Tema</vt:lpstr>
      </vt:variant>
      <vt:variant>
        <vt:i4>1</vt:i4>
      </vt:variant>
      <vt:variant>
        <vt:lpstr>Slayt Başlıkları</vt:lpstr>
      </vt:variant>
      <vt:variant>
        <vt:i4>64</vt:i4>
      </vt:variant>
    </vt:vector>
  </HeadingPairs>
  <TitlesOfParts>
    <vt:vector size="65" baseType="lpstr">
      <vt:lpstr>Ofis Teması</vt:lpstr>
      <vt:lpstr>İTHAL VE YERLİ  KIRMIZI ETİN RESMİ DENETİM GÜVENCESİ </vt:lpstr>
      <vt:lpstr>Slayt 2</vt:lpstr>
      <vt:lpstr>İTHAL ET - YERLİ ET</vt:lpstr>
      <vt:lpstr>MEVZUAT</vt:lpstr>
      <vt:lpstr>Slayt 5</vt:lpstr>
      <vt:lpstr>BSE HASTALIĞI NEDENİYLE YASAKLAMALAR</vt:lpstr>
      <vt:lpstr>KIRMIZI ET İTHALAT MEVZUATI</vt:lpstr>
      <vt:lpstr>KIRMIZI ET İTHALATINDA KONTROL BELGESİ DÜZENLENMESİ PROSEDÜRÜ</vt:lpstr>
      <vt:lpstr>KIRMIZI KONTROL BELGESİ</vt:lpstr>
      <vt:lpstr>CANLI MUAYENE</vt:lpstr>
      <vt:lpstr>KIRMIZI ET İTHALATI MEVZUAT</vt:lpstr>
      <vt:lpstr>GÜMRÜK KONTROLÜ</vt:lpstr>
      <vt:lpstr>LABORATUVAR ANALİZLERİ</vt:lpstr>
      <vt:lpstr>Slayt 14</vt:lpstr>
      <vt:lpstr>​​VETERİNER KONTROLLERİNİ YAPMAYA YETKİLİ BİRİMLER</vt:lpstr>
      <vt:lpstr>Slayt 16</vt:lpstr>
      <vt:lpstr>Gıda Hijyeni Yönetmeliği</vt:lpstr>
      <vt:lpstr>Hayvansal Gıdalar İçin Özel Hijyen Kuralları Yönetmeliği</vt:lpstr>
      <vt:lpstr>Gıda İşletmelerinin Kayıt ve Onay İşlemlerine Dair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Hayvansal Gıdaların Resmi Kontrollerine İlişkin Özel Kuralları Belirleyen Yönetmelik</vt:lpstr>
      <vt:lpstr>Slayt 50</vt:lpstr>
      <vt:lpstr>ET VE ET ÜRÜNLERİNİN RESMİ KONTROLLERİ</vt:lpstr>
      <vt:lpstr>Slayt 52</vt:lpstr>
      <vt:lpstr>TGK MİKROBİYOLOJİK KRİTERLER YÖNETMELİĞİ GIDA GÜVENİLİRLİĞİ KRİTERLERİ</vt:lpstr>
      <vt:lpstr>TGK MİKROBİYOLOJİK KRİTERLER YÖNETMELİĞİ ÜRETİM HİJYENİ KRİTERLERİ</vt:lpstr>
      <vt:lpstr>TGK MİKROBİYOLOJİK KRİTERLER YÖNETMELİĞİ</vt:lpstr>
      <vt:lpstr>ET VE ET ÜRÜNLERİNDE ETİKETLEME</vt:lpstr>
      <vt:lpstr>ET VE ET ÜRÜNLERİNDE ETİKETLEME</vt:lpstr>
      <vt:lpstr>ET VE ET ÜRÜNLERİNDE ETİKETLEME</vt:lpstr>
      <vt:lpstr>ET VE ET ÜRÜNLERİNDE ETİKETLEME</vt:lpstr>
      <vt:lpstr>İŞLETMELERİN RİSKE DAYALI DENETİM SIKLIĞININ BELİRLENMESİ PROSEDÜRÜ </vt:lpstr>
      <vt:lpstr>İŞLETMELERİN RİSKE DAYALI DENETİM SIKLIĞININ BELİRLENMESİ PROSEDÜRÜ </vt:lpstr>
      <vt:lpstr>ET VE ET ÜRÜNLERİ İŞLETMELERİNDE YAPILAN RESMİ KONTROLLER</vt:lpstr>
      <vt:lpstr>YILLIK KONTROL PLANLARI</vt:lpstr>
      <vt:lpstr>BURAYA SUNUM BAŞLIĞI YAZILACAK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İTHAL VE YERLİ KIRMIZI ETİN RESMİ DENETİM GÜVENCESİ</dc:title>
  <dc:creator>azmiyuksel</dc:creator>
  <cp:lastModifiedBy>azmiyuksel</cp:lastModifiedBy>
  <cp:revision>597</cp:revision>
  <dcterms:created xsi:type="dcterms:W3CDTF">2015-10-25T15:57:25Z</dcterms:created>
  <dcterms:modified xsi:type="dcterms:W3CDTF">2015-11-25T08:27:20Z</dcterms:modified>
</cp:coreProperties>
</file>