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256" r:id="rId2"/>
    <p:sldId id="319" r:id="rId3"/>
    <p:sldId id="734" r:id="rId4"/>
    <p:sldId id="733" r:id="rId5"/>
    <p:sldId id="702" r:id="rId6"/>
    <p:sldId id="703" r:id="rId7"/>
    <p:sldId id="674" r:id="rId8"/>
    <p:sldId id="675" r:id="rId9"/>
    <p:sldId id="676" r:id="rId10"/>
    <p:sldId id="677" r:id="rId11"/>
    <p:sldId id="349" r:id="rId12"/>
    <p:sldId id="501" r:id="rId13"/>
    <p:sldId id="500" r:id="rId14"/>
    <p:sldId id="520" r:id="rId15"/>
    <p:sldId id="680" r:id="rId16"/>
    <p:sldId id="535" r:id="rId17"/>
    <p:sldId id="514" r:id="rId18"/>
    <p:sldId id="740" r:id="rId19"/>
    <p:sldId id="732" r:id="rId20"/>
    <p:sldId id="731" r:id="rId21"/>
    <p:sldId id="391" r:id="rId22"/>
    <p:sldId id="394" r:id="rId23"/>
    <p:sldId id="400" r:id="rId24"/>
    <p:sldId id="397" r:id="rId25"/>
    <p:sldId id="481" r:id="rId26"/>
    <p:sldId id="482" r:id="rId27"/>
    <p:sldId id="743" r:id="rId28"/>
    <p:sldId id="426" r:id="rId29"/>
    <p:sldId id="428" r:id="rId30"/>
    <p:sldId id="431" r:id="rId31"/>
    <p:sldId id="447" r:id="rId32"/>
    <p:sldId id="473" r:id="rId33"/>
    <p:sldId id="474" r:id="rId34"/>
    <p:sldId id="476" r:id="rId35"/>
    <p:sldId id="477" r:id="rId36"/>
    <p:sldId id="478" r:id="rId37"/>
    <p:sldId id="705" r:id="rId38"/>
    <p:sldId id="709" r:id="rId39"/>
    <p:sldId id="741" r:id="rId40"/>
    <p:sldId id="486" r:id="rId41"/>
    <p:sldId id="488" r:id="rId42"/>
    <p:sldId id="490" r:id="rId43"/>
    <p:sldId id="494" r:id="rId44"/>
    <p:sldId id="495" r:id="rId45"/>
    <p:sldId id="299" r:id="rId46"/>
    <p:sldId id="370" r:id="rId47"/>
    <p:sldId id="371" r:id="rId48"/>
    <p:sldId id="496" r:id="rId49"/>
    <p:sldId id="373" r:id="rId50"/>
    <p:sldId id="374" r:id="rId51"/>
    <p:sldId id="711" r:id="rId52"/>
    <p:sldId id="712" r:id="rId53"/>
    <p:sldId id="713" r:id="rId54"/>
    <p:sldId id="714" r:id="rId55"/>
    <p:sldId id="715" r:id="rId56"/>
    <p:sldId id="736" r:id="rId57"/>
    <p:sldId id="380" r:id="rId58"/>
    <p:sldId id="710" r:id="rId5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5759D"/>
    <a:srgbClr val="35B19D"/>
    <a:srgbClr val="FFFF00"/>
    <a:srgbClr val="B3D3EA"/>
    <a:srgbClr val="78AD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1" autoAdjust="0"/>
    <p:restoredTop sz="95341" autoAdjust="0"/>
  </p:normalViewPr>
  <p:slideViewPr>
    <p:cSldViewPr>
      <p:cViewPr>
        <p:scale>
          <a:sx n="71" d="100"/>
          <a:sy n="71" d="100"/>
        </p:scale>
        <p:origin x="-146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75BA7A-27A8-4111-A035-04228DECE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4409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A5F0D-F2DA-4632-ACEB-10F8D04C9285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ECBC4-187C-491C-AA9A-B59D41034A95}" type="slidenum">
              <a:rPr lang="en-US"/>
              <a:pPr/>
              <a:t>41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ECBC4-187C-491C-AA9A-B59D41034A95}" type="slidenum">
              <a:rPr lang="en-US"/>
              <a:pPr/>
              <a:t>42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ECBC4-187C-491C-AA9A-B59D41034A95}" type="slidenum">
              <a:rPr lang="en-US"/>
              <a:pPr/>
              <a:t>43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ECBC4-187C-491C-AA9A-B59D41034A95}" type="slidenum">
              <a:rPr lang="en-US"/>
              <a:pPr/>
              <a:t>44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ECBC4-187C-491C-AA9A-B59D41034A95}" type="slidenum">
              <a:rPr lang="en-US"/>
              <a:pPr/>
              <a:t>45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FDFA2D1-E2BC-4214-AA7B-4688813258EA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C8C575-CE71-450F-B375-57C5ECA87D19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7CAD6-2A63-48FD-BBE3-9C2CB1BC5669}" type="slidenum">
              <a:rPr lang="tr-TR" smtClean="0"/>
              <a:pPr/>
              <a:t>17</a:t>
            </a:fld>
            <a:endParaRPr lang="tr-T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altLang="tr-TR" smtClean="0">
              <a:cs typeface="Arial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0E8E40-40D9-4FA6-85B2-9D208B0A1A3D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ECBC4-187C-491C-AA9A-B59D41034A95}" type="slidenum">
              <a:rPr lang="en-US"/>
              <a:pPr/>
              <a:t>37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ECBC4-187C-491C-AA9A-B59D41034A95}" type="slidenum">
              <a:rPr lang="en-US"/>
              <a:pPr/>
              <a:t>38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ECBC4-187C-491C-AA9A-B59D41034A95}" type="slidenum">
              <a:rPr lang="en-US"/>
              <a:pPr/>
              <a:t>39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ECBC4-187C-491C-AA9A-B59D41034A95}" type="slidenum">
              <a:rPr lang="en-US"/>
              <a:pPr/>
              <a:t>40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05350" y="2943225"/>
            <a:ext cx="3657600" cy="704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tr-TR" noProof="0" smtClean="0"/>
              <a:t>Asıl başlık stili için tıklatın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05350" y="3905250"/>
            <a:ext cx="3657600" cy="5143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6186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81775" y="38100"/>
            <a:ext cx="2171700" cy="56292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6675" y="38100"/>
            <a:ext cx="6362700" cy="56292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41756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866899"/>
            <a:ext cx="9144000" cy="469900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FFA6A0-C71F-473D-B3B0-696BC2881A8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6541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="" xmlns:p14="http://schemas.microsoft.com/office/powerpoint/2010/main" val="127772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28700" y="1552575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62500" y="1552575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389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513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8087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4359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="" xmlns:p14="http://schemas.microsoft.com/office/powerpoint/2010/main" val="292305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="" xmlns:p14="http://schemas.microsoft.com/office/powerpoint/2010/main" val="335116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" y="381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1552575"/>
            <a:ext cx="7315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www.bilsoftyazilim.com/ucretsiz_cari_takip.asp&amp;ei=bcdoVL_NGcPaywPNuYLYAg&amp;bvm=bv.79142246,d.bGQ&amp;psig=AFQjCNHHbQTMXDcXFRKmF1MR1aFS8tLtPg&amp;ust=1416239264384195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8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google.com/url?sa=i&amp;rct=j&amp;q=&amp;esrc=s&amp;frm=1&amp;source=images&amp;cd=&amp;cad=rja&amp;uact=8&amp;ved=0CAcQjRw&amp;url=http://www.hepsiburada.com/liste/clementoni-ilk-kesif-seti-mikroskop/productDetails.aspx?productId=aileclm64225&amp;categoryId=10262&amp;ei=5sloVL3TMqf6ygPdl4HYDQ&amp;bvm=bv.79142246,d.bGQ&amp;psig=AFQjCNEFtqCb4kyaFAxgGGeBTuxFQCenKQ&amp;ust=141623987865141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www.google.com/url?sa=i&amp;rct=j&amp;q=&amp;esrc=s&amp;frm=1&amp;source=images&amp;cd=&amp;cad=rja&amp;uact=8&amp;ved=0CAcQjRw&amp;url=http://www.kadincadunya.net/en-faydali-ve-saglikli-gidalar.html&amp;ei=tvptVPOeLKLgsATug4Ew&amp;bvm=bv.80120444,d.d2s&amp;psig=AFQjCNGxEnIddNXq04ebT1IM-RAJlIvjwQ&amp;ust=14165787693706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hyperlink" Target="http://www.google.com.tr/url?sa=i&amp;rct=j&amp;q=&amp;esrc=s&amp;frm=1&amp;source=images&amp;cd=&amp;cad=rja&amp;uact=8&amp;ved=0CAcQjRw&amp;url=http://aragec.com/g%C4%B1da+katk%C4%B1+maddeleri.html&amp;ei=hd1wVNntCunnsASr3YKwAQ&amp;bvm=bv.80185997,d.bGQ&amp;psig=AFQjCNHga6d5KUG-4cyveGaIB1tDtG-B-w&amp;ust=1416768428244235" TargetMode="External"/><Relationship Id="rId4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hyperlink" Target="http://www.google.com.tr/url?sa=i&amp;rct=j&amp;q=&amp;esrc=s&amp;source=images&amp;cd=&amp;cad=rja&amp;uact=8&amp;ved=0CAcQjRw&amp;url=http://www.gdoyahayir.net/&amp;ei=37JtVIqzOMK1sQSlpIHgCQ&amp;bvm=bv.80120444,d.d2s&amp;psig=AFQjCNFIo8VbZgBomNOHLvxrm-1YoIc07A&amp;ust=141656173795639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hyperlink" Target="http://www.google.com/url?sa=i&amp;rct=j&amp;q=&amp;esrc=s&amp;frm=1&amp;source=images&amp;cd=&amp;cad=rja&amp;uact=8&amp;ved=0CAcQjRw&amp;url=http://nurunyeri.blogspot.com/2012/03/sirin-yastik-modelleri.html&amp;ei=RvdtVLLEMO_GsQSCo4CABQ&amp;bvm=bv.80120444,d.d2s&amp;psig=AFQjCNHgSmA1FaJhG3sEx0cVOx6RFlKAmw&amp;ust=1416578970912985" TargetMode="External"/><Relationship Id="rId4" Type="http://schemas.openxmlformats.org/officeDocument/2006/relationships/image" Target="../media/image10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hyperlink" Target="https://www.google.com.tr/url?sa=i&amp;rct=j&amp;q=&amp;esrc=s&amp;frm=1&amp;source=images&amp;cd=&amp;cad=rja&amp;uact=8&amp;ved=0CAcQjRw&amp;url=https://plus.google.com/104184680905914264423&amp;ei=Ub1pVLeqJoTIPObLgZAL&amp;psig=AFQjCNExReHBD89tjMCGqlcm_NWXgEpfOw&amp;ust=141630225613368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hyperlink" Target="http://www.gkgm.gov.t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04664"/>
            <a:ext cx="1799539" cy="1624161"/>
          </a:xfrm>
          <a:prstGeom prst="rect">
            <a:avLst/>
          </a:prstGeom>
        </p:spPr>
      </p:pic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131840" y="2276872"/>
            <a:ext cx="5544616" cy="2088232"/>
          </a:xfrm>
        </p:spPr>
        <p:txBody>
          <a:bodyPr/>
          <a:lstStyle/>
          <a:p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GIDA GÜVENLİĞİNDE SEKTÖRÜN</a:t>
            </a:r>
            <a:b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RESMİ DENETİM ESASLARI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Kasım 2015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525316" y="3861048"/>
            <a:ext cx="3657600" cy="792088"/>
          </a:xfrm>
        </p:spPr>
        <p:txBody>
          <a:bodyPr/>
          <a:lstStyle/>
          <a:p>
            <a:pPr lvl="0"/>
            <a:endParaRPr lang="tr-TR" dirty="0">
              <a:solidFill>
                <a:srgbClr val="4D4D4D"/>
              </a:solidFill>
              <a:cs typeface="Times New Roman" pitchFamily="18" charset="0"/>
            </a:endParaRPr>
          </a:p>
          <a:p>
            <a:endParaRPr lang="ru-RU" dirty="0"/>
          </a:p>
          <a:p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2915816" y="287844"/>
            <a:ext cx="4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1800" dirty="0">
                <a:solidFill>
                  <a:srgbClr val="4D4D4D">
                    <a:lumMod val="10000"/>
                  </a:srgbClr>
                </a:solidFill>
                <a:latin typeface="Microsoft Sans Serif"/>
                <a:cs typeface="Times New Roman" pitchFamily="18" charset="0"/>
              </a:rPr>
              <a:t/>
            </a:r>
            <a:br>
              <a:rPr lang="tr-TR" sz="1800" dirty="0">
                <a:solidFill>
                  <a:srgbClr val="4D4D4D">
                    <a:lumMod val="10000"/>
                  </a:srgbClr>
                </a:solidFill>
                <a:latin typeface="Microsoft Sans Serif"/>
                <a:cs typeface="Times New Roman" pitchFamily="18" charset="0"/>
              </a:rPr>
            </a:br>
            <a:endParaRPr lang="tr-TR" sz="1800" dirty="0">
              <a:solidFill>
                <a:srgbClr val="4D4D4D"/>
              </a:solidFill>
              <a:latin typeface="Microsoft Sans Serif"/>
              <a:cs typeface="Times New Roman" pitchFamily="18" charset="0"/>
            </a:endParaRPr>
          </a:p>
        </p:txBody>
      </p:sp>
      <p:pic>
        <p:nvPicPr>
          <p:cNvPr id="8194" name="Picture 2" descr="C:\Users\Nuran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789040"/>
            <a:ext cx="3960440" cy="2414902"/>
          </a:xfrm>
          <a:prstGeom prst="rect">
            <a:avLst/>
          </a:prstGeom>
          <a:noFill/>
        </p:spPr>
      </p:pic>
      <p:pic>
        <p:nvPicPr>
          <p:cNvPr id="9217" name="Picture 1" descr="C:\Users\Nuran\Desktop\ggveha.logo_ve_baslı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2520808" cy="889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Dikdörtgen 1"/>
          <p:cNvSpPr>
            <a:spLocks noChangeArrowheads="1"/>
          </p:cNvSpPr>
          <p:nvPr/>
        </p:nvSpPr>
        <p:spPr bwMode="auto">
          <a:xfrm>
            <a:off x="755576" y="980728"/>
            <a:ext cx="7993137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chemeClr val="hlink"/>
              </a:solidFill>
              <a:latin typeface="Comic Sans MS" pitchFamily="66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tr-TR" b="1" dirty="0" smtClean="0">
                <a:solidFill>
                  <a:srgbClr val="C00000"/>
                </a:solidFill>
                <a:latin typeface="+mn-lt"/>
              </a:rPr>
              <a:t>RESMİ </a:t>
            </a:r>
            <a:r>
              <a:rPr lang="tr-TR" b="1" dirty="0">
                <a:solidFill>
                  <a:srgbClr val="C00000"/>
                </a:solidFill>
                <a:latin typeface="+mn-lt"/>
              </a:rPr>
              <a:t>KONTROLLER HABERLİ Mİ YAPILIR?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tr-TR" sz="24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dirty="0">
                <a:solidFill>
                  <a:srgbClr val="000000"/>
                </a:solidFill>
                <a:latin typeface="+mn-lt"/>
              </a:rPr>
              <a:t>Resmi kontroller, </a:t>
            </a:r>
            <a:r>
              <a:rPr lang="tr-TR" u="sng" dirty="0">
                <a:solidFill>
                  <a:srgbClr val="000000"/>
                </a:solidFill>
                <a:latin typeface="+mn-lt"/>
              </a:rPr>
              <a:t>tetkik gibi ön bildirimin gerekli olduğu durumlar hariç</a:t>
            </a:r>
            <a:r>
              <a:rPr lang="tr-TR" dirty="0">
                <a:solidFill>
                  <a:srgbClr val="000000"/>
                </a:solidFill>
                <a:latin typeface="+mn-lt"/>
              </a:rPr>
              <a:t>, </a:t>
            </a:r>
            <a:r>
              <a:rPr lang="tr-TR" dirty="0" smtClean="0">
                <a:solidFill>
                  <a:srgbClr val="000000"/>
                </a:solidFill>
                <a:latin typeface="+mn-lt"/>
              </a:rPr>
              <a:t>gıda işletmecisine </a:t>
            </a:r>
            <a:r>
              <a:rPr lang="tr-TR" dirty="0">
                <a:solidFill>
                  <a:srgbClr val="FF0000"/>
                </a:solidFill>
                <a:latin typeface="+mn-lt"/>
              </a:rPr>
              <a:t>haber verilmeksizin </a:t>
            </a:r>
            <a:r>
              <a:rPr lang="tr-TR" dirty="0">
                <a:solidFill>
                  <a:srgbClr val="000000"/>
                </a:solidFill>
                <a:latin typeface="+mn-lt"/>
              </a:rPr>
              <a:t>gerçekleştirilir. </a:t>
            </a:r>
            <a:endParaRPr lang="tr-TR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tr-TR" dirty="0" smtClean="0">
              <a:solidFill>
                <a:srgbClr val="000000"/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dirty="0" smtClean="0">
                <a:solidFill>
                  <a:srgbClr val="000000"/>
                </a:solidFill>
                <a:latin typeface="+mn-lt"/>
              </a:rPr>
              <a:t>Resmi </a:t>
            </a:r>
            <a:r>
              <a:rPr lang="tr-TR" dirty="0">
                <a:solidFill>
                  <a:srgbClr val="000000"/>
                </a:solidFill>
                <a:latin typeface="+mn-lt"/>
              </a:rPr>
              <a:t>kontroller, özel bir amaca yönelik olarak da yürütülebilir.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/>
            <a:endParaRPr lang="tr-TR" sz="2400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/>
          <a:lstStyle/>
          <a:p>
            <a:r>
              <a:rPr lang="tr-TR" sz="2800" b="1" dirty="0" smtClean="0"/>
              <a:t>    RESMİ KONTROLLER İÇİN GENEL HÜKÜMLER</a:t>
            </a:r>
            <a:endParaRPr lang="tr-TR" sz="2800" dirty="0"/>
          </a:p>
        </p:txBody>
      </p:sp>
      <p:pic>
        <p:nvPicPr>
          <p:cNvPr id="9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653136"/>
            <a:ext cx="3578983" cy="1872208"/>
          </a:xfrm>
          <a:prstGeom prst="rect">
            <a:avLst/>
          </a:prstGeom>
        </p:spPr>
      </p:pic>
      <p:pic>
        <p:nvPicPr>
          <p:cNvPr id="115713" name="Picture 1" descr="C:\Users\Nuran\Desktop\298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653136"/>
            <a:ext cx="1860549" cy="1816100"/>
          </a:xfrm>
          <a:prstGeom prst="rect">
            <a:avLst/>
          </a:prstGeom>
          <a:noFill/>
        </p:spPr>
      </p:pic>
      <p:pic>
        <p:nvPicPr>
          <p:cNvPr id="2" name="Picture 1" descr="C:\Users\Nuran\AppData\Local\Microsoft\Windows\INetCache\IE\SDJEXGOV\baklav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717032"/>
            <a:ext cx="1484784" cy="989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Dikdörtgen 1"/>
          <p:cNvSpPr>
            <a:spLocks noChangeArrowheads="1"/>
          </p:cNvSpPr>
          <p:nvPr/>
        </p:nvSpPr>
        <p:spPr bwMode="auto">
          <a:xfrm>
            <a:off x="395536" y="836712"/>
            <a:ext cx="79928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77933C"/>
              </a:buClr>
              <a:buFont typeface="Wingdings" pitchFamily="2" charset="2"/>
              <a:buNone/>
            </a:pPr>
            <a:r>
              <a:rPr lang="tr-TR" b="1" dirty="0">
                <a:latin typeface="+mn-lt"/>
              </a:rPr>
              <a:t>Kontrol görevlisi;</a:t>
            </a:r>
          </a:p>
          <a:p>
            <a:pPr marL="342900" indent="-342900" algn="just">
              <a:buFontTx/>
              <a:buChar char="•"/>
            </a:pPr>
            <a:r>
              <a:rPr lang="tr-TR" u="sng" dirty="0">
                <a:solidFill>
                  <a:srgbClr val="000000"/>
                </a:solidFill>
                <a:latin typeface="+mn-lt"/>
              </a:rPr>
              <a:t> </a:t>
            </a:r>
            <a:r>
              <a:rPr lang="tr-TR" b="1" dirty="0">
                <a:solidFill>
                  <a:srgbClr val="C00000"/>
                </a:solidFill>
                <a:latin typeface="+mn-lt"/>
              </a:rPr>
              <a:t>Kanun hükümleri </a:t>
            </a:r>
            <a:r>
              <a:rPr lang="tr-TR" b="1" dirty="0" smtClean="0">
                <a:solidFill>
                  <a:srgbClr val="C00000"/>
                </a:solidFill>
                <a:latin typeface="+mn-lt"/>
              </a:rPr>
              <a:t>doğrultusunda;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C00000"/>
                </a:solidFill>
                <a:latin typeface="+mn-lt"/>
              </a:rPr>
              <a:t>    </a:t>
            </a:r>
            <a:r>
              <a:rPr lang="tr-TR" dirty="0" smtClean="0">
                <a:latin typeface="+mn-lt"/>
              </a:rPr>
              <a:t>Resmi </a:t>
            </a:r>
            <a:r>
              <a:rPr lang="tr-TR" dirty="0">
                <a:latin typeface="+mn-lt"/>
              </a:rPr>
              <a:t>kontrolleri yapmak, </a:t>
            </a:r>
            <a:endParaRPr lang="tr-TR" dirty="0" smtClean="0">
              <a:latin typeface="+mn-lt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dirty="0" smtClean="0">
                <a:latin typeface="+mn-lt"/>
              </a:rPr>
              <a:t>    Kontrol </a:t>
            </a:r>
            <a:r>
              <a:rPr lang="tr-TR" dirty="0">
                <a:latin typeface="+mn-lt"/>
              </a:rPr>
              <a:t>sonucuna </a:t>
            </a:r>
            <a:r>
              <a:rPr lang="tr-TR" dirty="0" smtClean="0">
                <a:latin typeface="+mn-lt"/>
              </a:rPr>
              <a:t>göre;</a:t>
            </a:r>
          </a:p>
          <a:p>
            <a:pPr marL="342900" indent="-342900" algn="just"/>
            <a:r>
              <a:rPr lang="tr-TR" dirty="0" smtClean="0">
                <a:latin typeface="+mn-lt"/>
              </a:rPr>
              <a:t>            Her </a:t>
            </a:r>
            <a:r>
              <a:rPr lang="tr-TR" dirty="0">
                <a:latin typeface="+mn-lt"/>
              </a:rPr>
              <a:t>türlü etkiden ve çıkar ilişkisinden uzak</a:t>
            </a:r>
            <a:r>
              <a:rPr lang="tr-TR" dirty="0" smtClean="0">
                <a:latin typeface="+mn-lt"/>
              </a:rPr>
              <a:t>,</a:t>
            </a:r>
          </a:p>
          <a:p>
            <a:pPr marL="342900" indent="-342900" algn="just"/>
            <a:r>
              <a:rPr lang="tr-TR" dirty="0" smtClean="0">
                <a:latin typeface="+mn-lt"/>
              </a:rPr>
              <a:t>            </a:t>
            </a:r>
            <a:r>
              <a:rPr lang="tr-TR" dirty="0">
                <a:latin typeface="+mn-lt"/>
              </a:rPr>
              <a:t>T</a:t>
            </a:r>
            <a:r>
              <a:rPr lang="tr-TR" dirty="0" smtClean="0">
                <a:latin typeface="+mn-lt"/>
              </a:rPr>
              <a:t>arafsız</a:t>
            </a:r>
            <a:r>
              <a:rPr lang="tr-TR" dirty="0">
                <a:latin typeface="+mn-lt"/>
              </a:rPr>
              <a:t>, </a:t>
            </a:r>
            <a:endParaRPr lang="tr-TR" dirty="0" smtClean="0">
              <a:latin typeface="+mn-lt"/>
            </a:endParaRPr>
          </a:p>
          <a:p>
            <a:pPr marL="342900" indent="-342900" algn="just"/>
            <a:r>
              <a:rPr lang="tr-TR" dirty="0" smtClean="0">
                <a:latin typeface="+mn-lt"/>
              </a:rPr>
              <a:t>            Objektif ve</a:t>
            </a:r>
          </a:p>
          <a:p>
            <a:pPr marL="342900" indent="-342900" algn="just"/>
            <a:r>
              <a:rPr lang="tr-TR" dirty="0" smtClean="0">
                <a:latin typeface="+mn-lt"/>
              </a:rPr>
              <a:t>            Bağımsız </a:t>
            </a:r>
            <a:r>
              <a:rPr lang="tr-TR" dirty="0">
                <a:latin typeface="+mn-lt"/>
              </a:rPr>
              <a:t>olarak karar alır</a:t>
            </a:r>
            <a:r>
              <a:rPr lang="tr-TR" dirty="0" smtClean="0">
                <a:latin typeface="+mn-lt"/>
              </a:rPr>
              <a:t>.</a:t>
            </a:r>
          </a:p>
          <a:p>
            <a:pPr marL="342900" indent="-342900" algn="just"/>
            <a:endParaRPr lang="tr-TR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dirty="0" smtClean="0">
                <a:latin typeface="+mn-lt"/>
              </a:rPr>
              <a:t>   Kanunla </a:t>
            </a:r>
            <a:r>
              <a:rPr lang="tr-TR" dirty="0">
                <a:latin typeface="+mn-lt"/>
              </a:rPr>
              <a:t>kendisine verilen yetkiler çerçevesinde </a:t>
            </a:r>
            <a:endParaRPr lang="tr-TR" dirty="0" smtClean="0">
              <a:latin typeface="+mn-lt"/>
            </a:endParaRPr>
          </a:p>
          <a:p>
            <a:pPr marL="342900" indent="-342900" algn="just"/>
            <a:r>
              <a:rPr lang="tr-TR" dirty="0" smtClean="0">
                <a:latin typeface="+mn-lt"/>
              </a:rPr>
              <a:t>        idarî   yaptırımları </a:t>
            </a:r>
            <a:r>
              <a:rPr lang="tr-TR" dirty="0">
                <a:latin typeface="+mn-lt"/>
              </a:rPr>
              <a:t>uygulamaya yetkilidir.</a:t>
            </a:r>
          </a:p>
          <a:p>
            <a:pPr marL="342900" indent="-342900" algn="just"/>
            <a:endParaRPr lang="tr-TR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1509" name="Picture 6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412776"/>
            <a:ext cx="1396545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RESMİ KONTROLLER İÇİN GENEL HÜKÜMLER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t="3345" r="2583" b="10399"/>
          <a:stretch/>
        </p:blipFill>
        <p:spPr>
          <a:xfrm>
            <a:off x="2123728" y="3284984"/>
            <a:ext cx="4824536" cy="3029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 smtClean="0"/>
              <a:t>KONTROL GÖREVLİSİ KARTI</a:t>
            </a:r>
            <a:endParaRPr lang="tr-TR" sz="3200" b="1" dirty="0"/>
          </a:p>
        </p:txBody>
      </p:sp>
      <p:pic>
        <p:nvPicPr>
          <p:cNvPr id="6" name="Picture 7" descr="Insp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ttps://encrypted-tbn1.gstatic.com/images?q=tbn:ANd9GcQbPeq7B4ZfDPyY-QUpabrjRMf-5QbQIdz2dykPjh9Nrz7V-eQ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3"/>
            <a:ext cx="2376264" cy="144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F:\RESİMLERİM\Hİjyen\production_manage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365104"/>
            <a:ext cx="12961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7"/>
          <p:cNvSpPr>
            <a:spLocks noChangeArrowheads="1"/>
          </p:cNvSpPr>
          <p:nvPr/>
        </p:nvSpPr>
        <p:spPr bwMode="gray">
          <a:xfrm>
            <a:off x="4788024" y="4509120"/>
            <a:ext cx="953964" cy="408087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ko-KR" altLang="en-US" sz="2800" b="1" dirty="0">
              <a:solidFill>
                <a:schemeClr val="bg1"/>
              </a:solidFill>
              <a:latin typeface="Trebuchet MS" pitchFamily="34" charset="0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 smtClean="0"/>
              <a:t>KONTROL GÖREVLİSİ DENETİM ÖNCESİ</a:t>
            </a:r>
            <a:endParaRPr lang="tr-TR" sz="3200" b="1" dirty="0"/>
          </a:p>
        </p:txBody>
      </p:sp>
      <p:pic>
        <p:nvPicPr>
          <p:cNvPr id="7" name="Picture 6" descr="http://www.gidamo.org.tr/resimler/bizden/2588_14_21_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si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653136"/>
            <a:ext cx="2339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t3.gstatic.com/images?q=tbn:ANd9GcSjsi4jViWYXtmyNRIkQAX-Y8umFVYB_g5bdQS28GBtgtl6p45Fm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12776"/>
            <a:ext cx="237648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501008"/>
            <a:ext cx="30019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 smtClean="0"/>
              <a:t>İŞYERİ DENETİM ÖNCESİ</a:t>
            </a:r>
            <a:endParaRPr lang="tr-TR" sz="3200" b="1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744">
            <a:off x="4108727" y="3195410"/>
            <a:ext cx="2273421" cy="170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070">
            <a:off x="595562" y="3225250"/>
            <a:ext cx="1607769" cy="136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139">
            <a:off x="6607572" y="3705674"/>
            <a:ext cx="1926212" cy="256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4" descr="https://encrypted-tbn0.google.com/images?q=tbn:ANd9GcSW7Ee4ooPCSs89DK1KY9lXaKRqXGQnlubw1bYfth0LvBI-gxT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836712"/>
            <a:ext cx="3767138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E:\Ten Steps (New)\WMF\fridge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692696"/>
            <a:ext cx="2145369" cy="272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http://www.teknoyazilim.com/wp-content/uploads/2010/12/barkodlu-terazi-acl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797152"/>
            <a:ext cx="2028575" cy="136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http://t2.gstatic.com/images?q=tbn:ANd9GcSS7rmLnzUVdEqy7mAC1lvQDkjOqtpp3OuVbqfJ7cpZCpS5mkP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5229200"/>
            <a:ext cx="18446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2400" b="1" dirty="0" smtClean="0"/>
              <a:t>DENETİM BAŞLARKEN YANITLANMASI GEREKEN SORU: 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2800" dirty="0" smtClean="0">
                <a:solidFill>
                  <a:srgbClr val="C00000"/>
                </a:solidFill>
              </a:rPr>
              <a:t>         İLETİŞİM önemli mi, önemliyse neden? </a:t>
            </a:r>
          </a:p>
        </p:txBody>
      </p:sp>
      <p:pic>
        <p:nvPicPr>
          <p:cNvPr id="6147" name="Picture 4" descr="Michelangelo-Creation--Detail--152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3816424" cy="368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oz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853735" cy="359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berraksu1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626" y="0"/>
            <a:ext cx="5184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178765" y="259796"/>
            <a:ext cx="3024827" cy="100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defTabSz="913975"/>
            <a:endParaRPr lang="tr-TR" sz="3600" b="1" dirty="0" smtClean="0">
              <a:solidFill>
                <a:schemeClr val="tx2"/>
              </a:solidFill>
            </a:endParaRPr>
          </a:p>
          <a:p>
            <a:pPr defTabSz="913975"/>
            <a:endParaRPr lang="tr-TR" sz="3600" b="1" dirty="0" smtClean="0">
              <a:solidFill>
                <a:schemeClr val="tx2"/>
              </a:solidFill>
            </a:endParaRPr>
          </a:p>
          <a:p>
            <a:pPr defTabSz="913975"/>
            <a:r>
              <a:rPr lang="tr-TR" sz="3600" b="1" dirty="0" smtClean="0">
                <a:solidFill>
                  <a:schemeClr val="tx2"/>
                </a:solidFill>
              </a:rPr>
              <a:t>Göz ve Görme Hareketleri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335876" name="Rectangle 3"/>
          <p:cNvSpPr>
            <a:spLocks noChangeArrowheads="1"/>
          </p:cNvSpPr>
          <p:nvPr/>
        </p:nvSpPr>
        <p:spPr bwMode="auto">
          <a:xfrm>
            <a:off x="107827" y="1700068"/>
            <a:ext cx="3168123" cy="44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marL="343106" indent="-343106" defTabSz="913975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tr-TR" sz="1800" dirty="0"/>
              <a:t> </a:t>
            </a:r>
            <a:endParaRPr lang="en-GB" sz="1800" dirty="0"/>
          </a:p>
          <a:p>
            <a:pPr marL="343106" indent="-343106" defTabSz="913975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tr-TR" sz="2200" b="1" dirty="0" smtClean="0">
              <a:solidFill>
                <a:schemeClr val="tx2"/>
              </a:solidFill>
            </a:endParaRPr>
          </a:p>
          <a:p>
            <a:pPr marL="343106" indent="-343106" defTabSz="913975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tr-TR" sz="2200" b="1" dirty="0" smtClean="0">
                <a:solidFill>
                  <a:schemeClr val="tx2"/>
                </a:solidFill>
              </a:rPr>
              <a:t>Dış </a:t>
            </a:r>
            <a:r>
              <a:rPr lang="tr-TR" sz="2200" b="1" dirty="0">
                <a:solidFill>
                  <a:schemeClr val="tx2"/>
                </a:solidFill>
              </a:rPr>
              <a:t>dünyayı algılamada:</a:t>
            </a:r>
          </a:p>
          <a:p>
            <a:pPr marL="343106" indent="-343106" defTabSz="913975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endParaRPr lang="tr-TR" sz="2200" b="1" dirty="0"/>
          </a:p>
          <a:p>
            <a:pPr marL="343106" indent="-343106" defTabSz="913975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tr-TR" sz="2200" dirty="0"/>
              <a:t>Göz:   </a:t>
            </a:r>
            <a:r>
              <a:rPr lang="tr-TR" sz="2200" b="1" dirty="0">
                <a:solidFill>
                  <a:schemeClr val="hlink"/>
                </a:solidFill>
              </a:rPr>
              <a:t>% 87</a:t>
            </a:r>
          </a:p>
          <a:p>
            <a:pPr marL="343106" indent="-343106" defTabSz="913975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tr-TR" sz="2200" dirty="0"/>
              <a:t>Kulak:  </a:t>
            </a:r>
            <a:r>
              <a:rPr lang="tr-TR" sz="2200" b="1" dirty="0">
                <a:solidFill>
                  <a:schemeClr val="hlink"/>
                </a:solidFill>
              </a:rPr>
              <a:t>% 9</a:t>
            </a:r>
          </a:p>
          <a:p>
            <a:pPr marL="343106" indent="-343106" defTabSz="913975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tr-TR" sz="2200" dirty="0"/>
              <a:t>Diğer organlar: </a:t>
            </a:r>
            <a:r>
              <a:rPr lang="tr-TR" sz="2200" b="1" dirty="0">
                <a:solidFill>
                  <a:schemeClr val="hlink"/>
                </a:solidFill>
              </a:rPr>
              <a:t>% 4</a:t>
            </a:r>
            <a:endParaRPr lang="en-GB" sz="22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5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5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smtClean="0"/>
          </a:p>
        </p:txBody>
      </p:sp>
      <p:pic>
        <p:nvPicPr>
          <p:cNvPr id="40963" name="Picture 4" descr="2113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6988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xfrm>
            <a:off x="1043609" y="908720"/>
            <a:ext cx="7628904" cy="566353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sz="32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/>
              <a:t>Herkes öfkelenebilir.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/>
              <a:t>Ne var ki;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/>
              <a:t>Doğru insana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/>
              <a:t>Doğru derecede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/>
              <a:t>Doğru zamanda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/>
              <a:t>Doğru maksatla ve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/>
              <a:t>Doğru biçimde öfkelenmek,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/>
              <a:t>İşte bu zordur.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1600" dirty="0" smtClean="0"/>
              <a:t>                                         (ARİSTO)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sz="3200" b="1" dirty="0" smtClean="0"/>
              <a:t>							</a:t>
            </a:r>
            <a:endParaRPr lang="tr-TR" sz="3200" dirty="0" smtClean="0"/>
          </a:p>
        </p:txBody>
      </p:sp>
      <p:pic>
        <p:nvPicPr>
          <p:cNvPr id="4" name="Picture 5" descr="empati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14846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yn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3960440" cy="406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47667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tx1"/>
                </a:solidFill>
              </a:rPr>
              <a:t>AMACIMIZ</a:t>
            </a:r>
            <a:endParaRPr lang="en-GB" b="1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05"/>
          <p:cNvGrpSpPr>
            <a:grpSpLocks/>
          </p:cNvGrpSpPr>
          <p:nvPr/>
        </p:nvGrpSpPr>
        <p:grpSpPr bwMode="auto">
          <a:xfrm>
            <a:off x="5003800" y="1585913"/>
            <a:ext cx="4049713" cy="4098925"/>
            <a:chOff x="2739" y="626"/>
            <a:chExt cx="2622" cy="2401"/>
          </a:xfrm>
        </p:grpSpPr>
        <p:sp>
          <p:nvSpPr>
            <p:cNvPr id="10245" name="Freeform 5"/>
            <p:cNvSpPr>
              <a:spLocks/>
            </p:cNvSpPr>
            <p:nvPr/>
          </p:nvSpPr>
          <p:spPr bwMode="auto">
            <a:xfrm>
              <a:off x="2739" y="2249"/>
              <a:ext cx="2622" cy="778"/>
            </a:xfrm>
            <a:custGeom>
              <a:avLst/>
              <a:gdLst>
                <a:gd name="T0" fmla="*/ 0 w 1207"/>
                <a:gd name="T1" fmla="*/ 175 h 358"/>
                <a:gd name="T2" fmla="*/ 862 w 1207"/>
                <a:gd name="T3" fmla="*/ 0 h 358"/>
                <a:gd name="T4" fmla="*/ 1207 w 1207"/>
                <a:gd name="T5" fmla="*/ 170 h 358"/>
                <a:gd name="T6" fmla="*/ 552 w 1207"/>
                <a:gd name="T7" fmla="*/ 358 h 358"/>
                <a:gd name="T8" fmla="*/ 313 w 1207"/>
                <a:gd name="T9" fmla="*/ 355 h 358"/>
                <a:gd name="T10" fmla="*/ 0 w 1207"/>
                <a:gd name="T11" fmla="*/ 17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7" h="358">
                  <a:moveTo>
                    <a:pt x="0" y="175"/>
                  </a:moveTo>
                  <a:lnTo>
                    <a:pt x="862" y="0"/>
                  </a:lnTo>
                  <a:lnTo>
                    <a:pt x="1207" y="170"/>
                  </a:lnTo>
                  <a:lnTo>
                    <a:pt x="552" y="358"/>
                  </a:lnTo>
                  <a:lnTo>
                    <a:pt x="313" y="35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4F23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3449" y="1941"/>
              <a:ext cx="231" cy="206"/>
            </a:xfrm>
            <a:custGeom>
              <a:avLst/>
              <a:gdLst>
                <a:gd name="T0" fmla="*/ 0 w 107"/>
                <a:gd name="T1" fmla="*/ 0 h 95"/>
                <a:gd name="T2" fmla="*/ 103 w 107"/>
                <a:gd name="T3" fmla="*/ 81 h 95"/>
                <a:gd name="T4" fmla="*/ 107 w 107"/>
                <a:gd name="T5" fmla="*/ 95 h 95"/>
                <a:gd name="T6" fmla="*/ 0 w 107"/>
                <a:gd name="T7" fmla="*/ 38 h 95"/>
                <a:gd name="T8" fmla="*/ 0 w 107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95">
                  <a:moveTo>
                    <a:pt x="0" y="0"/>
                  </a:moveTo>
                  <a:lnTo>
                    <a:pt x="103" y="81"/>
                  </a:lnTo>
                  <a:lnTo>
                    <a:pt x="107" y="95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3067" y="626"/>
              <a:ext cx="804" cy="86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3082" y="635"/>
              <a:ext cx="917" cy="1625"/>
            </a:xfrm>
            <a:custGeom>
              <a:avLst/>
              <a:gdLst>
                <a:gd name="T0" fmla="*/ 351 w 422"/>
                <a:gd name="T1" fmla="*/ 467 h 750"/>
                <a:gd name="T2" fmla="*/ 346 w 422"/>
                <a:gd name="T3" fmla="*/ 462 h 750"/>
                <a:gd name="T4" fmla="*/ 342 w 422"/>
                <a:gd name="T5" fmla="*/ 467 h 750"/>
                <a:gd name="T6" fmla="*/ 346 w 422"/>
                <a:gd name="T7" fmla="*/ 485 h 750"/>
                <a:gd name="T8" fmla="*/ 347 w 422"/>
                <a:gd name="T9" fmla="*/ 501 h 750"/>
                <a:gd name="T10" fmla="*/ 331 w 422"/>
                <a:gd name="T11" fmla="*/ 515 h 750"/>
                <a:gd name="T12" fmla="*/ 328 w 422"/>
                <a:gd name="T13" fmla="*/ 617 h 750"/>
                <a:gd name="T14" fmla="*/ 326 w 422"/>
                <a:gd name="T15" fmla="*/ 673 h 750"/>
                <a:gd name="T16" fmla="*/ 328 w 422"/>
                <a:gd name="T17" fmla="*/ 691 h 750"/>
                <a:gd name="T18" fmla="*/ 330 w 422"/>
                <a:gd name="T19" fmla="*/ 697 h 750"/>
                <a:gd name="T20" fmla="*/ 348 w 422"/>
                <a:gd name="T21" fmla="*/ 718 h 750"/>
                <a:gd name="T22" fmla="*/ 349 w 422"/>
                <a:gd name="T23" fmla="*/ 722 h 750"/>
                <a:gd name="T24" fmla="*/ 352 w 422"/>
                <a:gd name="T25" fmla="*/ 732 h 750"/>
                <a:gd name="T26" fmla="*/ 344 w 422"/>
                <a:gd name="T27" fmla="*/ 744 h 750"/>
                <a:gd name="T28" fmla="*/ 317 w 422"/>
                <a:gd name="T29" fmla="*/ 749 h 750"/>
                <a:gd name="T30" fmla="*/ 272 w 422"/>
                <a:gd name="T31" fmla="*/ 743 h 750"/>
                <a:gd name="T32" fmla="*/ 271 w 422"/>
                <a:gd name="T33" fmla="*/ 741 h 750"/>
                <a:gd name="T34" fmla="*/ 208 w 422"/>
                <a:gd name="T35" fmla="*/ 746 h 750"/>
                <a:gd name="T36" fmla="*/ 178 w 422"/>
                <a:gd name="T37" fmla="*/ 742 h 750"/>
                <a:gd name="T38" fmla="*/ 173 w 422"/>
                <a:gd name="T39" fmla="*/ 728 h 750"/>
                <a:gd name="T40" fmla="*/ 179 w 422"/>
                <a:gd name="T41" fmla="*/ 713 h 750"/>
                <a:gd name="T42" fmla="*/ 205 w 422"/>
                <a:gd name="T43" fmla="*/ 703 h 750"/>
                <a:gd name="T44" fmla="*/ 209 w 422"/>
                <a:gd name="T45" fmla="*/ 703 h 750"/>
                <a:gd name="T46" fmla="*/ 224 w 422"/>
                <a:gd name="T47" fmla="*/ 694 h 750"/>
                <a:gd name="T48" fmla="*/ 226 w 422"/>
                <a:gd name="T49" fmla="*/ 675 h 750"/>
                <a:gd name="T50" fmla="*/ 202 w 422"/>
                <a:gd name="T51" fmla="*/ 547 h 750"/>
                <a:gd name="T52" fmla="*/ 194 w 422"/>
                <a:gd name="T53" fmla="*/ 511 h 750"/>
                <a:gd name="T54" fmla="*/ 178 w 422"/>
                <a:gd name="T55" fmla="*/ 497 h 750"/>
                <a:gd name="T56" fmla="*/ 186 w 422"/>
                <a:gd name="T57" fmla="*/ 470 h 750"/>
                <a:gd name="T58" fmla="*/ 201 w 422"/>
                <a:gd name="T59" fmla="*/ 429 h 750"/>
                <a:gd name="T60" fmla="*/ 204 w 422"/>
                <a:gd name="T61" fmla="*/ 414 h 750"/>
                <a:gd name="T62" fmla="*/ 202 w 422"/>
                <a:gd name="T63" fmla="*/ 399 h 750"/>
                <a:gd name="T64" fmla="*/ 194 w 422"/>
                <a:gd name="T65" fmla="*/ 393 h 750"/>
                <a:gd name="T66" fmla="*/ 186 w 422"/>
                <a:gd name="T67" fmla="*/ 379 h 750"/>
                <a:gd name="T68" fmla="*/ 150 w 422"/>
                <a:gd name="T69" fmla="*/ 361 h 750"/>
                <a:gd name="T70" fmla="*/ 5 w 422"/>
                <a:gd name="T71" fmla="*/ 363 h 750"/>
                <a:gd name="T72" fmla="*/ 4 w 422"/>
                <a:gd name="T73" fmla="*/ 361 h 750"/>
                <a:gd name="T74" fmla="*/ 2 w 422"/>
                <a:gd name="T75" fmla="*/ 361 h 750"/>
                <a:gd name="T76" fmla="*/ 0 w 422"/>
                <a:gd name="T77" fmla="*/ 4 h 750"/>
                <a:gd name="T78" fmla="*/ 1 w 422"/>
                <a:gd name="T79" fmla="*/ 3 h 750"/>
                <a:gd name="T80" fmla="*/ 325 w 422"/>
                <a:gd name="T81" fmla="*/ 0 h 750"/>
                <a:gd name="T82" fmla="*/ 326 w 422"/>
                <a:gd name="T83" fmla="*/ 1 h 750"/>
                <a:gd name="T84" fmla="*/ 326 w 422"/>
                <a:gd name="T85" fmla="*/ 83 h 750"/>
                <a:gd name="T86" fmla="*/ 326 w 422"/>
                <a:gd name="T87" fmla="*/ 179 h 750"/>
                <a:gd name="T88" fmla="*/ 330 w 422"/>
                <a:gd name="T89" fmla="*/ 189 h 750"/>
                <a:gd name="T90" fmla="*/ 324 w 422"/>
                <a:gd name="T91" fmla="*/ 203 h 750"/>
                <a:gd name="T92" fmla="*/ 326 w 422"/>
                <a:gd name="T93" fmla="*/ 238 h 750"/>
                <a:gd name="T94" fmla="*/ 324 w 422"/>
                <a:gd name="T95" fmla="*/ 246 h 750"/>
                <a:gd name="T96" fmla="*/ 324 w 422"/>
                <a:gd name="T97" fmla="*/ 292 h 750"/>
                <a:gd name="T98" fmla="*/ 336 w 422"/>
                <a:gd name="T99" fmla="*/ 297 h 750"/>
                <a:gd name="T100" fmla="*/ 409 w 422"/>
                <a:gd name="T101" fmla="*/ 323 h 750"/>
                <a:gd name="T102" fmla="*/ 416 w 422"/>
                <a:gd name="T103" fmla="*/ 327 h 750"/>
                <a:gd name="T104" fmla="*/ 416 w 422"/>
                <a:gd name="T105" fmla="*/ 354 h 750"/>
                <a:gd name="T106" fmla="*/ 394 w 422"/>
                <a:gd name="T107" fmla="*/ 425 h 750"/>
                <a:gd name="T108" fmla="*/ 393 w 422"/>
                <a:gd name="T109" fmla="*/ 427 h 750"/>
                <a:gd name="T110" fmla="*/ 390 w 422"/>
                <a:gd name="T111" fmla="*/ 427 h 750"/>
                <a:gd name="T112" fmla="*/ 383 w 422"/>
                <a:gd name="T113" fmla="*/ 444 h 750"/>
                <a:gd name="T114" fmla="*/ 370 w 422"/>
                <a:gd name="T115" fmla="*/ 446 h 750"/>
                <a:gd name="T116" fmla="*/ 365 w 422"/>
                <a:gd name="T117" fmla="*/ 460 h 750"/>
                <a:gd name="T118" fmla="*/ 351 w 422"/>
                <a:gd name="T119" fmla="*/ 467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2" h="750">
                  <a:moveTo>
                    <a:pt x="351" y="467"/>
                  </a:moveTo>
                  <a:cubicBezTo>
                    <a:pt x="348" y="466"/>
                    <a:pt x="348" y="464"/>
                    <a:pt x="346" y="462"/>
                  </a:cubicBezTo>
                  <a:cubicBezTo>
                    <a:pt x="346" y="464"/>
                    <a:pt x="341" y="464"/>
                    <a:pt x="342" y="467"/>
                  </a:cubicBezTo>
                  <a:cubicBezTo>
                    <a:pt x="343" y="472"/>
                    <a:pt x="343" y="479"/>
                    <a:pt x="346" y="485"/>
                  </a:cubicBezTo>
                  <a:cubicBezTo>
                    <a:pt x="347" y="491"/>
                    <a:pt x="349" y="497"/>
                    <a:pt x="347" y="501"/>
                  </a:cubicBezTo>
                  <a:cubicBezTo>
                    <a:pt x="343" y="507"/>
                    <a:pt x="334" y="509"/>
                    <a:pt x="331" y="515"/>
                  </a:cubicBezTo>
                  <a:cubicBezTo>
                    <a:pt x="327" y="549"/>
                    <a:pt x="331" y="583"/>
                    <a:pt x="328" y="617"/>
                  </a:cubicBezTo>
                  <a:cubicBezTo>
                    <a:pt x="326" y="635"/>
                    <a:pt x="329" y="656"/>
                    <a:pt x="326" y="673"/>
                  </a:cubicBezTo>
                  <a:cubicBezTo>
                    <a:pt x="328" y="679"/>
                    <a:pt x="323" y="686"/>
                    <a:pt x="328" y="691"/>
                  </a:cubicBezTo>
                  <a:cubicBezTo>
                    <a:pt x="331" y="692"/>
                    <a:pt x="330" y="694"/>
                    <a:pt x="330" y="697"/>
                  </a:cubicBezTo>
                  <a:cubicBezTo>
                    <a:pt x="337" y="703"/>
                    <a:pt x="347" y="708"/>
                    <a:pt x="348" y="718"/>
                  </a:cubicBezTo>
                  <a:cubicBezTo>
                    <a:pt x="349" y="719"/>
                    <a:pt x="348" y="721"/>
                    <a:pt x="349" y="722"/>
                  </a:cubicBezTo>
                  <a:cubicBezTo>
                    <a:pt x="352" y="725"/>
                    <a:pt x="350" y="729"/>
                    <a:pt x="352" y="732"/>
                  </a:cubicBezTo>
                  <a:cubicBezTo>
                    <a:pt x="349" y="737"/>
                    <a:pt x="349" y="742"/>
                    <a:pt x="344" y="744"/>
                  </a:cubicBezTo>
                  <a:cubicBezTo>
                    <a:pt x="336" y="748"/>
                    <a:pt x="325" y="747"/>
                    <a:pt x="317" y="749"/>
                  </a:cubicBezTo>
                  <a:cubicBezTo>
                    <a:pt x="302" y="750"/>
                    <a:pt x="285" y="749"/>
                    <a:pt x="272" y="743"/>
                  </a:cubicBezTo>
                  <a:cubicBezTo>
                    <a:pt x="272" y="742"/>
                    <a:pt x="272" y="742"/>
                    <a:pt x="271" y="741"/>
                  </a:cubicBezTo>
                  <a:cubicBezTo>
                    <a:pt x="251" y="745"/>
                    <a:pt x="229" y="748"/>
                    <a:pt x="208" y="746"/>
                  </a:cubicBezTo>
                  <a:cubicBezTo>
                    <a:pt x="198" y="745"/>
                    <a:pt x="187" y="745"/>
                    <a:pt x="178" y="742"/>
                  </a:cubicBezTo>
                  <a:cubicBezTo>
                    <a:pt x="173" y="740"/>
                    <a:pt x="173" y="733"/>
                    <a:pt x="173" y="728"/>
                  </a:cubicBezTo>
                  <a:cubicBezTo>
                    <a:pt x="176" y="724"/>
                    <a:pt x="174" y="717"/>
                    <a:pt x="179" y="713"/>
                  </a:cubicBezTo>
                  <a:cubicBezTo>
                    <a:pt x="187" y="706"/>
                    <a:pt x="196" y="706"/>
                    <a:pt x="205" y="703"/>
                  </a:cubicBezTo>
                  <a:cubicBezTo>
                    <a:pt x="206" y="703"/>
                    <a:pt x="208" y="703"/>
                    <a:pt x="209" y="703"/>
                  </a:cubicBezTo>
                  <a:cubicBezTo>
                    <a:pt x="214" y="701"/>
                    <a:pt x="219" y="697"/>
                    <a:pt x="224" y="694"/>
                  </a:cubicBezTo>
                  <a:cubicBezTo>
                    <a:pt x="222" y="687"/>
                    <a:pt x="227" y="681"/>
                    <a:pt x="226" y="675"/>
                  </a:cubicBezTo>
                  <a:cubicBezTo>
                    <a:pt x="213" y="634"/>
                    <a:pt x="210" y="589"/>
                    <a:pt x="202" y="547"/>
                  </a:cubicBezTo>
                  <a:cubicBezTo>
                    <a:pt x="199" y="535"/>
                    <a:pt x="197" y="522"/>
                    <a:pt x="194" y="511"/>
                  </a:cubicBezTo>
                  <a:cubicBezTo>
                    <a:pt x="188" y="508"/>
                    <a:pt x="179" y="505"/>
                    <a:pt x="178" y="497"/>
                  </a:cubicBezTo>
                  <a:cubicBezTo>
                    <a:pt x="176" y="486"/>
                    <a:pt x="184" y="479"/>
                    <a:pt x="186" y="470"/>
                  </a:cubicBezTo>
                  <a:cubicBezTo>
                    <a:pt x="193" y="457"/>
                    <a:pt x="195" y="443"/>
                    <a:pt x="201" y="429"/>
                  </a:cubicBezTo>
                  <a:cubicBezTo>
                    <a:pt x="198" y="424"/>
                    <a:pt x="202" y="419"/>
                    <a:pt x="204" y="414"/>
                  </a:cubicBezTo>
                  <a:cubicBezTo>
                    <a:pt x="203" y="408"/>
                    <a:pt x="207" y="402"/>
                    <a:pt x="202" y="399"/>
                  </a:cubicBezTo>
                  <a:cubicBezTo>
                    <a:pt x="197" y="399"/>
                    <a:pt x="198" y="394"/>
                    <a:pt x="194" y="393"/>
                  </a:cubicBezTo>
                  <a:cubicBezTo>
                    <a:pt x="190" y="389"/>
                    <a:pt x="188" y="384"/>
                    <a:pt x="186" y="379"/>
                  </a:cubicBezTo>
                  <a:cubicBezTo>
                    <a:pt x="174" y="373"/>
                    <a:pt x="163" y="365"/>
                    <a:pt x="150" y="361"/>
                  </a:cubicBezTo>
                  <a:cubicBezTo>
                    <a:pt x="101" y="361"/>
                    <a:pt x="53" y="361"/>
                    <a:pt x="5" y="363"/>
                  </a:cubicBezTo>
                  <a:cubicBezTo>
                    <a:pt x="5" y="362"/>
                    <a:pt x="5" y="362"/>
                    <a:pt x="4" y="361"/>
                  </a:cubicBezTo>
                  <a:cubicBezTo>
                    <a:pt x="4" y="362"/>
                    <a:pt x="3" y="361"/>
                    <a:pt x="2" y="361"/>
                  </a:cubicBezTo>
                  <a:cubicBezTo>
                    <a:pt x="1" y="242"/>
                    <a:pt x="1" y="124"/>
                    <a:pt x="0" y="4"/>
                  </a:cubicBezTo>
                  <a:lnTo>
                    <a:pt x="1" y="3"/>
                  </a:lnTo>
                  <a:cubicBezTo>
                    <a:pt x="104" y="3"/>
                    <a:pt x="215" y="0"/>
                    <a:pt x="325" y="0"/>
                  </a:cubicBezTo>
                  <a:lnTo>
                    <a:pt x="326" y="1"/>
                  </a:lnTo>
                  <a:cubicBezTo>
                    <a:pt x="326" y="29"/>
                    <a:pt x="325" y="53"/>
                    <a:pt x="326" y="83"/>
                  </a:cubicBezTo>
                  <a:lnTo>
                    <a:pt x="326" y="179"/>
                  </a:lnTo>
                  <a:cubicBezTo>
                    <a:pt x="323" y="184"/>
                    <a:pt x="330" y="184"/>
                    <a:pt x="330" y="189"/>
                  </a:cubicBezTo>
                  <a:cubicBezTo>
                    <a:pt x="331" y="195"/>
                    <a:pt x="328" y="199"/>
                    <a:pt x="324" y="203"/>
                  </a:cubicBezTo>
                  <a:cubicBezTo>
                    <a:pt x="324" y="215"/>
                    <a:pt x="323" y="227"/>
                    <a:pt x="326" y="238"/>
                  </a:cubicBezTo>
                  <a:cubicBezTo>
                    <a:pt x="325" y="241"/>
                    <a:pt x="325" y="243"/>
                    <a:pt x="324" y="246"/>
                  </a:cubicBezTo>
                  <a:lnTo>
                    <a:pt x="324" y="292"/>
                  </a:lnTo>
                  <a:cubicBezTo>
                    <a:pt x="327" y="296"/>
                    <a:pt x="332" y="296"/>
                    <a:pt x="336" y="297"/>
                  </a:cubicBezTo>
                  <a:cubicBezTo>
                    <a:pt x="361" y="305"/>
                    <a:pt x="386" y="312"/>
                    <a:pt x="409" y="323"/>
                  </a:cubicBezTo>
                  <a:lnTo>
                    <a:pt x="416" y="327"/>
                  </a:lnTo>
                  <a:cubicBezTo>
                    <a:pt x="422" y="336"/>
                    <a:pt x="414" y="345"/>
                    <a:pt x="416" y="354"/>
                  </a:cubicBezTo>
                  <a:cubicBezTo>
                    <a:pt x="409" y="378"/>
                    <a:pt x="401" y="401"/>
                    <a:pt x="394" y="425"/>
                  </a:cubicBezTo>
                  <a:cubicBezTo>
                    <a:pt x="394" y="426"/>
                    <a:pt x="393" y="426"/>
                    <a:pt x="393" y="427"/>
                  </a:cubicBezTo>
                  <a:cubicBezTo>
                    <a:pt x="392" y="427"/>
                    <a:pt x="390" y="426"/>
                    <a:pt x="390" y="427"/>
                  </a:cubicBezTo>
                  <a:cubicBezTo>
                    <a:pt x="390" y="433"/>
                    <a:pt x="388" y="440"/>
                    <a:pt x="383" y="444"/>
                  </a:cubicBezTo>
                  <a:cubicBezTo>
                    <a:pt x="378" y="447"/>
                    <a:pt x="372" y="440"/>
                    <a:pt x="370" y="446"/>
                  </a:cubicBezTo>
                  <a:cubicBezTo>
                    <a:pt x="369" y="451"/>
                    <a:pt x="367" y="455"/>
                    <a:pt x="365" y="460"/>
                  </a:cubicBezTo>
                  <a:lnTo>
                    <a:pt x="351" y="4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3087" y="641"/>
              <a:ext cx="697" cy="776"/>
            </a:xfrm>
            <a:custGeom>
              <a:avLst/>
              <a:gdLst>
                <a:gd name="T0" fmla="*/ 321 w 321"/>
                <a:gd name="T1" fmla="*/ 1 h 357"/>
                <a:gd name="T2" fmla="*/ 321 w 321"/>
                <a:gd name="T3" fmla="*/ 52 h 357"/>
                <a:gd name="T4" fmla="*/ 320 w 321"/>
                <a:gd name="T5" fmla="*/ 183 h 357"/>
                <a:gd name="T6" fmla="*/ 310 w 321"/>
                <a:gd name="T7" fmla="*/ 185 h 357"/>
                <a:gd name="T8" fmla="*/ 307 w 321"/>
                <a:gd name="T9" fmla="*/ 179 h 357"/>
                <a:gd name="T10" fmla="*/ 304 w 321"/>
                <a:gd name="T11" fmla="*/ 170 h 357"/>
                <a:gd name="T12" fmla="*/ 291 w 321"/>
                <a:gd name="T13" fmla="*/ 148 h 357"/>
                <a:gd name="T14" fmla="*/ 266 w 321"/>
                <a:gd name="T15" fmla="*/ 146 h 357"/>
                <a:gd name="T16" fmla="*/ 224 w 321"/>
                <a:gd name="T17" fmla="*/ 159 h 357"/>
                <a:gd name="T18" fmla="*/ 220 w 321"/>
                <a:gd name="T19" fmla="*/ 179 h 357"/>
                <a:gd name="T20" fmla="*/ 214 w 321"/>
                <a:gd name="T21" fmla="*/ 180 h 357"/>
                <a:gd name="T22" fmla="*/ 196 w 321"/>
                <a:gd name="T23" fmla="*/ 198 h 357"/>
                <a:gd name="T24" fmla="*/ 207 w 321"/>
                <a:gd name="T25" fmla="*/ 218 h 357"/>
                <a:gd name="T26" fmla="*/ 197 w 321"/>
                <a:gd name="T27" fmla="*/ 258 h 357"/>
                <a:gd name="T28" fmla="*/ 231 w 321"/>
                <a:gd name="T29" fmla="*/ 267 h 357"/>
                <a:gd name="T30" fmla="*/ 230 w 321"/>
                <a:gd name="T31" fmla="*/ 276 h 357"/>
                <a:gd name="T32" fmla="*/ 230 w 321"/>
                <a:gd name="T33" fmla="*/ 278 h 357"/>
                <a:gd name="T34" fmla="*/ 223 w 321"/>
                <a:gd name="T35" fmla="*/ 277 h 357"/>
                <a:gd name="T36" fmla="*/ 202 w 321"/>
                <a:gd name="T37" fmla="*/ 292 h 357"/>
                <a:gd name="T38" fmla="*/ 189 w 321"/>
                <a:gd name="T39" fmla="*/ 294 h 357"/>
                <a:gd name="T40" fmla="*/ 166 w 321"/>
                <a:gd name="T41" fmla="*/ 288 h 357"/>
                <a:gd name="T42" fmla="*/ 111 w 321"/>
                <a:gd name="T43" fmla="*/ 270 h 357"/>
                <a:gd name="T44" fmla="*/ 98 w 321"/>
                <a:gd name="T45" fmla="*/ 263 h 357"/>
                <a:gd name="T46" fmla="*/ 86 w 321"/>
                <a:gd name="T47" fmla="*/ 259 h 357"/>
                <a:gd name="T48" fmla="*/ 84 w 321"/>
                <a:gd name="T49" fmla="*/ 244 h 357"/>
                <a:gd name="T50" fmla="*/ 79 w 321"/>
                <a:gd name="T51" fmla="*/ 236 h 357"/>
                <a:gd name="T52" fmla="*/ 68 w 321"/>
                <a:gd name="T53" fmla="*/ 225 h 357"/>
                <a:gd name="T54" fmla="*/ 58 w 321"/>
                <a:gd name="T55" fmla="*/ 215 h 357"/>
                <a:gd name="T56" fmla="*/ 47 w 321"/>
                <a:gd name="T57" fmla="*/ 184 h 357"/>
                <a:gd name="T58" fmla="*/ 37 w 321"/>
                <a:gd name="T59" fmla="*/ 181 h 357"/>
                <a:gd name="T60" fmla="*/ 31 w 321"/>
                <a:gd name="T61" fmla="*/ 187 h 357"/>
                <a:gd name="T62" fmla="*/ 40 w 321"/>
                <a:gd name="T63" fmla="*/ 225 h 357"/>
                <a:gd name="T64" fmla="*/ 42 w 321"/>
                <a:gd name="T65" fmla="*/ 244 h 357"/>
                <a:gd name="T66" fmla="*/ 29 w 321"/>
                <a:gd name="T67" fmla="*/ 266 h 357"/>
                <a:gd name="T68" fmla="*/ 25 w 321"/>
                <a:gd name="T69" fmla="*/ 271 h 357"/>
                <a:gd name="T70" fmla="*/ 22 w 321"/>
                <a:gd name="T71" fmla="*/ 279 h 357"/>
                <a:gd name="T72" fmla="*/ 35 w 321"/>
                <a:gd name="T73" fmla="*/ 285 h 357"/>
                <a:gd name="T74" fmla="*/ 50 w 321"/>
                <a:gd name="T75" fmla="*/ 275 h 357"/>
                <a:gd name="T76" fmla="*/ 58 w 321"/>
                <a:gd name="T77" fmla="*/ 278 h 357"/>
                <a:gd name="T78" fmla="*/ 67 w 321"/>
                <a:gd name="T79" fmla="*/ 286 h 357"/>
                <a:gd name="T80" fmla="*/ 70 w 321"/>
                <a:gd name="T81" fmla="*/ 307 h 357"/>
                <a:gd name="T82" fmla="*/ 90 w 321"/>
                <a:gd name="T83" fmla="*/ 321 h 357"/>
                <a:gd name="T84" fmla="*/ 127 w 321"/>
                <a:gd name="T85" fmla="*/ 345 h 357"/>
                <a:gd name="T86" fmla="*/ 140 w 321"/>
                <a:gd name="T87" fmla="*/ 354 h 357"/>
                <a:gd name="T88" fmla="*/ 140 w 321"/>
                <a:gd name="T89" fmla="*/ 355 h 357"/>
                <a:gd name="T90" fmla="*/ 5 w 321"/>
                <a:gd name="T91" fmla="*/ 357 h 357"/>
                <a:gd name="T92" fmla="*/ 4 w 321"/>
                <a:gd name="T93" fmla="*/ 356 h 357"/>
                <a:gd name="T94" fmla="*/ 2 w 321"/>
                <a:gd name="T95" fmla="*/ 211 h 357"/>
                <a:gd name="T96" fmla="*/ 1 w 321"/>
                <a:gd name="T97" fmla="*/ 97 h 357"/>
                <a:gd name="T98" fmla="*/ 1 w 321"/>
                <a:gd name="T99" fmla="*/ 4 h 357"/>
                <a:gd name="T100" fmla="*/ 77 w 321"/>
                <a:gd name="T101" fmla="*/ 2 h 357"/>
                <a:gd name="T102" fmla="*/ 166 w 321"/>
                <a:gd name="T103" fmla="*/ 1 h 357"/>
                <a:gd name="T104" fmla="*/ 320 w 321"/>
                <a:gd name="T105" fmla="*/ 0 h 357"/>
                <a:gd name="T106" fmla="*/ 321 w 321"/>
                <a:gd name="T107" fmla="*/ 1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1" h="357">
                  <a:moveTo>
                    <a:pt x="321" y="1"/>
                  </a:moveTo>
                  <a:cubicBezTo>
                    <a:pt x="321" y="17"/>
                    <a:pt x="321" y="35"/>
                    <a:pt x="321" y="52"/>
                  </a:cubicBezTo>
                  <a:lnTo>
                    <a:pt x="320" y="183"/>
                  </a:lnTo>
                  <a:cubicBezTo>
                    <a:pt x="317" y="185"/>
                    <a:pt x="313" y="184"/>
                    <a:pt x="310" y="185"/>
                  </a:cubicBezTo>
                  <a:cubicBezTo>
                    <a:pt x="309" y="183"/>
                    <a:pt x="309" y="180"/>
                    <a:pt x="307" y="179"/>
                  </a:cubicBezTo>
                  <a:cubicBezTo>
                    <a:pt x="306" y="176"/>
                    <a:pt x="305" y="173"/>
                    <a:pt x="304" y="170"/>
                  </a:cubicBezTo>
                  <a:cubicBezTo>
                    <a:pt x="301" y="162"/>
                    <a:pt x="302" y="150"/>
                    <a:pt x="291" y="148"/>
                  </a:cubicBezTo>
                  <a:cubicBezTo>
                    <a:pt x="284" y="145"/>
                    <a:pt x="274" y="143"/>
                    <a:pt x="266" y="146"/>
                  </a:cubicBezTo>
                  <a:cubicBezTo>
                    <a:pt x="250" y="145"/>
                    <a:pt x="236" y="150"/>
                    <a:pt x="224" y="159"/>
                  </a:cubicBezTo>
                  <a:cubicBezTo>
                    <a:pt x="222" y="165"/>
                    <a:pt x="220" y="172"/>
                    <a:pt x="220" y="179"/>
                  </a:cubicBezTo>
                  <a:cubicBezTo>
                    <a:pt x="217" y="179"/>
                    <a:pt x="216" y="180"/>
                    <a:pt x="214" y="180"/>
                  </a:cubicBezTo>
                  <a:cubicBezTo>
                    <a:pt x="206" y="183"/>
                    <a:pt x="197" y="189"/>
                    <a:pt x="196" y="198"/>
                  </a:cubicBezTo>
                  <a:cubicBezTo>
                    <a:pt x="195" y="206"/>
                    <a:pt x="200" y="214"/>
                    <a:pt x="207" y="218"/>
                  </a:cubicBezTo>
                  <a:cubicBezTo>
                    <a:pt x="200" y="230"/>
                    <a:pt x="193" y="244"/>
                    <a:pt x="197" y="258"/>
                  </a:cubicBezTo>
                  <a:cubicBezTo>
                    <a:pt x="205" y="269"/>
                    <a:pt x="219" y="268"/>
                    <a:pt x="231" y="267"/>
                  </a:cubicBezTo>
                  <a:cubicBezTo>
                    <a:pt x="233" y="269"/>
                    <a:pt x="230" y="273"/>
                    <a:pt x="230" y="276"/>
                  </a:cubicBezTo>
                  <a:lnTo>
                    <a:pt x="230" y="278"/>
                  </a:lnTo>
                  <a:cubicBezTo>
                    <a:pt x="228" y="277"/>
                    <a:pt x="225" y="276"/>
                    <a:pt x="223" y="277"/>
                  </a:cubicBezTo>
                  <a:cubicBezTo>
                    <a:pt x="216" y="283"/>
                    <a:pt x="214" y="296"/>
                    <a:pt x="202" y="292"/>
                  </a:cubicBezTo>
                  <a:cubicBezTo>
                    <a:pt x="198" y="295"/>
                    <a:pt x="193" y="294"/>
                    <a:pt x="189" y="294"/>
                  </a:cubicBezTo>
                  <a:cubicBezTo>
                    <a:pt x="181" y="292"/>
                    <a:pt x="172" y="293"/>
                    <a:pt x="166" y="288"/>
                  </a:cubicBezTo>
                  <a:cubicBezTo>
                    <a:pt x="147" y="284"/>
                    <a:pt x="127" y="281"/>
                    <a:pt x="111" y="270"/>
                  </a:cubicBezTo>
                  <a:cubicBezTo>
                    <a:pt x="108" y="266"/>
                    <a:pt x="102" y="266"/>
                    <a:pt x="98" y="263"/>
                  </a:cubicBezTo>
                  <a:cubicBezTo>
                    <a:pt x="93" y="264"/>
                    <a:pt x="90" y="262"/>
                    <a:pt x="86" y="259"/>
                  </a:cubicBezTo>
                  <a:cubicBezTo>
                    <a:pt x="85" y="254"/>
                    <a:pt x="88" y="248"/>
                    <a:pt x="84" y="244"/>
                  </a:cubicBezTo>
                  <a:cubicBezTo>
                    <a:pt x="80" y="242"/>
                    <a:pt x="82" y="238"/>
                    <a:pt x="79" y="236"/>
                  </a:cubicBezTo>
                  <a:cubicBezTo>
                    <a:pt x="76" y="232"/>
                    <a:pt x="69" y="231"/>
                    <a:pt x="68" y="225"/>
                  </a:cubicBezTo>
                  <a:cubicBezTo>
                    <a:pt x="65" y="221"/>
                    <a:pt x="58" y="221"/>
                    <a:pt x="58" y="215"/>
                  </a:cubicBezTo>
                  <a:cubicBezTo>
                    <a:pt x="52" y="205"/>
                    <a:pt x="52" y="194"/>
                    <a:pt x="47" y="184"/>
                  </a:cubicBezTo>
                  <a:cubicBezTo>
                    <a:pt x="45" y="181"/>
                    <a:pt x="41" y="180"/>
                    <a:pt x="37" y="181"/>
                  </a:cubicBezTo>
                  <a:cubicBezTo>
                    <a:pt x="34" y="182"/>
                    <a:pt x="31" y="184"/>
                    <a:pt x="31" y="187"/>
                  </a:cubicBezTo>
                  <a:cubicBezTo>
                    <a:pt x="33" y="200"/>
                    <a:pt x="39" y="212"/>
                    <a:pt x="40" y="225"/>
                  </a:cubicBezTo>
                  <a:cubicBezTo>
                    <a:pt x="41" y="231"/>
                    <a:pt x="42" y="237"/>
                    <a:pt x="42" y="244"/>
                  </a:cubicBezTo>
                  <a:cubicBezTo>
                    <a:pt x="39" y="252"/>
                    <a:pt x="37" y="261"/>
                    <a:pt x="29" y="266"/>
                  </a:cubicBezTo>
                  <a:cubicBezTo>
                    <a:pt x="28" y="268"/>
                    <a:pt x="26" y="269"/>
                    <a:pt x="25" y="271"/>
                  </a:cubicBezTo>
                  <a:cubicBezTo>
                    <a:pt x="23" y="273"/>
                    <a:pt x="22" y="276"/>
                    <a:pt x="22" y="279"/>
                  </a:cubicBezTo>
                  <a:cubicBezTo>
                    <a:pt x="25" y="282"/>
                    <a:pt x="30" y="287"/>
                    <a:pt x="35" y="285"/>
                  </a:cubicBezTo>
                  <a:cubicBezTo>
                    <a:pt x="40" y="281"/>
                    <a:pt x="46" y="280"/>
                    <a:pt x="50" y="275"/>
                  </a:cubicBezTo>
                  <a:cubicBezTo>
                    <a:pt x="52" y="277"/>
                    <a:pt x="55" y="277"/>
                    <a:pt x="58" y="278"/>
                  </a:cubicBezTo>
                  <a:lnTo>
                    <a:pt x="67" y="286"/>
                  </a:lnTo>
                  <a:cubicBezTo>
                    <a:pt x="66" y="293"/>
                    <a:pt x="62" y="303"/>
                    <a:pt x="70" y="307"/>
                  </a:cubicBezTo>
                  <a:cubicBezTo>
                    <a:pt x="79" y="307"/>
                    <a:pt x="83" y="317"/>
                    <a:pt x="90" y="321"/>
                  </a:cubicBezTo>
                  <a:cubicBezTo>
                    <a:pt x="102" y="329"/>
                    <a:pt x="116" y="334"/>
                    <a:pt x="127" y="345"/>
                  </a:cubicBezTo>
                  <a:cubicBezTo>
                    <a:pt x="131" y="348"/>
                    <a:pt x="136" y="351"/>
                    <a:pt x="140" y="354"/>
                  </a:cubicBezTo>
                  <a:lnTo>
                    <a:pt x="140" y="355"/>
                  </a:lnTo>
                  <a:cubicBezTo>
                    <a:pt x="95" y="356"/>
                    <a:pt x="49" y="356"/>
                    <a:pt x="5" y="357"/>
                  </a:cubicBezTo>
                  <a:lnTo>
                    <a:pt x="4" y="356"/>
                  </a:lnTo>
                  <a:cubicBezTo>
                    <a:pt x="3" y="305"/>
                    <a:pt x="2" y="260"/>
                    <a:pt x="2" y="211"/>
                  </a:cubicBezTo>
                  <a:lnTo>
                    <a:pt x="1" y="97"/>
                  </a:lnTo>
                  <a:cubicBezTo>
                    <a:pt x="1" y="68"/>
                    <a:pt x="0" y="35"/>
                    <a:pt x="1" y="4"/>
                  </a:cubicBezTo>
                  <a:cubicBezTo>
                    <a:pt x="27" y="2"/>
                    <a:pt x="53" y="3"/>
                    <a:pt x="77" y="2"/>
                  </a:cubicBezTo>
                  <a:lnTo>
                    <a:pt x="166" y="1"/>
                  </a:lnTo>
                  <a:cubicBezTo>
                    <a:pt x="218" y="1"/>
                    <a:pt x="273" y="1"/>
                    <a:pt x="320" y="0"/>
                  </a:cubicBezTo>
                  <a:lnTo>
                    <a:pt x="321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3569" y="959"/>
              <a:ext cx="176" cy="82"/>
            </a:xfrm>
            <a:custGeom>
              <a:avLst/>
              <a:gdLst>
                <a:gd name="T0" fmla="*/ 65 w 81"/>
                <a:gd name="T1" fmla="*/ 18 h 38"/>
                <a:gd name="T2" fmla="*/ 68 w 81"/>
                <a:gd name="T3" fmla="*/ 27 h 38"/>
                <a:gd name="T4" fmla="*/ 64 w 81"/>
                <a:gd name="T5" fmla="*/ 4 h 38"/>
                <a:gd name="T6" fmla="*/ 72 w 81"/>
                <a:gd name="T7" fmla="*/ 7 h 38"/>
                <a:gd name="T8" fmla="*/ 72 w 81"/>
                <a:gd name="T9" fmla="*/ 7 h 38"/>
                <a:gd name="T10" fmla="*/ 77 w 81"/>
                <a:gd name="T11" fmla="*/ 16 h 38"/>
                <a:gd name="T12" fmla="*/ 81 w 81"/>
                <a:gd name="T13" fmla="*/ 32 h 38"/>
                <a:gd name="T14" fmla="*/ 60 w 81"/>
                <a:gd name="T15" fmla="*/ 34 h 38"/>
                <a:gd name="T16" fmla="*/ 41 w 81"/>
                <a:gd name="T17" fmla="*/ 36 h 38"/>
                <a:gd name="T18" fmla="*/ 1 w 81"/>
                <a:gd name="T19" fmla="*/ 32 h 38"/>
                <a:gd name="T20" fmla="*/ 4 w 81"/>
                <a:gd name="T21" fmla="*/ 16 h 38"/>
                <a:gd name="T22" fmla="*/ 32 w 81"/>
                <a:gd name="T23" fmla="*/ 4 h 38"/>
                <a:gd name="T24" fmla="*/ 61 w 81"/>
                <a:gd name="T25" fmla="*/ 3 h 38"/>
                <a:gd name="T26" fmla="*/ 65 w 81"/>
                <a:gd name="T27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38">
                  <a:moveTo>
                    <a:pt x="65" y="18"/>
                  </a:moveTo>
                  <a:cubicBezTo>
                    <a:pt x="65" y="21"/>
                    <a:pt x="66" y="25"/>
                    <a:pt x="68" y="27"/>
                  </a:cubicBezTo>
                  <a:cubicBezTo>
                    <a:pt x="66" y="20"/>
                    <a:pt x="64" y="11"/>
                    <a:pt x="64" y="4"/>
                  </a:cubicBezTo>
                  <a:cubicBezTo>
                    <a:pt x="67" y="3"/>
                    <a:pt x="69" y="6"/>
                    <a:pt x="72" y="7"/>
                  </a:cubicBezTo>
                  <a:lnTo>
                    <a:pt x="72" y="7"/>
                  </a:lnTo>
                  <a:cubicBezTo>
                    <a:pt x="76" y="9"/>
                    <a:pt x="76" y="13"/>
                    <a:pt x="77" y="16"/>
                  </a:cubicBezTo>
                  <a:cubicBezTo>
                    <a:pt x="79" y="21"/>
                    <a:pt x="80" y="27"/>
                    <a:pt x="81" y="32"/>
                  </a:cubicBezTo>
                  <a:cubicBezTo>
                    <a:pt x="75" y="32"/>
                    <a:pt x="67" y="32"/>
                    <a:pt x="60" y="34"/>
                  </a:cubicBezTo>
                  <a:cubicBezTo>
                    <a:pt x="54" y="34"/>
                    <a:pt x="47" y="38"/>
                    <a:pt x="41" y="36"/>
                  </a:cubicBezTo>
                  <a:cubicBezTo>
                    <a:pt x="27" y="33"/>
                    <a:pt x="15" y="32"/>
                    <a:pt x="1" y="32"/>
                  </a:cubicBezTo>
                  <a:cubicBezTo>
                    <a:pt x="0" y="27"/>
                    <a:pt x="3" y="22"/>
                    <a:pt x="4" y="16"/>
                  </a:cubicBezTo>
                  <a:cubicBezTo>
                    <a:pt x="11" y="8"/>
                    <a:pt x="22" y="5"/>
                    <a:pt x="32" y="4"/>
                  </a:cubicBezTo>
                  <a:cubicBezTo>
                    <a:pt x="41" y="4"/>
                    <a:pt x="52" y="0"/>
                    <a:pt x="61" y="3"/>
                  </a:cubicBezTo>
                  <a:cubicBezTo>
                    <a:pt x="63" y="7"/>
                    <a:pt x="63" y="13"/>
                    <a:pt x="65" y="18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3714" y="1022"/>
              <a:ext cx="3" cy="4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lnTo>
                    <a:pt x="1" y="2"/>
                  </a:lnTo>
                  <a:cubicBezTo>
                    <a:pt x="1" y="2"/>
                    <a:pt x="1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3695" y="1030"/>
              <a:ext cx="60" cy="13"/>
            </a:xfrm>
            <a:custGeom>
              <a:avLst/>
              <a:gdLst>
                <a:gd name="T0" fmla="*/ 27 w 27"/>
                <a:gd name="T1" fmla="*/ 5 h 6"/>
                <a:gd name="T2" fmla="*/ 0 w 27"/>
                <a:gd name="T3" fmla="*/ 4 h 6"/>
                <a:gd name="T4" fmla="*/ 24 w 27"/>
                <a:gd name="T5" fmla="*/ 2 h 6"/>
                <a:gd name="T6" fmla="*/ 27 w 27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6">
                  <a:moveTo>
                    <a:pt x="27" y="5"/>
                  </a:moveTo>
                  <a:cubicBezTo>
                    <a:pt x="18" y="6"/>
                    <a:pt x="9" y="6"/>
                    <a:pt x="0" y="4"/>
                  </a:cubicBezTo>
                  <a:cubicBezTo>
                    <a:pt x="7" y="2"/>
                    <a:pt x="17" y="0"/>
                    <a:pt x="24" y="2"/>
                  </a:cubicBezTo>
                  <a:cubicBezTo>
                    <a:pt x="26" y="2"/>
                    <a:pt x="26" y="4"/>
                    <a:pt x="27" y="5"/>
                  </a:cubicBezTo>
                  <a:close/>
                </a:path>
              </a:pathLst>
            </a:custGeom>
            <a:solidFill>
              <a:srgbClr val="F5FB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3515" y="1024"/>
              <a:ext cx="280" cy="84"/>
            </a:xfrm>
            <a:custGeom>
              <a:avLst/>
              <a:gdLst>
                <a:gd name="T0" fmla="*/ 80 w 129"/>
                <a:gd name="T1" fmla="*/ 10 h 39"/>
                <a:gd name="T2" fmla="*/ 128 w 129"/>
                <a:gd name="T3" fmla="*/ 9 h 39"/>
                <a:gd name="T4" fmla="*/ 129 w 129"/>
                <a:gd name="T5" fmla="*/ 15 h 39"/>
                <a:gd name="T6" fmla="*/ 114 w 129"/>
                <a:gd name="T7" fmla="*/ 30 h 39"/>
                <a:gd name="T8" fmla="*/ 66 w 129"/>
                <a:gd name="T9" fmla="*/ 19 h 39"/>
                <a:gd name="T10" fmla="*/ 34 w 129"/>
                <a:gd name="T11" fmla="*/ 23 h 39"/>
                <a:gd name="T12" fmla="*/ 12 w 129"/>
                <a:gd name="T13" fmla="*/ 39 h 39"/>
                <a:gd name="T14" fmla="*/ 2 w 129"/>
                <a:gd name="T15" fmla="*/ 27 h 39"/>
                <a:gd name="T16" fmla="*/ 8 w 129"/>
                <a:gd name="T17" fmla="*/ 12 h 39"/>
                <a:gd name="T18" fmla="*/ 76 w 129"/>
                <a:gd name="T19" fmla="*/ 10 h 39"/>
                <a:gd name="T20" fmla="*/ 80 w 129"/>
                <a:gd name="T21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39">
                  <a:moveTo>
                    <a:pt x="80" y="10"/>
                  </a:moveTo>
                  <a:cubicBezTo>
                    <a:pt x="96" y="11"/>
                    <a:pt x="113" y="15"/>
                    <a:pt x="128" y="9"/>
                  </a:cubicBezTo>
                  <a:cubicBezTo>
                    <a:pt x="129" y="11"/>
                    <a:pt x="129" y="13"/>
                    <a:pt x="129" y="15"/>
                  </a:cubicBezTo>
                  <a:cubicBezTo>
                    <a:pt x="125" y="21"/>
                    <a:pt x="120" y="27"/>
                    <a:pt x="114" y="30"/>
                  </a:cubicBezTo>
                  <a:cubicBezTo>
                    <a:pt x="103" y="12"/>
                    <a:pt x="82" y="21"/>
                    <a:pt x="66" y="19"/>
                  </a:cubicBezTo>
                  <a:cubicBezTo>
                    <a:pt x="55" y="22"/>
                    <a:pt x="44" y="18"/>
                    <a:pt x="34" y="23"/>
                  </a:cubicBezTo>
                  <a:cubicBezTo>
                    <a:pt x="25" y="25"/>
                    <a:pt x="18" y="32"/>
                    <a:pt x="12" y="39"/>
                  </a:cubicBezTo>
                  <a:cubicBezTo>
                    <a:pt x="7" y="38"/>
                    <a:pt x="4" y="32"/>
                    <a:pt x="2" y="27"/>
                  </a:cubicBezTo>
                  <a:cubicBezTo>
                    <a:pt x="0" y="20"/>
                    <a:pt x="4" y="16"/>
                    <a:pt x="8" y="12"/>
                  </a:cubicBezTo>
                  <a:cubicBezTo>
                    <a:pt x="28" y="0"/>
                    <a:pt x="54" y="8"/>
                    <a:pt x="76" y="10"/>
                  </a:cubicBezTo>
                  <a:lnTo>
                    <a:pt x="80" y="10"/>
                  </a:ln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3523" y="1039"/>
              <a:ext cx="46" cy="33"/>
            </a:xfrm>
            <a:custGeom>
              <a:avLst/>
              <a:gdLst>
                <a:gd name="T0" fmla="*/ 25 w 25"/>
                <a:gd name="T1" fmla="*/ 2 h 15"/>
                <a:gd name="T2" fmla="*/ 1 w 25"/>
                <a:gd name="T3" fmla="*/ 15 h 15"/>
                <a:gd name="T4" fmla="*/ 0 w 25"/>
                <a:gd name="T5" fmla="*/ 15 h 15"/>
                <a:gd name="T6" fmla="*/ 17 w 25"/>
                <a:gd name="T7" fmla="*/ 1 h 15"/>
                <a:gd name="T8" fmla="*/ 25 w 2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25" y="2"/>
                  </a:moveTo>
                  <a:cubicBezTo>
                    <a:pt x="15" y="2"/>
                    <a:pt x="5" y="6"/>
                    <a:pt x="1" y="15"/>
                  </a:cubicBezTo>
                  <a:lnTo>
                    <a:pt x="0" y="15"/>
                  </a:lnTo>
                  <a:cubicBezTo>
                    <a:pt x="3" y="8"/>
                    <a:pt x="10" y="3"/>
                    <a:pt x="17" y="1"/>
                  </a:cubicBezTo>
                  <a:cubicBezTo>
                    <a:pt x="20" y="1"/>
                    <a:pt x="23" y="0"/>
                    <a:pt x="25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3171" y="1039"/>
              <a:ext cx="30" cy="26"/>
            </a:xfrm>
            <a:custGeom>
              <a:avLst/>
              <a:gdLst>
                <a:gd name="T0" fmla="*/ 8 w 9"/>
                <a:gd name="T1" fmla="*/ 6 h 12"/>
                <a:gd name="T2" fmla="*/ 9 w 9"/>
                <a:gd name="T3" fmla="*/ 10 h 12"/>
                <a:gd name="T4" fmla="*/ 1 w 9"/>
                <a:gd name="T5" fmla="*/ 9 h 12"/>
                <a:gd name="T6" fmla="*/ 0 w 9"/>
                <a:gd name="T7" fmla="*/ 2 h 12"/>
                <a:gd name="T8" fmla="*/ 8 w 9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6"/>
                  </a:moveTo>
                  <a:lnTo>
                    <a:pt x="9" y="10"/>
                  </a:lnTo>
                  <a:cubicBezTo>
                    <a:pt x="6" y="9"/>
                    <a:pt x="3" y="12"/>
                    <a:pt x="1" y="9"/>
                  </a:cubicBezTo>
                  <a:lnTo>
                    <a:pt x="0" y="2"/>
                  </a:lnTo>
                  <a:cubicBezTo>
                    <a:pt x="4" y="0"/>
                    <a:pt x="7" y="3"/>
                    <a:pt x="8" y="6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3586" y="1041"/>
              <a:ext cx="7" cy="7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2 h 2"/>
                <a:gd name="T4" fmla="*/ 0 w 3"/>
                <a:gd name="T5" fmla="*/ 1 h 2"/>
                <a:gd name="T6" fmla="*/ 1 w 3"/>
                <a:gd name="T7" fmla="*/ 0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2"/>
                    <a:pt x="2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3143" y="1043"/>
              <a:ext cx="135" cy="211"/>
            </a:xfrm>
            <a:custGeom>
              <a:avLst/>
              <a:gdLst>
                <a:gd name="T0" fmla="*/ 15 w 62"/>
                <a:gd name="T1" fmla="*/ 11 h 97"/>
                <a:gd name="T2" fmla="*/ 22 w 62"/>
                <a:gd name="T3" fmla="*/ 10 h 97"/>
                <a:gd name="T4" fmla="*/ 30 w 62"/>
                <a:gd name="T5" fmla="*/ 33 h 97"/>
                <a:gd name="T6" fmla="*/ 32 w 62"/>
                <a:gd name="T7" fmla="*/ 37 h 97"/>
                <a:gd name="T8" fmla="*/ 40 w 62"/>
                <a:gd name="T9" fmla="*/ 45 h 97"/>
                <a:gd name="T10" fmla="*/ 52 w 62"/>
                <a:gd name="T11" fmla="*/ 56 h 97"/>
                <a:gd name="T12" fmla="*/ 57 w 62"/>
                <a:gd name="T13" fmla="*/ 61 h 97"/>
                <a:gd name="T14" fmla="*/ 62 w 62"/>
                <a:gd name="T15" fmla="*/ 79 h 97"/>
                <a:gd name="T16" fmla="*/ 42 w 62"/>
                <a:gd name="T17" fmla="*/ 97 h 97"/>
                <a:gd name="T18" fmla="*/ 29 w 62"/>
                <a:gd name="T19" fmla="*/ 89 h 97"/>
                <a:gd name="T20" fmla="*/ 26 w 62"/>
                <a:gd name="T21" fmla="*/ 87 h 97"/>
                <a:gd name="T22" fmla="*/ 14 w 62"/>
                <a:gd name="T23" fmla="*/ 92 h 97"/>
                <a:gd name="T24" fmla="*/ 7 w 62"/>
                <a:gd name="T25" fmla="*/ 97 h 97"/>
                <a:gd name="T26" fmla="*/ 2 w 62"/>
                <a:gd name="T27" fmla="*/ 95 h 97"/>
                <a:gd name="T28" fmla="*/ 5 w 62"/>
                <a:gd name="T29" fmla="*/ 91 h 97"/>
                <a:gd name="T30" fmla="*/ 12 w 62"/>
                <a:gd name="T31" fmla="*/ 93 h 97"/>
                <a:gd name="T32" fmla="*/ 6 w 62"/>
                <a:gd name="T33" fmla="*/ 89 h 97"/>
                <a:gd name="T34" fmla="*/ 0 w 62"/>
                <a:gd name="T35" fmla="*/ 93 h 97"/>
                <a:gd name="T36" fmla="*/ 16 w 62"/>
                <a:gd name="T37" fmla="*/ 67 h 97"/>
                <a:gd name="T38" fmla="*/ 16 w 62"/>
                <a:gd name="T39" fmla="*/ 35 h 97"/>
                <a:gd name="T40" fmla="*/ 8 w 62"/>
                <a:gd name="T41" fmla="*/ 4 h 97"/>
                <a:gd name="T42" fmla="*/ 10 w 62"/>
                <a:gd name="T43" fmla="*/ 0 h 97"/>
                <a:gd name="T44" fmla="*/ 15 w 62"/>
                <a:gd name="T45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97">
                  <a:moveTo>
                    <a:pt x="15" y="11"/>
                  </a:moveTo>
                  <a:cubicBezTo>
                    <a:pt x="17" y="11"/>
                    <a:pt x="20" y="12"/>
                    <a:pt x="22" y="10"/>
                  </a:cubicBezTo>
                  <a:cubicBezTo>
                    <a:pt x="24" y="18"/>
                    <a:pt x="27" y="26"/>
                    <a:pt x="30" y="33"/>
                  </a:cubicBezTo>
                  <a:cubicBezTo>
                    <a:pt x="30" y="34"/>
                    <a:pt x="31" y="36"/>
                    <a:pt x="32" y="37"/>
                  </a:cubicBezTo>
                  <a:cubicBezTo>
                    <a:pt x="35" y="40"/>
                    <a:pt x="41" y="40"/>
                    <a:pt x="40" y="45"/>
                  </a:cubicBezTo>
                  <a:cubicBezTo>
                    <a:pt x="44" y="49"/>
                    <a:pt x="51" y="50"/>
                    <a:pt x="52" y="56"/>
                  </a:cubicBezTo>
                  <a:cubicBezTo>
                    <a:pt x="53" y="59"/>
                    <a:pt x="56" y="59"/>
                    <a:pt x="57" y="61"/>
                  </a:cubicBezTo>
                  <a:cubicBezTo>
                    <a:pt x="58" y="67"/>
                    <a:pt x="54" y="77"/>
                    <a:pt x="62" y="79"/>
                  </a:cubicBezTo>
                  <a:cubicBezTo>
                    <a:pt x="54" y="81"/>
                    <a:pt x="47" y="89"/>
                    <a:pt x="42" y="97"/>
                  </a:cubicBezTo>
                  <a:cubicBezTo>
                    <a:pt x="37" y="96"/>
                    <a:pt x="36" y="87"/>
                    <a:pt x="29" y="89"/>
                  </a:cubicBezTo>
                  <a:cubicBezTo>
                    <a:pt x="28" y="88"/>
                    <a:pt x="26" y="88"/>
                    <a:pt x="26" y="87"/>
                  </a:cubicBezTo>
                  <a:cubicBezTo>
                    <a:pt x="21" y="86"/>
                    <a:pt x="19" y="92"/>
                    <a:pt x="14" y="92"/>
                  </a:cubicBezTo>
                  <a:cubicBezTo>
                    <a:pt x="12" y="94"/>
                    <a:pt x="10" y="96"/>
                    <a:pt x="7" y="97"/>
                  </a:cubicBezTo>
                  <a:cubicBezTo>
                    <a:pt x="5" y="97"/>
                    <a:pt x="4" y="96"/>
                    <a:pt x="2" y="95"/>
                  </a:cubicBezTo>
                  <a:cubicBezTo>
                    <a:pt x="3" y="93"/>
                    <a:pt x="3" y="93"/>
                    <a:pt x="5" y="91"/>
                  </a:cubicBezTo>
                  <a:cubicBezTo>
                    <a:pt x="8" y="91"/>
                    <a:pt x="9" y="97"/>
                    <a:pt x="12" y="93"/>
                  </a:cubicBezTo>
                  <a:cubicBezTo>
                    <a:pt x="10" y="91"/>
                    <a:pt x="8" y="90"/>
                    <a:pt x="6" y="89"/>
                  </a:cubicBezTo>
                  <a:cubicBezTo>
                    <a:pt x="3" y="89"/>
                    <a:pt x="1" y="92"/>
                    <a:pt x="0" y="93"/>
                  </a:cubicBezTo>
                  <a:cubicBezTo>
                    <a:pt x="0" y="82"/>
                    <a:pt x="16" y="78"/>
                    <a:pt x="16" y="67"/>
                  </a:cubicBezTo>
                  <a:cubicBezTo>
                    <a:pt x="24" y="57"/>
                    <a:pt x="16" y="45"/>
                    <a:pt x="16" y="35"/>
                  </a:cubicBezTo>
                  <a:cubicBezTo>
                    <a:pt x="15" y="24"/>
                    <a:pt x="10" y="15"/>
                    <a:pt x="8" y="4"/>
                  </a:cubicBezTo>
                  <a:cubicBezTo>
                    <a:pt x="8" y="2"/>
                    <a:pt x="9" y="0"/>
                    <a:pt x="10" y="0"/>
                  </a:cubicBezTo>
                  <a:cubicBezTo>
                    <a:pt x="12" y="4"/>
                    <a:pt x="11" y="9"/>
                    <a:pt x="15" y="11"/>
                  </a:cubicBezTo>
                  <a:close/>
                </a:path>
              </a:pathLst>
            </a:custGeom>
            <a:solidFill>
              <a:srgbClr val="B36C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3586" y="1067"/>
              <a:ext cx="172" cy="241"/>
            </a:xfrm>
            <a:custGeom>
              <a:avLst/>
              <a:gdLst>
                <a:gd name="T0" fmla="*/ 70 w 79"/>
                <a:gd name="T1" fmla="*/ 4 h 111"/>
                <a:gd name="T2" fmla="*/ 73 w 79"/>
                <a:gd name="T3" fmla="*/ 27 h 111"/>
                <a:gd name="T4" fmla="*/ 77 w 79"/>
                <a:gd name="T5" fmla="*/ 41 h 111"/>
                <a:gd name="T6" fmla="*/ 64 w 79"/>
                <a:gd name="T7" fmla="*/ 89 h 111"/>
                <a:gd name="T8" fmla="*/ 55 w 79"/>
                <a:gd name="T9" fmla="*/ 96 h 111"/>
                <a:gd name="T10" fmla="*/ 37 w 79"/>
                <a:gd name="T11" fmla="*/ 103 h 111"/>
                <a:gd name="T12" fmla="*/ 30 w 79"/>
                <a:gd name="T13" fmla="*/ 92 h 111"/>
                <a:gd name="T14" fmla="*/ 31 w 79"/>
                <a:gd name="T15" fmla="*/ 97 h 111"/>
                <a:gd name="T16" fmla="*/ 34 w 79"/>
                <a:gd name="T17" fmla="*/ 105 h 111"/>
                <a:gd name="T18" fmla="*/ 48 w 79"/>
                <a:gd name="T19" fmla="*/ 105 h 111"/>
                <a:gd name="T20" fmla="*/ 46 w 79"/>
                <a:gd name="T21" fmla="*/ 108 h 111"/>
                <a:gd name="T22" fmla="*/ 14 w 79"/>
                <a:gd name="T23" fmla="*/ 109 h 111"/>
                <a:gd name="T24" fmla="*/ 4 w 79"/>
                <a:gd name="T25" fmla="*/ 100 h 111"/>
                <a:gd name="T26" fmla="*/ 4 w 79"/>
                <a:gd name="T27" fmla="*/ 76 h 111"/>
                <a:gd name="T28" fmla="*/ 16 w 79"/>
                <a:gd name="T29" fmla="*/ 88 h 111"/>
                <a:gd name="T30" fmla="*/ 22 w 79"/>
                <a:gd name="T31" fmla="*/ 92 h 111"/>
                <a:gd name="T32" fmla="*/ 24 w 79"/>
                <a:gd name="T33" fmla="*/ 89 h 111"/>
                <a:gd name="T34" fmla="*/ 11 w 79"/>
                <a:gd name="T35" fmla="*/ 81 h 111"/>
                <a:gd name="T36" fmla="*/ 4 w 79"/>
                <a:gd name="T37" fmla="*/ 56 h 111"/>
                <a:gd name="T38" fmla="*/ 12 w 79"/>
                <a:gd name="T39" fmla="*/ 42 h 111"/>
                <a:gd name="T40" fmla="*/ 11 w 79"/>
                <a:gd name="T41" fmla="*/ 42 h 111"/>
                <a:gd name="T42" fmla="*/ 4 w 79"/>
                <a:gd name="T43" fmla="*/ 44 h 111"/>
                <a:gd name="T44" fmla="*/ 4 w 79"/>
                <a:gd name="T45" fmla="*/ 42 h 111"/>
                <a:gd name="T46" fmla="*/ 3 w 79"/>
                <a:gd name="T47" fmla="*/ 42 h 111"/>
                <a:gd name="T48" fmla="*/ 3 w 79"/>
                <a:gd name="T49" fmla="*/ 41 h 111"/>
                <a:gd name="T50" fmla="*/ 6 w 79"/>
                <a:gd name="T51" fmla="*/ 36 h 111"/>
                <a:gd name="T52" fmla="*/ 2 w 79"/>
                <a:gd name="T53" fmla="*/ 38 h 111"/>
                <a:gd name="T54" fmla="*/ 8 w 79"/>
                <a:gd name="T55" fmla="*/ 24 h 111"/>
                <a:gd name="T56" fmla="*/ 14 w 79"/>
                <a:gd name="T57" fmla="*/ 21 h 111"/>
                <a:gd name="T58" fmla="*/ 27 w 79"/>
                <a:gd name="T59" fmla="*/ 3 h 111"/>
                <a:gd name="T60" fmla="*/ 64 w 79"/>
                <a:gd name="T61" fmla="*/ 2 h 111"/>
                <a:gd name="T62" fmla="*/ 70 w 79"/>
                <a:gd name="T63" fmla="*/ 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" h="111">
                  <a:moveTo>
                    <a:pt x="70" y="4"/>
                  </a:moveTo>
                  <a:cubicBezTo>
                    <a:pt x="75" y="10"/>
                    <a:pt x="73" y="19"/>
                    <a:pt x="73" y="27"/>
                  </a:cubicBezTo>
                  <a:cubicBezTo>
                    <a:pt x="76" y="31"/>
                    <a:pt x="75" y="37"/>
                    <a:pt x="77" y="41"/>
                  </a:cubicBezTo>
                  <a:cubicBezTo>
                    <a:pt x="79" y="58"/>
                    <a:pt x="76" y="76"/>
                    <a:pt x="64" y="89"/>
                  </a:cubicBezTo>
                  <a:cubicBezTo>
                    <a:pt x="61" y="92"/>
                    <a:pt x="55" y="91"/>
                    <a:pt x="55" y="96"/>
                  </a:cubicBezTo>
                  <a:cubicBezTo>
                    <a:pt x="51" y="101"/>
                    <a:pt x="44" y="104"/>
                    <a:pt x="37" y="103"/>
                  </a:cubicBezTo>
                  <a:cubicBezTo>
                    <a:pt x="32" y="100"/>
                    <a:pt x="36" y="94"/>
                    <a:pt x="30" y="92"/>
                  </a:cubicBezTo>
                  <a:cubicBezTo>
                    <a:pt x="27" y="94"/>
                    <a:pt x="31" y="95"/>
                    <a:pt x="31" y="97"/>
                  </a:cubicBezTo>
                  <a:cubicBezTo>
                    <a:pt x="32" y="100"/>
                    <a:pt x="32" y="103"/>
                    <a:pt x="34" y="105"/>
                  </a:cubicBezTo>
                  <a:cubicBezTo>
                    <a:pt x="38" y="107"/>
                    <a:pt x="43" y="107"/>
                    <a:pt x="48" y="105"/>
                  </a:cubicBezTo>
                  <a:cubicBezTo>
                    <a:pt x="47" y="106"/>
                    <a:pt x="47" y="107"/>
                    <a:pt x="46" y="108"/>
                  </a:cubicBezTo>
                  <a:cubicBezTo>
                    <a:pt x="37" y="111"/>
                    <a:pt x="24" y="111"/>
                    <a:pt x="14" y="109"/>
                  </a:cubicBezTo>
                  <a:cubicBezTo>
                    <a:pt x="10" y="108"/>
                    <a:pt x="5" y="106"/>
                    <a:pt x="4" y="100"/>
                  </a:cubicBezTo>
                  <a:cubicBezTo>
                    <a:pt x="1" y="92"/>
                    <a:pt x="1" y="84"/>
                    <a:pt x="4" y="76"/>
                  </a:cubicBezTo>
                  <a:cubicBezTo>
                    <a:pt x="6" y="81"/>
                    <a:pt x="11" y="86"/>
                    <a:pt x="16" y="88"/>
                  </a:cubicBezTo>
                  <a:cubicBezTo>
                    <a:pt x="18" y="90"/>
                    <a:pt x="21" y="89"/>
                    <a:pt x="22" y="92"/>
                  </a:cubicBezTo>
                  <a:cubicBezTo>
                    <a:pt x="23" y="92"/>
                    <a:pt x="22" y="89"/>
                    <a:pt x="24" y="89"/>
                  </a:cubicBezTo>
                  <a:cubicBezTo>
                    <a:pt x="20" y="86"/>
                    <a:pt x="15" y="84"/>
                    <a:pt x="11" y="81"/>
                  </a:cubicBezTo>
                  <a:cubicBezTo>
                    <a:pt x="5" y="75"/>
                    <a:pt x="0" y="65"/>
                    <a:pt x="4" y="56"/>
                  </a:cubicBezTo>
                  <a:cubicBezTo>
                    <a:pt x="6" y="50"/>
                    <a:pt x="8" y="45"/>
                    <a:pt x="12" y="42"/>
                  </a:cubicBezTo>
                  <a:cubicBezTo>
                    <a:pt x="12" y="42"/>
                    <a:pt x="11" y="42"/>
                    <a:pt x="11" y="42"/>
                  </a:cubicBezTo>
                  <a:cubicBezTo>
                    <a:pt x="9" y="44"/>
                    <a:pt x="6" y="45"/>
                    <a:pt x="4" y="44"/>
                  </a:cubicBezTo>
                  <a:cubicBezTo>
                    <a:pt x="4" y="44"/>
                    <a:pt x="4" y="43"/>
                    <a:pt x="4" y="42"/>
                  </a:cubicBezTo>
                  <a:lnTo>
                    <a:pt x="3" y="42"/>
                  </a:lnTo>
                  <a:lnTo>
                    <a:pt x="3" y="41"/>
                  </a:lnTo>
                  <a:cubicBezTo>
                    <a:pt x="4" y="39"/>
                    <a:pt x="5" y="37"/>
                    <a:pt x="6" y="36"/>
                  </a:cubicBezTo>
                  <a:cubicBezTo>
                    <a:pt x="4" y="35"/>
                    <a:pt x="3" y="38"/>
                    <a:pt x="2" y="38"/>
                  </a:cubicBezTo>
                  <a:cubicBezTo>
                    <a:pt x="2" y="33"/>
                    <a:pt x="3" y="27"/>
                    <a:pt x="8" y="24"/>
                  </a:cubicBezTo>
                  <a:cubicBezTo>
                    <a:pt x="11" y="23"/>
                    <a:pt x="14" y="25"/>
                    <a:pt x="14" y="21"/>
                  </a:cubicBezTo>
                  <a:cubicBezTo>
                    <a:pt x="16" y="14"/>
                    <a:pt x="20" y="7"/>
                    <a:pt x="27" y="3"/>
                  </a:cubicBezTo>
                  <a:cubicBezTo>
                    <a:pt x="39" y="0"/>
                    <a:pt x="52" y="2"/>
                    <a:pt x="64" y="2"/>
                  </a:cubicBezTo>
                  <a:cubicBezTo>
                    <a:pt x="66" y="2"/>
                    <a:pt x="68" y="3"/>
                    <a:pt x="70" y="4"/>
                  </a:cubicBezTo>
                  <a:close/>
                </a:path>
              </a:pathLst>
            </a:custGeom>
            <a:solidFill>
              <a:srgbClr val="B36C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3725" y="1074"/>
              <a:ext cx="5" cy="6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3 h 3"/>
                <a:gd name="T4" fmla="*/ 0 w 2"/>
                <a:gd name="T5" fmla="*/ 1 h 3"/>
                <a:gd name="T6" fmla="*/ 0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2" y="3"/>
                  </a:lnTo>
                  <a:cubicBezTo>
                    <a:pt x="1" y="3"/>
                    <a:pt x="0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3617" y="1074"/>
              <a:ext cx="8" cy="11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0 h 5"/>
                <a:gd name="T6" fmla="*/ 4 w 4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3"/>
                    <a:pt x="3" y="5"/>
                    <a:pt x="2" y="5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3" y="0"/>
                    <a:pt x="1" y="3"/>
                    <a:pt x="4" y="3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3608" y="1074"/>
              <a:ext cx="6" cy="11"/>
            </a:xfrm>
            <a:custGeom>
              <a:avLst/>
              <a:gdLst>
                <a:gd name="T0" fmla="*/ 3 w 3"/>
                <a:gd name="T1" fmla="*/ 4 h 5"/>
                <a:gd name="T2" fmla="*/ 2 w 3"/>
                <a:gd name="T3" fmla="*/ 5 h 5"/>
                <a:gd name="T4" fmla="*/ 0 w 3"/>
                <a:gd name="T5" fmla="*/ 1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lnTo>
                    <a:pt x="2" y="5"/>
                  </a:lnTo>
                  <a:cubicBezTo>
                    <a:pt x="1" y="3"/>
                    <a:pt x="0" y="2"/>
                    <a:pt x="0" y="1"/>
                  </a:cubicBezTo>
                  <a:cubicBezTo>
                    <a:pt x="3" y="0"/>
                    <a:pt x="2" y="3"/>
                    <a:pt x="3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3625" y="1076"/>
              <a:ext cx="1" cy="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3599" y="1076"/>
              <a:ext cx="2" cy="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64" name="Rectangle 24"/>
            <p:cNvSpPr>
              <a:spLocks noChangeArrowheads="1"/>
            </p:cNvSpPr>
            <p:nvPr/>
          </p:nvSpPr>
          <p:spPr bwMode="auto">
            <a:xfrm>
              <a:off x="3627" y="1076"/>
              <a:ext cx="3" cy="1"/>
            </a:xfrm>
            <a:prstGeom prst="rect">
              <a:avLst/>
            </a:prstGeom>
            <a:solidFill>
              <a:srgbClr val="8A8CC2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3673" y="1078"/>
              <a:ext cx="7" cy="11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5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3588" y="1078"/>
              <a:ext cx="7" cy="7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2 h 3"/>
                <a:gd name="T4" fmla="*/ 3 w 3"/>
                <a:gd name="T5" fmla="*/ 0 h 3"/>
                <a:gd name="T6" fmla="*/ 3 w 3"/>
                <a:gd name="T7" fmla="*/ 1 h 3"/>
                <a:gd name="T8" fmla="*/ 1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2" y="1"/>
                    <a:pt x="3" y="0"/>
                  </a:cubicBezTo>
                  <a:lnTo>
                    <a:pt x="3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3604" y="1082"/>
              <a:ext cx="2" cy="7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0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2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3582" y="1080"/>
              <a:ext cx="4" cy="9"/>
            </a:xfrm>
            <a:custGeom>
              <a:avLst/>
              <a:gdLst>
                <a:gd name="T0" fmla="*/ 2 w 2"/>
                <a:gd name="T1" fmla="*/ 3 h 4"/>
                <a:gd name="T2" fmla="*/ 1 w 2"/>
                <a:gd name="T3" fmla="*/ 4 h 4"/>
                <a:gd name="T4" fmla="*/ 0 w 2"/>
                <a:gd name="T5" fmla="*/ 1 h 4"/>
                <a:gd name="T6" fmla="*/ 2 w 2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lnTo>
                    <a:pt x="1" y="4"/>
                  </a:lnTo>
                  <a:cubicBezTo>
                    <a:pt x="0" y="4"/>
                    <a:pt x="0" y="3"/>
                    <a:pt x="0" y="1"/>
                  </a:cubicBezTo>
                  <a:cubicBezTo>
                    <a:pt x="2" y="0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3723" y="1085"/>
              <a:ext cx="11" cy="28"/>
            </a:xfrm>
            <a:custGeom>
              <a:avLst/>
              <a:gdLst>
                <a:gd name="T0" fmla="*/ 3 w 5"/>
                <a:gd name="T1" fmla="*/ 5 h 13"/>
                <a:gd name="T2" fmla="*/ 5 w 5"/>
                <a:gd name="T3" fmla="*/ 13 h 13"/>
                <a:gd name="T4" fmla="*/ 0 w 5"/>
                <a:gd name="T5" fmla="*/ 0 h 13"/>
                <a:gd name="T6" fmla="*/ 3 w 5"/>
                <a:gd name="T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3" y="5"/>
                  </a:moveTo>
                  <a:cubicBezTo>
                    <a:pt x="4" y="7"/>
                    <a:pt x="4" y="11"/>
                    <a:pt x="5" y="13"/>
                  </a:cubicBezTo>
                  <a:cubicBezTo>
                    <a:pt x="3" y="10"/>
                    <a:pt x="1" y="4"/>
                    <a:pt x="0" y="0"/>
                  </a:cubicBezTo>
                  <a:cubicBezTo>
                    <a:pt x="3" y="0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3749" y="1085"/>
              <a:ext cx="1" cy="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3614" y="1085"/>
              <a:ext cx="5" cy="4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0"/>
                    <a:pt x="1" y="1"/>
                    <a:pt x="1" y="0"/>
                  </a:cubicBez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3571" y="1085"/>
              <a:ext cx="11" cy="13"/>
            </a:xfrm>
            <a:custGeom>
              <a:avLst/>
              <a:gdLst>
                <a:gd name="T0" fmla="*/ 2 w 5"/>
                <a:gd name="T1" fmla="*/ 6 h 6"/>
                <a:gd name="T2" fmla="*/ 0 w 5"/>
                <a:gd name="T3" fmla="*/ 2 h 6"/>
                <a:gd name="T4" fmla="*/ 3 w 5"/>
                <a:gd name="T5" fmla="*/ 0 h 6"/>
                <a:gd name="T6" fmla="*/ 2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0" y="5"/>
                    <a:pt x="3" y="2"/>
                    <a:pt x="0" y="2"/>
                  </a:cubicBezTo>
                  <a:lnTo>
                    <a:pt x="3" y="0"/>
                  </a:lnTo>
                  <a:cubicBezTo>
                    <a:pt x="2" y="3"/>
                    <a:pt x="5" y="5"/>
                    <a:pt x="2" y="6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3593" y="1082"/>
              <a:ext cx="8" cy="13"/>
            </a:xfrm>
            <a:custGeom>
              <a:avLst/>
              <a:gdLst>
                <a:gd name="T0" fmla="*/ 4 w 4"/>
                <a:gd name="T1" fmla="*/ 4 h 6"/>
                <a:gd name="T2" fmla="*/ 2 w 4"/>
                <a:gd name="T3" fmla="*/ 6 h 6"/>
                <a:gd name="T4" fmla="*/ 0 w 4"/>
                <a:gd name="T5" fmla="*/ 3 h 6"/>
                <a:gd name="T6" fmla="*/ 4 w 4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4"/>
                  </a:moveTo>
                  <a:lnTo>
                    <a:pt x="2" y="6"/>
                  </a:lnTo>
                  <a:cubicBezTo>
                    <a:pt x="1" y="5"/>
                    <a:pt x="0" y="4"/>
                    <a:pt x="0" y="3"/>
                  </a:cubicBezTo>
                  <a:cubicBezTo>
                    <a:pt x="2" y="0"/>
                    <a:pt x="4" y="2"/>
                    <a:pt x="4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3669" y="1085"/>
              <a:ext cx="19" cy="43"/>
            </a:xfrm>
            <a:custGeom>
              <a:avLst/>
              <a:gdLst>
                <a:gd name="T0" fmla="*/ 8 w 9"/>
                <a:gd name="T1" fmla="*/ 0 h 20"/>
                <a:gd name="T2" fmla="*/ 6 w 9"/>
                <a:gd name="T3" fmla="*/ 5 h 20"/>
                <a:gd name="T4" fmla="*/ 1 w 9"/>
                <a:gd name="T5" fmla="*/ 20 h 20"/>
                <a:gd name="T6" fmla="*/ 8 w 9"/>
                <a:gd name="T7" fmla="*/ 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cubicBezTo>
                    <a:pt x="9" y="2"/>
                    <a:pt x="7" y="3"/>
                    <a:pt x="6" y="5"/>
                  </a:cubicBezTo>
                  <a:cubicBezTo>
                    <a:pt x="4" y="10"/>
                    <a:pt x="1" y="14"/>
                    <a:pt x="1" y="20"/>
                  </a:cubicBezTo>
                  <a:cubicBezTo>
                    <a:pt x="0" y="13"/>
                    <a:pt x="3" y="5"/>
                    <a:pt x="8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3769" y="1085"/>
              <a:ext cx="13" cy="30"/>
            </a:xfrm>
            <a:custGeom>
              <a:avLst/>
              <a:gdLst>
                <a:gd name="T0" fmla="*/ 5 w 6"/>
                <a:gd name="T1" fmla="*/ 14 h 14"/>
                <a:gd name="T2" fmla="*/ 0 w 6"/>
                <a:gd name="T3" fmla="*/ 5 h 14"/>
                <a:gd name="T4" fmla="*/ 4 w 6"/>
                <a:gd name="T5" fmla="*/ 0 h 14"/>
                <a:gd name="T6" fmla="*/ 5 w 6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5" y="14"/>
                  </a:moveTo>
                  <a:cubicBezTo>
                    <a:pt x="2" y="12"/>
                    <a:pt x="1" y="8"/>
                    <a:pt x="0" y="5"/>
                  </a:cubicBezTo>
                  <a:lnTo>
                    <a:pt x="4" y="0"/>
                  </a:lnTo>
                  <a:cubicBezTo>
                    <a:pt x="6" y="4"/>
                    <a:pt x="5" y="9"/>
                    <a:pt x="5" y="14"/>
                  </a:cubicBezTo>
                  <a:close/>
                </a:path>
              </a:pathLst>
            </a:custGeom>
            <a:solidFill>
              <a:srgbClr val="FFFFD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3608" y="1089"/>
              <a:ext cx="6" cy="4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2 h 2"/>
                <a:gd name="T4" fmla="*/ 1 w 3"/>
                <a:gd name="T5" fmla="*/ 0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2"/>
                    <a:pt x="1" y="2"/>
                    <a:pt x="0" y="2"/>
                  </a:cubicBezTo>
                  <a:lnTo>
                    <a:pt x="1" y="0"/>
                  </a:ln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3749" y="1091"/>
              <a:ext cx="5" cy="7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0 h 3"/>
                <a:gd name="T4" fmla="*/ 2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3"/>
                    <a:pt x="1" y="1"/>
                    <a:pt x="1" y="0"/>
                  </a:cubicBezTo>
                  <a:cubicBezTo>
                    <a:pt x="1" y="2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8284B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3538" y="1093"/>
              <a:ext cx="32" cy="37"/>
            </a:xfrm>
            <a:custGeom>
              <a:avLst/>
              <a:gdLst>
                <a:gd name="T0" fmla="*/ 14 w 14"/>
                <a:gd name="T1" fmla="*/ 0 h 17"/>
                <a:gd name="T2" fmla="*/ 11 w 14"/>
                <a:gd name="T3" fmla="*/ 3 h 17"/>
                <a:gd name="T4" fmla="*/ 12 w 14"/>
                <a:gd name="T5" fmla="*/ 6 h 17"/>
                <a:gd name="T6" fmla="*/ 10 w 14"/>
                <a:gd name="T7" fmla="*/ 8 h 17"/>
                <a:gd name="T8" fmla="*/ 10 w 14"/>
                <a:gd name="T9" fmla="*/ 4 h 17"/>
                <a:gd name="T10" fmla="*/ 8 w 14"/>
                <a:gd name="T11" fmla="*/ 10 h 17"/>
                <a:gd name="T12" fmla="*/ 6 w 14"/>
                <a:gd name="T13" fmla="*/ 8 h 17"/>
                <a:gd name="T14" fmla="*/ 2 w 14"/>
                <a:gd name="T15" fmla="*/ 14 h 17"/>
                <a:gd name="T16" fmla="*/ 1 w 14"/>
                <a:gd name="T17" fmla="*/ 17 h 17"/>
                <a:gd name="T18" fmla="*/ 0 w 14"/>
                <a:gd name="T19" fmla="*/ 15 h 17"/>
                <a:gd name="T20" fmla="*/ 14 w 14"/>
                <a:gd name="T21" fmla="*/ 0 h 17"/>
                <a:gd name="T22" fmla="*/ 14 w 14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7">
                  <a:moveTo>
                    <a:pt x="14" y="0"/>
                  </a:moveTo>
                  <a:cubicBezTo>
                    <a:pt x="12" y="0"/>
                    <a:pt x="11" y="2"/>
                    <a:pt x="11" y="3"/>
                  </a:cubicBezTo>
                  <a:cubicBezTo>
                    <a:pt x="11" y="4"/>
                    <a:pt x="11" y="5"/>
                    <a:pt x="12" y="6"/>
                  </a:cubicBezTo>
                  <a:lnTo>
                    <a:pt x="10" y="8"/>
                  </a:lnTo>
                  <a:cubicBezTo>
                    <a:pt x="9" y="6"/>
                    <a:pt x="11" y="5"/>
                    <a:pt x="10" y="4"/>
                  </a:cubicBezTo>
                  <a:cubicBezTo>
                    <a:pt x="7" y="5"/>
                    <a:pt x="8" y="9"/>
                    <a:pt x="8" y="10"/>
                  </a:cubicBezTo>
                  <a:lnTo>
                    <a:pt x="6" y="8"/>
                  </a:lnTo>
                  <a:cubicBezTo>
                    <a:pt x="3" y="9"/>
                    <a:pt x="6" y="16"/>
                    <a:pt x="2" y="14"/>
                  </a:cubicBezTo>
                  <a:lnTo>
                    <a:pt x="1" y="17"/>
                  </a:lnTo>
                  <a:cubicBezTo>
                    <a:pt x="0" y="16"/>
                    <a:pt x="0" y="16"/>
                    <a:pt x="0" y="15"/>
                  </a:cubicBezTo>
                  <a:cubicBezTo>
                    <a:pt x="3" y="9"/>
                    <a:pt x="8" y="4"/>
                    <a:pt x="14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8284B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3586" y="1089"/>
              <a:ext cx="7" cy="13"/>
            </a:xfrm>
            <a:custGeom>
              <a:avLst/>
              <a:gdLst>
                <a:gd name="T0" fmla="*/ 3 w 3"/>
                <a:gd name="T1" fmla="*/ 4 h 6"/>
                <a:gd name="T2" fmla="*/ 2 w 3"/>
                <a:gd name="T3" fmla="*/ 6 h 6"/>
                <a:gd name="T4" fmla="*/ 0 w 3"/>
                <a:gd name="T5" fmla="*/ 2 h 6"/>
                <a:gd name="T6" fmla="*/ 3 w 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4"/>
                    <a:pt x="3" y="5"/>
                    <a:pt x="2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1" y="0"/>
                    <a:pt x="2" y="3"/>
                    <a:pt x="3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3599" y="1091"/>
              <a:ext cx="7" cy="11"/>
            </a:xfrm>
            <a:custGeom>
              <a:avLst/>
              <a:gdLst>
                <a:gd name="T0" fmla="*/ 4 w 5"/>
                <a:gd name="T1" fmla="*/ 3 h 5"/>
                <a:gd name="T2" fmla="*/ 3 w 5"/>
                <a:gd name="T3" fmla="*/ 5 h 5"/>
                <a:gd name="T4" fmla="*/ 0 w 5"/>
                <a:gd name="T5" fmla="*/ 3 h 5"/>
                <a:gd name="T6" fmla="*/ 4 w 5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5" y="3"/>
                    <a:pt x="4" y="5"/>
                    <a:pt x="3" y="5"/>
                  </a:cubicBezTo>
                  <a:cubicBezTo>
                    <a:pt x="2" y="4"/>
                    <a:pt x="1" y="5"/>
                    <a:pt x="0" y="3"/>
                  </a:cubicBezTo>
                  <a:cubicBezTo>
                    <a:pt x="2" y="2"/>
                    <a:pt x="3" y="0"/>
                    <a:pt x="4" y="3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3577" y="1093"/>
              <a:ext cx="9" cy="15"/>
            </a:xfrm>
            <a:custGeom>
              <a:avLst/>
              <a:gdLst>
                <a:gd name="T0" fmla="*/ 4 w 4"/>
                <a:gd name="T1" fmla="*/ 5 h 7"/>
                <a:gd name="T2" fmla="*/ 1 w 4"/>
                <a:gd name="T3" fmla="*/ 7 h 7"/>
                <a:gd name="T4" fmla="*/ 0 w 4"/>
                <a:gd name="T5" fmla="*/ 4 h 7"/>
                <a:gd name="T6" fmla="*/ 4 w 4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4" y="5"/>
                  </a:moveTo>
                  <a:cubicBezTo>
                    <a:pt x="3" y="6"/>
                    <a:pt x="2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0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82" name="Rectangle 42"/>
            <p:cNvSpPr>
              <a:spLocks noChangeArrowheads="1"/>
            </p:cNvSpPr>
            <p:nvPr/>
          </p:nvSpPr>
          <p:spPr bwMode="auto">
            <a:xfrm>
              <a:off x="3569" y="1098"/>
              <a:ext cx="0" cy="4"/>
            </a:xfrm>
            <a:prstGeom prst="rect">
              <a:avLst/>
            </a:prstGeom>
            <a:solidFill>
              <a:srgbClr val="8284B6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3756" y="1100"/>
              <a:ext cx="4" cy="2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8284B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3593" y="1098"/>
              <a:ext cx="11" cy="13"/>
            </a:xfrm>
            <a:custGeom>
              <a:avLst/>
              <a:gdLst>
                <a:gd name="T0" fmla="*/ 5 w 5"/>
                <a:gd name="T1" fmla="*/ 4 h 6"/>
                <a:gd name="T2" fmla="*/ 1 w 5"/>
                <a:gd name="T3" fmla="*/ 4 h 6"/>
                <a:gd name="T4" fmla="*/ 0 w 5"/>
                <a:gd name="T5" fmla="*/ 3 h 6"/>
                <a:gd name="T6" fmla="*/ 5 w 5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3" y="6"/>
                    <a:pt x="2" y="5"/>
                    <a:pt x="1" y="4"/>
                  </a:cubicBezTo>
                  <a:lnTo>
                    <a:pt x="0" y="3"/>
                  </a:lnTo>
                  <a:cubicBezTo>
                    <a:pt x="1" y="0"/>
                    <a:pt x="3" y="3"/>
                    <a:pt x="5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3569" y="1104"/>
              <a:ext cx="0" cy="11"/>
            </a:xfrm>
            <a:custGeom>
              <a:avLst/>
              <a:gdLst>
                <a:gd name="T0" fmla="*/ 2 w 5"/>
                <a:gd name="T1" fmla="*/ 5 h 5"/>
                <a:gd name="T2" fmla="*/ 0 w 5"/>
                <a:gd name="T3" fmla="*/ 2 h 5"/>
                <a:gd name="T4" fmla="*/ 2 w 5"/>
                <a:gd name="T5" fmla="*/ 0 h 5"/>
                <a:gd name="T6" fmla="*/ 2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0" y="4"/>
                    <a:pt x="0" y="3"/>
                    <a:pt x="0" y="2"/>
                  </a:cubicBezTo>
                  <a:lnTo>
                    <a:pt x="2" y="0"/>
                  </a:lnTo>
                  <a:cubicBezTo>
                    <a:pt x="3" y="2"/>
                    <a:pt x="5" y="4"/>
                    <a:pt x="2" y="5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3749" y="1104"/>
              <a:ext cx="5" cy="7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3 h 3"/>
                <a:gd name="T4" fmla="*/ 2 w 3"/>
                <a:gd name="T5" fmla="*/ 0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2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8284B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3712" y="1104"/>
              <a:ext cx="5" cy="13"/>
            </a:xfrm>
            <a:custGeom>
              <a:avLst/>
              <a:gdLst>
                <a:gd name="T0" fmla="*/ 5 w 5"/>
                <a:gd name="T1" fmla="*/ 3 h 6"/>
                <a:gd name="T2" fmla="*/ 3 w 5"/>
                <a:gd name="T3" fmla="*/ 6 h 6"/>
                <a:gd name="T4" fmla="*/ 1 w 5"/>
                <a:gd name="T5" fmla="*/ 5 h 6"/>
                <a:gd name="T6" fmla="*/ 2 w 5"/>
                <a:gd name="T7" fmla="*/ 1 h 6"/>
                <a:gd name="T8" fmla="*/ 5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4" y="4"/>
                    <a:pt x="4" y="6"/>
                    <a:pt x="3" y="6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3"/>
                    <a:pt x="0" y="2"/>
                    <a:pt x="2" y="1"/>
                  </a:cubicBezTo>
                  <a:cubicBezTo>
                    <a:pt x="4" y="0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3760" y="1106"/>
              <a:ext cx="4" cy="7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89" name="Freeform 49"/>
            <p:cNvSpPr>
              <a:spLocks/>
            </p:cNvSpPr>
            <p:nvPr/>
          </p:nvSpPr>
          <p:spPr bwMode="auto">
            <a:xfrm>
              <a:off x="3582" y="1106"/>
              <a:ext cx="13" cy="11"/>
            </a:xfrm>
            <a:custGeom>
              <a:avLst/>
              <a:gdLst>
                <a:gd name="T0" fmla="*/ 6 w 6"/>
                <a:gd name="T1" fmla="*/ 3 h 5"/>
                <a:gd name="T2" fmla="*/ 0 w 6"/>
                <a:gd name="T3" fmla="*/ 3 h 5"/>
                <a:gd name="T4" fmla="*/ 3 w 6"/>
                <a:gd name="T5" fmla="*/ 0 h 5"/>
                <a:gd name="T6" fmla="*/ 6 w 6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4" y="5"/>
                    <a:pt x="2" y="5"/>
                    <a:pt x="0" y="3"/>
                  </a:cubicBezTo>
                  <a:cubicBezTo>
                    <a:pt x="0" y="2"/>
                    <a:pt x="2" y="2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90" name="Freeform 50"/>
            <p:cNvSpPr>
              <a:spLocks/>
            </p:cNvSpPr>
            <p:nvPr/>
          </p:nvSpPr>
          <p:spPr bwMode="auto">
            <a:xfrm>
              <a:off x="3684" y="1108"/>
              <a:ext cx="9" cy="11"/>
            </a:xfrm>
            <a:custGeom>
              <a:avLst/>
              <a:gdLst>
                <a:gd name="T0" fmla="*/ 4 w 4"/>
                <a:gd name="T1" fmla="*/ 2 h 5"/>
                <a:gd name="T2" fmla="*/ 3 w 4"/>
                <a:gd name="T3" fmla="*/ 5 h 5"/>
                <a:gd name="T4" fmla="*/ 0 w 4"/>
                <a:gd name="T5" fmla="*/ 3 h 5"/>
                <a:gd name="T6" fmla="*/ 2 w 4"/>
                <a:gd name="T7" fmla="*/ 0 h 5"/>
                <a:gd name="T8" fmla="*/ 4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2" y="5"/>
                    <a:pt x="0" y="5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3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3756" y="1108"/>
              <a:ext cx="4" cy="7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2 h 3"/>
                <a:gd name="T8" fmla="*/ 1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8284B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3562" y="1111"/>
              <a:ext cx="7" cy="7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5 h 5"/>
                <a:gd name="T4" fmla="*/ 0 w 3"/>
                <a:gd name="T5" fmla="*/ 2 h 5"/>
                <a:gd name="T6" fmla="*/ 1 w 3"/>
                <a:gd name="T7" fmla="*/ 0 h 5"/>
                <a:gd name="T8" fmla="*/ 3 w 3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2" y="4"/>
                    <a:pt x="2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2" y="3"/>
                    <a:pt x="3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3766" y="1113"/>
              <a:ext cx="5" cy="6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0 h 3"/>
                <a:gd name="T4" fmla="*/ 1 w 2"/>
                <a:gd name="T5" fmla="*/ 0 h 3"/>
                <a:gd name="T6" fmla="*/ 2 w 2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1" y="3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94" name="Freeform 54"/>
            <p:cNvSpPr>
              <a:spLocks/>
            </p:cNvSpPr>
            <p:nvPr/>
          </p:nvSpPr>
          <p:spPr bwMode="auto">
            <a:xfrm>
              <a:off x="3573" y="1113"/>
              <a:ext cx="13" cy="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1 w 6"/>
                <a:gd name="T5" fmla="*/ 2 h 6"/>
                <a:gd name="T6" fmla="*/ 6 w 6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3" y="6"/>
                  </a:lnTo>
                  <a:cubicBezTo>
                    <a:pt x="2" y="4"/>
                    <a:pt x="0" y="4"/>
                    <a:pt x="1" y="2"/>
                  </a:cubicBezTo>
                  <a:cubicBezTo>
                    <a:pt x="2" y="0"/>
                    <a:pt x="4" y="2"/>
                    <a:pt x="6" y="3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3760" y="1115"/>
              <a:ext cx="6" cy="9"/>
            </a:xfrm>
            <a:custGeom>
              <a:avLst/>
              <a:gdLst>
                <a:gd name="T0" fmla="*/ 3 w 3"/>
                <a:gd name="T1" fmla="*/ 3 h 4"/>
                <a:gd name="T2" fmla="*/ 2 w 3"/>
                <a:gd name="T3" fmla="*/ 4 h 4"/>
                <a:gd name="T4" fmla="*/ 2 w 3"/>
                <a:gd name="T5" fmla="*/ 0 h 4"/>
                <a:gd name="T6" fmla="*/ 3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3" y="3"/>
                    <a:pt x="2" y="4"/>
                    <a:pt x="2" y="4"/>
                  </a:cubicBezTo>
                  <a:cubicBezTo>
                    <a:pt x="1" y="3"/>
                    <a:pt x="0" y="1"/>
                    <a:pt x="2" y="0"/>
                  </a:cubicBezTo>
                  <a:cubicBezTo>
                    <a:pt x="2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96" name="Freeform 56"/>
            <p:cNvSpPr>
              <a:spLocks/>
            </p:cNvSpPr>
            <p:nvPr/>
          </p:nvSpPr>
          <p:spPr bwMode="auto">
            <a:xfrm>
              <a:off x="3749" y="1117"/>
              <a:ext cx="5" cy="7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1 h 3"/>
                <a:gd name="T4" fmla="*/ 1 w 3"/>
                <a:gd name="T5" fmla="*/ 3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8284B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97" name="Freeform 57"/>
            <p:cNvSpPr>
              <a:spLocks/>
            </p:cNvSpPr>
            <p:nvPr/>
          </p:nvSpPr>
          <p:spPr bwMode="auto">
            <a:xfrm>
              <a:off x="3554" y="1119"/>
              <a:ext cx="8" cy="11"/>
            </a:xfrm>
            <a:custGeom>
              <a:avLst/>
              <a:gdLst>
                <a:gd name="T0" fmla="*/ 1 w 4"/>
                <a:gd name="T1" fmla="*/ 5 h 5"/>
                <a:gd name="T2" fmla="*/ 0 w 4"/>
                <a:gd name="T3" fmla="*/ 2 h 5"/>
                <a:gd name="T4" fmla="*/ 1 w 4"/>
                <a:gd name="T5" fmla="*/ 0 h 5"/>
                <a:gd name="T6" fmla="*/ 4 w 4"/>
                <a:gd name="T7" fmla="*/ 2 h 5"/>
                <a:gd name="T8" fmla="*/ 1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cubicBezTo>
                    <a:pt x="1" y="4"/>
                    <a:pt x="0" y="3"/>
                    <a:pt x="0" y="2"/>
                  </a:cubicBezTo>
                  <a:lnTo>
                    <a:pt x="1" y="0"/>
                  </a:lnTo>
                  <a:lnTo>
                    <a:pt x="4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98" name="Freeform 58"/>
            <p:cNvSpPr>
              <a:spLocks/>
            </p:cNvSpPr>
            <p:nvPr/>
          </p:nvSpPr>
          <p:spPr bwMode="auto">
            <a:xfrm>
              <a:off x="3567" y="1119"/>
              <a:ext cx="2" cy="13"/>
            </a:xfrm>
            <a:custGeom>
              <a:avLst/>
              <a:gdLst>
                <a:gd name="T0" fmla="*/ 5 w 5"/>
                <a:gd name="T1" fmla="*/ 4 h 6"/>
                <a:gd name="T2" fmla="*/ 3 w 5"/>
                <a:gd name="T3" fmla="*/ 6 h 6"/>
                <a:gd name="T4" fmla="*/ 1 w 5"/>
                <a:gd name="T5" fmla="*/ 2 h 6"/>
                <a:gd name="T6" fmla="*/ 5 w 5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4" y="4"/>
                    <a:pt x="3" y="5"/>
                    <a:pt x="3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3" y="4"/>
                    <a:pt x="5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299" name="Freeform 59"/>
            <p:cNvSpPr>
              <a:spLocks/>
            </p:cNvSpPr>
            <p:nvPr/>
          </p:nvSpPr>
          <p:spPr bwMode="auto">
            <a:xfrm>
              <a:off x="3773" y="1122"/>
              <a:ext cx="4" cy="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0 h 4"/>
                <a:gd name="T4" fmla="*/ 2 w 2"/>
                <a:gd name="T5" fmla="*/ 3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00" name="Freeform 60"/>
            <p:cNvSpPr>
              <a:spLocks/>
            </p:cNvSpPr>
            <p:nvPr/>
          </p:nvSpPr>
          <p:spPr bwMode="auto">
            <a:xfrm>
              <a:off x="3756" y="1124"/>
              <a:ext cx="6" cy="6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2" y="1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01" name="Freeform 61"/>
            <p:cNvSpPr>
              <a:spLocks/>
            </p:cNvSpPr>
            <p:nvPr/>
          </p:nvSpPr>
          <p:spPr bwMode="auto">
            <a:xfrm>
              <a:off x="3584" y="1122"/>
              <a:ext cx="7" cy="8"/>
            </a:xfrm>
            <a:custGeom>
              <a:avLst/>
              <a:gdLst>
                <a:gd name="T0" fmla="*/ 3 w 3"/>
                <a:gd name="T1" fmla="*/ 1 h 4"/>
                <a:gd name="T2" fmla="*/ 1 w 3"/>
                <a:gd name="T3" fmla="*/ 4 h 4"/>
                <a:gd name="T4" fmla="*/ 0 w 3"/>
                <a:gd name="T5" fmla="*/ 3 h 4"/>
                <a:gd name="T6" fmla="*/ 3 w 3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3"/>
                    <a:pt x="2" y="3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3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02" name="Freeform 62"/>
            <p:cNvSpPr>
              <a:spLocks/>
            </p:cNvSpPr>
            <p:nvPr/>
          </p:nvSpPr>
          <p:spPr bwMode="auto">
            <a:xfrm>
              <a:off x="3766" y="1126"/>
              <a:ext cx="7" cy="7"/>
            </a:xfrm>
            <a:custGeom>
              <a:avLst/>
              <a:gdLst>
                <a:gd name="T0" fmla="*/ 3 w 3"/>
                <a:gd name="T1" fmla="*/ 3 h 4"/>
                <a:gd name="T2" fmla="*/ 2 w 3"/>
                <a:gd name="T3" fmla="*/ 4 h 4"/>
                <a:gd name="T4" fmla="*/ 0 w 3"/>
                <a:gd name="T5" fmla="*/ 1 h 4"/>
                <a:gd name="T6" fmla="*/ 1 w 3"/>
                <a:gd name="T7" fmla="*/ 0 h 4"/>
                <a:gd name="T8" fmla="*/ 3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lnTo>
                    <a:pt x="2" y="4"/>
                  </a:lnTo>
                  <a:cubicBezTo>
                    <a:pt x="1" y="4"/>
                    <a:pt x="1" y="2"/>
                    <a:pt x="0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2" y="1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03" name="Freeform 63"/>
            <p:cNvSpPr>
              <a:spLocks/>
            </p:cNvSpPr>
            <p:nvPr/>
          </p:nvSpPr>
          <p:spPr bwMode="auto">
            <a:xfrm>
              <a:off x="3543" y="1128"/>
              <a:ext cx="8" cy="9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3 w 4"/>
                <a:gd name="T5" fmla="*/ 0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cubicBezTo>
                    <a:pt x="2" y="3"/>
                    <a:pt x="0" y="1"/>
                    <a:pt x="3" y="0"/>
                  </a:cubicBezTo>
                  <a:cubicBezTo>
                    <a:pt x="4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04" name="Freeform 64"/>
            <p:cNvSpPr>
              <a:spLocks/>
            </p:cNvSpPr>
            <p:nvPr/>
          </p:nvSpPr>
          <p:spPr bwMode="auto">
            <a:xfrm>
              <a:off x="3682" y="1128"/>
              <a:ext cx="54" cy="30"/>
            </a:xfrm>
            <a:custGeom>
              <a:avLst/>
              <a:gdLst>
                <a:gd name="T0" fmla="*/ 24 w 25"/>
                <a:gd name="T1" fmla="*/ 2 h 14"/>
                <a:gd name="T2" fmla="*/ 20 w 25"/>
                <a:gd name="T3" fmla="*/ 10 h 14"/>
                <a:gd name="T4" fmla="*/ 2 w 25"/>
                <a:gd name="T5" fmla="*/ 11 h 14"/>
                <a:gd name="T6" fmla="*/ 1 w 25"/>
                <a:gd name="T7" fmla="*/ 5 h 14"/>
                <a:gd name="T8" fmla="*/ 3 w 25"/>
                <a:gd name="T9" fmla="*/ 4 h 14"/>
                <a:gd name="T10" fmla="*/ 6 w 25"/>
                <a:gd name="T11" fmla="*/ 10 h 14"/>
                <a:gd name="T12" fmla="*/ 21 w 25"/>
                <a:gd name="T13" fmla="*/ 6 h 14"/>
                <a:gd name="T14" fmla="*/ 20 w 25"/>
                <a:gd name="T15" fmla="*/ 2 h 14"/>
                <a:gd name="T16" fmla="*/ 16 w 25"/>
                <a:gd name="T17" fmla="*/ 2 h 14"/>
                <a:gd name="T18" fmla="*/ 18 w 25"/>
                <a:gd name="T19" fmla="*/ 0 h 14"/>
                <a:gd name="T20" fmla="*/ 24 w 25"/>
                <a:gd name="T2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4">
                  <a:moveTo>
                    <a:pt x="24" y="2"/>
                  </a:moveTo>
                  <a:cubicBezTo>
                    <a:pt x="25" y="6"/>
                    <a:pt x="22" y="9"/>
                    <a:pt x="20" y="10"/>
                  </a:cubicBezTo>
                  <a:cubicBezTo>
                    <a:pt x="14" y="12"/>
                    <a:pt x="8" y="14"/>
                    <a:pt x="2" y="11"/>
                  </a:cubicBezTo>
                  <a:cubicBezTo>
                    <a:pt x="0" y="10"/>
                    <a:pt x="1" y="7"/>
                    <a:pt x="1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4" y="6"/>
                    <a:pt x="3" y="9"/>
                    <a:pt x="6" y="10"/>
                  </a:cubicBezTo>
                  <a:cubicBezTo>
                    <a:pt x="12" y="11"/>
                    <a:pt x="17" y="10"/>
                    <a:pt x="21" y="6"/>
                  </a:cubicBezTo>
                  <a:cubicBezTo>
                    <a:pt x="22" y="4"/>
                    <a:pt x="21" y="3"/>
                    <a:pt x="20" y="2"/>
                  </a:cubicBezTo>
                  <a:lnTo>
                    <a:pt x="16" y="2"/>
                  </a:lnTo>
                  <a:cubicBezTo>
                    <a:pt x="16" y="1"/>
                    <a:pt x="17" y="0"/>
                    <a:pt x="18" y="0"/>
                  </a:cubicBezTo>
                  <a:cubicBezTo>
                    <a:pt x="21" y="0"/>
                    <a:pt x="23" y="0"/>
                    <a:pt x="24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05" name="Freeform 65"/>
            <p:cNvSpPr>
              <a:spLocks/>
            </p:cNvSpPr>
            <p:nvPr/>
          </p:nvSpPr>
          <p:spPr bwMode="auto">
            <a:xfrm>
              <a:off x="3556" y="1126"/>
              <a:ext cx="13" cy="15"/>
            </a:xfrm>
            <a:custGeom>
              <a:avLst/>
              <a:gdLst>
                <a:gd name="T0" fmla="*/ 6 w 6"/>
                <a:gd name="T1" fmla="*/ 4 h 7"/>
                <a:gd name="T2" fmla="*/ 2 w 6"/>
                <a:gd name="T3" fmla="*/ 7 h 7"/>
                <a:gd name="T4" fmla="*/ 0 w 6"/>
                <a:gd name="T5" fmla="*/ 4 h 7"/>
                <a:gd name="T6" fmla="*/ 6 w 6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5" y="5"/>
                    <a:pt x="4" y="7"/>
                    <a:pt x="2" y="7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2" y="3"/>
                    <a:pt x="5" y="0"/>
                    <a:pt x="6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06" name="Freeform 66"/>
            <p:cNvSpPr>
              <a:spLocks/>
            </p:cNvSpPr>
            <p:nvPr/>
          </p:nvSpPr>
          <p:spPr bwMode="auto">
            <a:xfrm>
              <a:off x="3758" y="1130"/>
              <a:ext cx="11" cy="11"/>
            </a:xfrm>
            <a:custGeom>
              <a:avLst/>
              <a:gdLst>
                <a:gd name="T0" fmla="*/ 5 w 5"/>
                <a:gd name="T1" fmla="*/ 3 h 5"/>
                <a:gd name="T2" fmla="*/ 3 w 5"/>
                <a:gd name="T3" fmla="*/ 5 h 5"/>
                <a:gd name="T4" fmla="*/ 2 w 5"/>
                <a:gd name="T5" fmla="*/ 1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3" y="5"/>
                  </a:lnTo>
                  <a:cubicBezTo>
                    <a:pt x="3" y="4"/>
                    <a:pt x="0" y="3"/>
                    <a:pt x="2" y="1"/>
                  </a:cubicBez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07" name="Freeform 67"/>
            <p:cNvSpPr>
              <a:spLocks/>
            </p:cNvSpPr>
            <p:nvPr/>
          </p:nvSpPr>
          <p:spPr bwMode="auto">
            <a:xfrm>
              <a:off x="3575" y="1128"/>
              <a:ext cx="16" cy="15"/>
            </a:xfrm>
            <a:custGeom>
              <a:avLst/>
              <a:gdLst>
                <a:gd name="T0" fmla="*/ 4 w 7"/>
                <a:gd name="T1" fmla="*/ 6 h 7"/>
                <a:gd name="T2" fmla="*/ 3 w 7"/>
                <a:gd name="T3" fmla="*/ 7 h 7"/>
                <a:gd name="T4" fmla="*/ 0 w 7"/>
                <a:gd name="T5" fmla="*/ 4 h 7"/>
                <a:gd name="T6" fmla="*/ 4 w 7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lnTo>
                    <a:pt x="3" y="7"/>
                  </a:lnTo>
                  <a:cubicBezTo>
                    <a:pt x="2" y="6"/>
                    <a:pt x="0" y="5"/>
                    <a:pt x="0" y="4"/>
                  </a:cubicBezTo>
                  <a:cubicBezTo>
                    <a:pt x="0" y="0"/>
                    <a:pt x="7" y="2"/>
                    <a:pt x="4" y="6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08" name="Freeform 68"/>
            <p:cNvSpPr>
              <a:spLocks/>
            </p:cNvSpPr>
            <p:nvPr/>
          </p:nvSpPr>
          <p:spPr bwMode="auto">
            <a:xfrm>
              <a:off x="3777" y="1132"/>
              <a:ext cx="5" cy="9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09" name="Freeform 69"/>
            <p:cNvSpPr>
              <a:spLocks/>
            </p:cNvSpPr>
            <p:nvPr/>
          </p:nvSpPr>
          <p:spPr bwMode="auto">
            <a:xfrm>
              <a:off x="3536" y="1135"/>
              <a:ext cx="9" cy="10"/>
            </a:xfrm>
            <a:custGeom>
              <a:avLst/>
              <a:gdLst>
                <a:gd name="T0" fmla="*/ 2 w 4"/>
                <a:gd name="T1" fmla="*/ 5 h 5"/>
                <a:gd name="T2" fmla="*/ 1 w 4"/>
                <a:gd name="T3" fmla="*/ 1 h 5"/>
                <a:gd name="T4" fmla="*/ 3 w 4"/>
                <a:gd name="T5" fmla="*/ 0 h 5"/>
                <a:gd name="T6" fmla="*/ 2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cubicBezTo>
                    <a:pt x="2" y="4"/>
                    <a:pt x="0" y="2"/>
                    <a:pt x="1" y="1"/>
                  </a:cubicBezTo>
                  <a:lnTo>
                    <a:pt x="3" y="0"/>
                  </a:lnTo>
                  <a:cubicBezTo>
                    <a:pt x="4" y="2"/>
                    <a:pt x="4" y="4"/>
                    <a:pt x="2" y="5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10" name="Freeform 70"/>
            <p:cNvSpPr>
              <a:spLocks/>
            </p:cNvSpPr>
            <p:nvPr/>
          </p:nvSpPr>
          <p:spPr bwMode="auto">
            <a:xfrm>
              <a:off x="3221" y="1137"/>
              <a:ext cx="5" cy="1"/>
            </a:xfrm>
            <a:custGeom>
              <a:avLst/>
              <a:gdLst>
                <a:gd name="T0" fmla="*/ 2 w 2"/>
                <a:gd name="T1" fmla="*/ 0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11" name="Freeform 71"/>
            <p:cNvSpPr>
              <a:spLocks/>
            </p:cNvSpPr>
            <p:nvPr/>
          </p:nvSpPr>
          <p:spPr bwMode="auto">
            <a:xfrm>
              <a:off x="3771" y="1137"/>
              <a:ext cx="6" cy="7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4 h 4"/>
                <a:gd name="T4" fmla="*/ 1 w 3"/>
                <a:gd name="T5" fmla="*/ 0 h 4"/>
                <a:gd name="T6" fmla="*/ 3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4"/>
                  </a:lnTo>
                  <a:cubicBezTo>
                    <a:pt x="2" y="3"/>
                    <a:pt x="0" y="2"/>
                    <a:pt x="1" y="0"/>
                  </a:cubicBezTo>
                  <a:cubicBezTo>
                    <a:pt x="2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12" name="Freeform 72"/>
            <p:cNvSpPr>
              <a:spLocks/>
            </p:cNvSpPr>
            <p:nvPr/>
          </p:nvSpPr>
          <p:spPr bwMode="auto">
            <a:xfrm>
              <a:off x="3532" y="1137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4B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13" name="Freeform 73"/>
            <p:cNvSpPr>
              <a:spLocks/>
            </p:cNvSpPr>
            <p:nvPr/>
          </p:nvSpPr>
          <p:spPr bwMode="auto">
            <a:xfrm>
              <a:off x="3547" y="1137"/>
              <a:ext cx="11" cy="13"/>
            </a:xfrm>
            <a:custGeom>
              <a:avLst/>
              <a:gdLst>
                <a:gd name="T0" fmla="*/ 5 w 5"/>
                <a:gd name="T1" fmla="*/ 4 h 6"/>
                <a:gd name="T2" fmla="*/ 3 w 5"/>
                <a:gd name="T3" fmla="*/ 6 h 6"/>
                <a:gd name="T4" fmla="*/ 2 w 5"/>
                <a:gd name="T5" fmla="*/ 1 h 6"/>
                <a:gd name="T6" fmla="*/ 5 w 5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lnTo>
                    <a:pt x="3" y="6"/>
                  </a:ln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5" y="3"/>
                    <a:pt x="5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14" name="Freeform 74"/>
            <p:cNvSpPr>
              <a:spLocks/>
            </p:cNvSpPr>
            <p:nvPr/>
          </p:nvSpPr>
          <p:spPr bwMode="auto">
            <a:xfrm>
              <a:off x="3562" y="1139"/>
              <a:ext cx="7" cy="13"/>
            </a:xfrm>
            <a:custGeom>
              <a:avLst/>
              <a:gdLst>
                <a:gd name="T0" fmla="*/ 8 w 8"/>
                <a:gd name="T1" fmla="*/ 3 h 6"/>
                <a:gd name="T2" fmla="*/ 3 w 8"/>
                <a:gd name="T3" fmla="*/ 6 h 6"/>
                <a:gd name="T4" fmla="*/ 4 w 8"/>
                <a:gd name="T5" fmla="*/ 0 h 6"/>
                <a:gd name="T6" fmla="*/ 8 w 8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6" y="4"/>
                    <a:pt x="5" y="6"/>
                    <a:pt x="3" y="6"/>
                  </a:cubicBezTo>
                  <a:cubicBezTo>
                    <a:pt x="0" y="4"/>
                    <a:pt x="2" y="2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15" name="Freeform 75"/>
            <p:cNvSpPr>
              <a:spLocks/>
            </p:cNvSpPr>
            <p:nvPr/>
          </p:nvSpPr>
          <p:spPr bwMode="auto">
            <a:xfrm>
              <a:off x="3756" y="1141"/>
              <a:ext cx="6" cy="7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0 h 3"/>
                <a:gd name="T4" fmla="*/ 2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2" y="0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8284B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16" name="Freeform 76"/>
            <p:cNvSpPr>
              <a:spLocks/>
            </p:cNvSpPr>
            <p:nvPr/>
          </p:nvSpPr>
          <p:spPr bwMode="auto">
            <a:xfrm>
              <a:off x="3764" y="1139"/>
              <a:ext cx="9" cy="15"/>
            </a:xfrm>
            <a:custGeom>
              <a:avLst/>
              <a:gdLst>
                <a:gd name="T0" fmla="*/ 4 w 4"/>
                <a:gd name="T1" fmla="*/ 4 h 7"/>
                <a:gd name="T2" fmla="*/ 2 w 4"/>
                <a:gd name="T3" fmla="*/ 7 h 7"/>
                <a:gd name="T4" fmla="*/ 1 w 4"/>
                <a:gd name="T5" fmla="*/ 3 h 7"/>
                <a:gd name="T6" fmla="*/ 4 w 4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4" y="4"/>
                  </a:moveTo>
                  <a:cubicBezTo>
                    <a:pt x="4" y="5"/>
                    <a:pt x="3" y="6"/>
                    <a:pt x="2" y="7"/>
                  </a:cubicBezTo>
                  <a:cubicBezTo>
                    <a:pt x="2" y="5"/>
                    <a:pt x="0" y="4"/>
                    <a:pt x="1" y="3"/>
                  </a:cubicBezTo>
                  <a:cubicBezTo>
                    <a:pt x="2" y="0"/>
                    <a:pt x="3" y="3"/>
                    <a:pt x="4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17" name="Freeform 77"/>
            <p:cNvSpPr>
              <a:spLocks/>
            </p:cNvSpPr>
            <p:nvPr/>
          </p:nvSpPr>
          <p:spPr bwMode="auto">
            <a:xfrm>
              <a:off x="3532" y="1145"/>
              <a:ext cx="0" cy="9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4 h 4"/>
                <a:gd name="T4" fmla="*/ 1 w 2"/>
                <a:gd name="T5" fmla="*/ 0 h 4"/>
                <a:gd name="T6" fmla="*/ 2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1" y="4"/>
                  </a:lnTo>
                  <a:cubicBezTo>
                    <a:pt x="0" y="3"/>
                    <a:pt x="0" y="0"/>
                    <a:pt x="1" y="0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18" name="Freeform 78"/>
            <p:cNvSpPr>
              <a:spLocks/>
            </p:cNvSpPr>
            <p:nvPr/>
          </p:nvSpPr>
          <p:spPr bwMode="auto">
            <a:xfrm>
              <a:off x="3543" y="1141"/>
              <a:ext cx="8" cy="17"/>
            </a:xfrm>
            <a:custGeom>
              <a:avLst/>
              <a:gdLst>
                <a:gd name="T0" fmla="*/ 4 w 4"/>
                <a:gd name="T1" fmla="*/ 6 h 8"/>
                <a:gd name="T2" fmla="*/ 3 w 4"/>
                <a:gd name="T3" fmla="*/ 7 h 8"/>
                <a:gd name="T4" fmla="*/ 2 w 4"/>
                <a:gd name="T5" fmla="*/ 8 h 8"/>
                <a:gd name="T6" fmla="*/ 0 w 4"/>
                <a:gd name="T7" fmla="*/ 4 h 8"/>
                <a:gd name="T8" fmla="*/ 4 w 4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6"/>
                  </a:moveTo>
                  <a:cubicBezTo>
                    <a:pt x="4" y="6"/>
                    <a:pt x="2" y="6"/>
                    <a:pt x="3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2" y="0"/>
                    <a:pt x="2" y="5"/>
                    <a:pt x="4" y="6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19" name="Freeform 79"/>
            <p:cNvSpPr>
              <a:spLocks/>
            </p:cNvSpPr>
            <p:nvPr/>
          </p:nvSpPr>
          <p:spPr bwMode="auto">
            <a:xfrm>
              <a:off x="3556" y="1143"/>
              <a:ext cx="11" cy="18"/>
            </a:xfrm>
            <a:custGeom>
              <a:avLst/>
              <a:gdLst>
                <a:gd name="T0" fmla="*/ 5 w 5"/>
                <a:gd name="T1" fmla="*/ 5 h 8"/>
                <a:gd name="T2" fmla="*/ 3 w 5"/>
                <a:gd name="T3" fmla="*/ 8 h 8"/>
                <a:gd name="T4" fmla="*/ 0 w 5"/>
                <a:gd name="T5" fmla="*/ 4 h 8"/>
                <a:gd name="T6" fmla="*/ 5 w 5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6"/>
                    <a:pt x="4" y="7"/>
                    <a:pt x="3" y="8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2" y="0"/>
                    <a:pt x="4" y="5"/>
                    <a:pt x="5" y="5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20" name="Freeform 80"/>
            <p:cNvSpPr>
              <a:spLocks/>
            </p:cNvSpPr>
            <p:nvPr/>
          </p:nvSpPr>
          <p:spPr bwMode="auto">
            <a:xfrm>
              <a:off x="3775" y="1150"/>
              <a:ext cx="11" cy="7"/>
            </a:xfrm>
            <a:custGeom>
              <a:avLst/>
              <a:gdLst>
                <a:gd name="T0" fmla="*/ 3 w 5"/>
                <a:gd name="T1" fmla="*/ 4 h 4"/>
                <a:gd name="T2" fmla="*/ 2 w 5"/>
                <a:gd name="T3" fmla="*/ 0 h 4"/>
                <a:gd name="T4" fmla="*/ 3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3"/>
                    <a:pt x="0" y="1"/>
                    <a:pt x="2" y="0"/>
                  </a:cubicBezTo>
                  <a:cubicBezTo>
                    <a:pt x="2" y="1"/>
                    <a:pt x="5" y="2"/>
                    <a:pt x="3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21" name="Freeform 81"/>
            <p:cNvSpPr>
              <a:spLocks/>
            </p:cNvSpPr>
            <p:nvPr/>
          </p:nvSpPr>
          <p:spPr bwMode="auto">
            <a:xfrm>
              <a:off x="3575" y="1150"/>
              <a:ext cx="11" cy="7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2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1" y="3"/>
                    <a:pt x="0" y="4"/>
                    <a:pt x="0" y="2"/>
                  </a:cubicBezTo>
                  <a:cubicBezTo>
                    <a:pt x="1" y="2"/>
                    <a:pt x="1" y="1"/>
                    <a:pt x="3" y="0"/>
                  </a:cubicBezTo>
                  <a:cubicBezTo>
                    <a:pt x="2" y="1"/>
                    <a:pt x="5" y="4"/>
                    <a:pt x="2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22" name="Freeform 82"/>
            <p:cNvSpPr>
              <a:spLocks/>
            </p:cNvSpPr>
            <p:nvPr/>
          </p:nvSpPr>
          <p:spPr bwMode="auto">
            <a:xfrm>
              <a:off x="3758" y="1150"/>
              <a:ext cx="8" cy="7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4 h 4"/>
                <a:gd name="T4" fmla="*/ 2 w 4"/>
                <a:gd name="T5" fmla="*/ 0 h 4"/>
                <a:gd name="T6" fmla="*/ 4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0" y="2"/>
                    <a:pt x="2" y="0"/>
                  </a:cubicBezTo>
                  <a:cubicBezTo>
                    <a:pt x="3" y="0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23" name="Freeform 83"/>
            <p:cNvSpPr>
              <a:spLocks/>
            </p:cNvSpPr>
            <p:nvPr/>
          </p:nvSpPr>
          <p:spPr bwMode="auto">
            <a:xfrm>
              <a:off x="3595" y="1152"/>
              <a:ext cx="6" cy="6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0 w 3"/>
                <a:gd name="T5" fmla="*/ 2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24" name="Freeform 84"/>
            <p:cNvSpPr>
              <a:spLocks/>
            </p:cNvSpPr>
            <p:nvPr/>
          </p:nvSpPr>
          <p:spPr bwMode="auto">
            <a:xfrm>
              <a:off x="3523" y="1154"/>
              <a:ext cx="5" cy="7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0 h 4"/>
                <a:gd name="T4" fmla="*/ 1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1" y="1"/>
                    <a:pt x="2" y="0"/>
                  </a:cubicBezTo>
                  <a:cubicBezTo>
                    <a:pt x="2" y="1"/>
                    <a:pt x="2" y="3"/>
                    <a:pt x="1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3769" y="1154"/>
              <a:ext cx="8" cy="11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5 h 5"/>
                <a:gd name="T4" fmla="*/ 2 w 4"/>
                <a:gd name="T5" fmla="*/ 0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2" y="3"/>
                    <a:pt x="0" y="1"/>
                    <a:pt x="2" y="0"/>
                  </a:cubicBezTo>
                  <a:cubicBezTo>
                    <a:pt x="3" y="0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3532" y="1154"/>
              <a:ext cx="2" cy="13"/>
            </a:xfrm>
            <a:custGeom>
              <a:avLst/>
              <a:gdLst>
                <a:gd name="T0" fmla="*/ 4 w 7"/>
                <a:gd name="T1" fmla="*/ 5 h 6"/>
                <a:gd name="T2" fmla="*/ 3 w 7"/>
                <a:gd name="T3" fmla="*/ 6 h 6"/>
                <a:gd name="T4" fmla="*/ 3 w 7"/>
                <a:gd name="T5" fmla="*/ 0 h 6"/>
                <a:gd name="T6" fmla="*/ 4 w 7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5"/>
                  </a:moveTo>
                  <a:lnTo>
                    <a:pt x="3" y="6"/>
                  </a:lnTo>
                  <a:cubicBezTo>
                    <a:pt x="2" y="5"/>
                    <a:pt x="0" y="2"/>
                    <a:pt x="3" y="0"/>
                  </a:cubicBezTo>
                  <a:cubicBezTo>
                    <a:pt x="3" y="2"/>
                    <a:pt x="7" y="3"/>
                    <a:pt x="4" y="5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27" name="Freeform 87"/>
            <p:cNvSpPr>
              <a:spLocks/>
            </p:cNvSpPr>
            <p:nvPr/>
          </p:nvSpPr>
          <p:spPr bwMode="auto">
            <a:xfrm>
              <a:off x="3547" y="1156"/>
              <a:ext cx="13" cy="13"/>
            </a:xfrm>
            <a:custGeom>
              <a:avLst/>
              <a:gdLst>
                <a:gd name="T0" fmla="*/ 6 w 6"/>
                <a:gd name="T1" fmla="*/ 4 h 6"/>
                <a:gd name="T2" fmla="*/ 3 w 6"/>
                <a:gd name="T3" fmla="*/ 6 h 6"/>
                <a:gd name="T4" fmla="*/ 3 w 6"/>
                <a:gd name="T5" fmla="*/ 0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2" y="4"/>
                    <a:pt x="0" y="2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28" name="Freeform 88"/>
            <p:cNvSpPr>
              <a:spLocks/>
            </p:cNvSpPr>
            <p:nvPr/>
          </p:nvSpPr>
          <p:spPr bwMode="auto">
            <a:xfrm>
              <a:off x="3564" y="1156"/>
              <a:ext cx="5" cy="11"/>
            </a:xfrm>
            <a:custGeom>
              <a:avLst/>
              <a:gdLst>
                <a:gd name="T0" fmla="*/ 5 w 6"/>
                <a:gd name="T1" fmla="*/ 1 h 5"/>
                <a:gd name="T2" fmla="*/ 5 w 6"/>
                <a:gd name="T3" fmla="*/ 2 h 5"/>
                <a:gd name="T4" fmla="*/ 6 w 6"/>
                <a:gd name="T5" fmla="*/ 2 h 5"/>
                <a:gd name="T6" fmla="*/ 2 w 6"/>
                <a:gd name="T7" fmla="*/ 5 h 5"/>
                <a:gd name="T8" fmla="*/ 0 w 6"/>
                <a:gd name="T9" fmla="*/ 3 h 5"/>
                <a:gd name="T10" fmla="*/ 5 w 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5" y="2"/>
                    <a:pt x="5" y="2"/>
                    <a:pt x="5" y="2"/>
                  </a:cubicBezTo>
                  <a:lnTo>
                    <a:pt x="6" y="2"/>
                  </a:lnTo>
                  <a:cubicBezTo>
                    <a:pt x="5" y="4"/>
                    <a:pt x="4" y="5"/>
                    <a:pt x="2" y="5"/>
                  </a:cubicBezTo>
                  <a:lnTo>
                    <a:pt x="0" y="3"/>
                  </a:lnTo>
                  <a:cubicBezTo>
                    <a:pt x="2" y="2"/>
                    <a:pt x="3" y="0"/>
                    <a:pt x="5" y="1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29" name="Freeform 89"/>
            <p:cNvSpPr>
              <a:spLocks/>
            </p:cNvSpPr>
            <p:nvPr/>
          </p:nvSpPr>
          <p:spPr bwMode="auto">
            <a:xfrm>
              <a:off x="3758" y="1158"/>
              <a:ext cx="4" cy="7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0 h 3"/>
                <a:gd name="T4" fmla="*/ 1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8284B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30" name="Freeform 90"/>
            <p:cNvSpPr>
              <a:spLocks/>
            </p:cNvSpPr>
            <p:nvPr/>
          </p:nvSpPr>
          <p:spPr bwMode="auto">
            <a:xfrm>
              <a:off x="3764" y="1163"/>
              <a:ext cx="9" cy="8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0 h 4"/>
                <a:gd name="T4" fmla="*/ 2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2" y="3"/>
                    <a:pt x="0" y="1"/>
                    <a:pt x="2" y="0"/>
                  </a:cubicBezTo>
                  <a:cubicBezTo>
                    <a:pt x="2" y="1"/>
                    <a:pt x="4" y="3"/>
                    <a:pt x="2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31" name="Rectangle 91"/>
            <p:cNvSpPr>
              <a:spLocks noChangeArrowheads="1"/>
            </p:cNvSpPr>
            <p:nvPr/>
          </p:nvSpPr>
          <p:spPr bwMode="auto">
            <a:xfrm>
              <a:off x="3782" y="1161"/>
              <a:ext cx="1" cy="2"/>
            </a:xfrm>
            <a:prstGeom prst="rect">
              <a:avLst/>
            </a:prstGeom>
            <a:solidFill>
              <a:srgbClr val="8A8CC2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32" name="Freeform 92"/>
            <p:cNvSpPr>
              <a:spLocks/>
            </p:cNvSpPr>
            <p:nvPr/>
          </p:nvSpPr>
          <p:spPr bwMode="auto">
            <a:xfrm>
              <a:off x="3525" y="1163"/>
              <a:ext cx="7" cy="13"/>
            </a:xfrm>
            <a:custGeom>
              <a:avLst/>
              <a:gdLst>
                <a:gd name="T0" fmla="*/ 4 w 4"/>
                <a:gd name="T1" fmla="*/ 4 h 6"/>
                <a:gd name="T2" fmla="*/ 3 w 4"/>
                <a:gd name="T3" fmla="*/ 6 h 6"/>
                <a:gd name="T4" fmla="*/ 1 w 4"/>
                <a:gd name="T5" fmla="*/ 2 h 6"/>
                <a:gd name="T6" fmla="*/ 2 w 4"/>
                <a:gd name="T7" fmla="*/ 0 h 6"/>
                <a:gd name="T8" fmla="*/ 4 w 4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4"/>
                  </a:moveTo>
                  <a:lnTo>
                    <a:pt x="3" y="6"/>
                  </a:lnTo>
                  <a:cubicBezTo>
                    <a:pt x="2" y="5"/>
                    <a:pt x="0" y="3"/>
                    <a:pt x="1" y="2"/>
                  </a:cubicBezTo>
                  <a:lnTo>
                    <a:pt x="2" y="0"/>
                  </a:lnTo>
                  <a:cubicBezTo>
                    <a:pt x="3" y="1"/>
                    <a:pt x="3" y="3"/>
                    <a:pt x="4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33" name="Freeform 93"/>
            <p:cNvSpPr>
              <a:spLocks/>
            </p:cNvSpPr>
            <p:nvPr/>
          </p:nvSpPr>
          <p:spPr bwMode="auto">
            <a:xfrm>
              <a:off x="3567" y="1163"/>
              <a:ext cx="21" cy="22"/>
            </a:xfrm>
            <a:custGeom>
              <a:avLst/>
              <a:gdLst>
                <a:gd name="T0" fmla="*/ 9 w 10"/>
                <a:gd name="T1" fmla="*/ 4 h 10"/>
                <a:gd name="T2" fmla="*/ 2 w 10"/>
                <a:gd name="T3" fmla="*/ 10 h 10"/>
                <a:gd name="T4" fmla="*/ 0 w 10"/>
                <a:gd name="T5" fmla="*/ 8 h 10"/>
                <a:gd name="T6" fmla="*/ 4 w 10"/>
                <a:gd name="T7" fmla="*/ 6 h 10"/>
                <a:gd name="T8" fmla="*/ 4 w 10"/>
                <a:gd name="T9" fmla="*/ 4 h 10"/>
                <a:gd name="T10" fmla="*/ 8 w 10"/>
                <a:gd name="T11" fmla="*/ 0 h 10"/>
                <a:gd name="T12" fmla="*/ 9 w 10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9" y="4"/>
                  </a:moveTo>
                  <a:lnTo>
                    <a:pt x="2" y="10"/>
                  </a:lnTo>
                  <a:cubicBezTo>
                    <a:pt x="1" y="9"/>
                    <a:pt x="0" y="9"/>
                    <a:pt x="0" y="8"/>
                  </a:cubicBezTo>
                  <a:cubicBezTo>
                    <a:pt x="1" y="7"/>
                    <a:pt x="2" y="4"/>
                    <a:pt x="4" y="6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5" y="2"/>
                    <a:pt x="7" y="1"/>
                    <a:pt x="8" y="0"/>
                  </a:cubicBezTo>
                  <a:cubicBezTo>
                    <a:pt x="10" y="1"/>
                    <a:pt x="10" y="2"/>
                    <a:pt x="9" y="4"/>
                  </a:cubicBezTo>
                  <a:close/>
                </a:path>
              </a:pathLst>
            </a:custGeom>
            <a:solidFill>
              <a:srgbClr val="7374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34" name="Freeform 94"/>
            <p:cNvSpPr>
              <a:spLocks/>
            </p:cNvSpPr>
            <p:nvPr/>
          </p:nvSpPr>
          <p:spPr bwMode="auto">
            <a:xfrm>
              <a:off x="3541" y="1165"/>
              <a:ext cx="15" cy="13"/>
            </a:xfrm>
            <a:custGeom>
              <a:avLst/>
              <a:gdLst>
                <a:gd name="T0" fmla="*/ 4 w 7"/>
                <a:gd name="T1" fmla="*/ 5 h 6"/>
                <a:gd name="T2" fmla="*/ 3 w 7"/>
                <a:gd name="T3" fmla="*/ 6 h 6"/>
                <a:gd name="T4" fmla="*/ 0 w 7"/>
                <a:gd name="T5" fmla="*/ 3 h 6"/>
                <a:gd name="T6" fmla="*/ 3 w 7"/>
                <a:gd name="T7" fmla="*/ 0 h 6"/>
                <a:gd name="T8" fmla="*/ 4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5"/>
                  </a:moveTo>
                  <a:lnTo>
                    <a:pt x="3" y="6"/>
                  </a:lnTo>
                  <a:lnTo>
                    <a:pt x="0" y="3"/>
                  </a:lnTo>
                  <a:lnTo>
                    <a:pt x="3" y="0"/>
                  </a:lnTo>
                  <a:cubicBezTo>
                    <a:pt x="3" y="1"/>
                    <a:pt x="7" y="4"/>
                    <a:pt x="4" y="5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35" name="Freeform 95"/>
            <p:cNvSpPr>
              <a:spLocks/>
            </p:cNvSpPr>
            <p:nvPr/>
          </p:nvSpPr>
          <p:spPr bwMode="auto">
            <a:xfrm>
              <a:off x="3773" y="1165"/>
              <a:ext cx="7" cy="7"/>
            </a:xfrm>
            <a:custGeom>
              <a:avLst/>
              <a:gdLst>
                <a:gd name="T0" fmla="*/ 1 w 3"/>
                <a:gd name="T1" fmla="*/ 5 h 5"/>
                <a:gd name="T2" fmla="*/ 2 w 3"/>
                <a:gd name="T3" fmla="*/ 0 h 5"/>
                <a:gd name="T4" fmla="*/ 1 w 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3"/>
                    <a:pt x="1" y="2"/>
                    <a:pt x="2" y="0"/>
                  </a:cubicBezTo>
                  <a:cubicBezTo>
                    <a:pt x="3" y="2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36" name="Freeform 96"/>
            <p:cNvSpPr>
              <a:spLocks/>
            </p:cNvSpPr>
            <p:nvPr/>
          </p:nvSpPr>
          <p:spPr bwMode="auto">
            <a:xfrm>
              <a:off x="3558" y="1163"/>
              <a:ext cx="11" cy="20"/>
            </a:xfrm>
            <a:custGeom>
              <a:avLst/>
              <a:gdLst>
                <a:gd name="T0" fmla="*/ 5 w 5"/>
                <a:gd name="T1" fmla="*/ 4 h 7"/>
                <a:gd name="T2" fmla="*/ 2 w 5"/>
                <a:gd name="T3" fmla="*/ 7 h 7"/>
                <a:gd name="T4" fmla="*/ 0 w 5"/>
                <a:gd name="T5" fmla="*/ 4 h 7"/>
                <a:gd name="T6" fmla="*/ 5 w 5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5"/>
                    <a:pt x="3" y="6"/>
                    <a:pt x="2" y="7"/>
                  </a:cubicBezTo>
                  <a:cubicBezTo>
                    <a:pt x="1" y="6"/>
                    <a:pt x="0" y="6"/>
                    <a:pt x="0" y="4"/>
                  </a:cubicBezTo>
                  <a:cubicBezTo>
                    <a:pt x="1" y="3"/>
                    <a:pt x="3" y="0"/>
                    <a:pt x="5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37" name="Freeform 97"/>
            <p:cNvSpPr>
              <a:spLocks/>
            </p:cNvSpPr>
            <p:nvPr/>
          </p:nvSpPr>
          <p:spPr bwMode="auto">
            <a:xfrm>
              <a:off x="3758" y="1169"/>
              <a:ext cx="8" cy="11"/>
            </a:xfrm>
            <a:custGeom>
              <a:avLst/>
              <a:gdLst>
                <a:gd name="T0" fmla="*/ 3 w 4"/>
                <a:gd name="T1" fmla="*/ 3 h 5"/>
                <a:gd name="T2" fmla="*/ 1 w 4"/>
                <a:gd name="T3" fmla="*/ 5 h 5"/>
                <a:gd name="T4" fmla="*/ 2 w 4"/>
                <a:gd name="T5" fmla="*/ 0 h 5"/>
                <a:gd name="T6" fmla="*/ 3 w 4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3" y="4"/>
                    <a:pt x="2" y="5"/>
                    <a:pt x="1" y="5"/>
                  </a:cubicBezTo>
                  <a:cubicBezTo>
                    <a:pt x="1" y="4"/>
                    <a:pt x="0" y="1"/>
                    <a:pt x="2" y="0"/>
                  </a:cubicBezTo>
                  <a:cubicBezTo>
                    <a:pt x="3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7374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38" name="Freeform 98"/>
            <p:cNvSpPr>
              <a:spLocks/>
            </p:cNvSpPr>
            <p:nvPr/>
          </p:nvSpPr>
          <p:spPr bwMode="auto">
            <a:xfrm>
              <a:off x="3519" y="1171"/>
              <a:ext cx="11" cy="16"/>
            </a:xfrm>
            <a:custGeom>
              <a:avLst/>
              <a:gdLst>
                <a:gd name="T0" fmla="*/ 3 w 5"/>
                <a:gd name="T1" fmla="*/ 6 h 7"/>
                <a:gd name="T2" fmla="*/ 2 w 5"/>
                <a:gd name="T3" fmla="*/ 7 h 7"/>
                <a:gd name="T4" fmla="*/ 2 w 5"/>
                <a:gd name="T5" fmla="*/ 0 h 7"/>
                <a:gd name="T6" fmla="*/ 3 w 5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3" y="6"/>
                  </a:moveTo>
                  <a:lnTo>
                    <a:pt x="2" y="7"/>
                  </a:lnTo>
                  <a:cubicBezTo>
                    <a:pt x="1" y="5"/>
                    <a:pt x="0" y="2"/>
                    <a:pt x="2" y="0"/>
                  </a:cubicBezTo>
                  <a:cubicBezTo>
                    <a:pt x="3" y="2"/>
                    <a:pt x="5" y="4"/>
                    <a:pt x="3" y="6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39" name="Freeform 99"/>
            <p:cNvSpPr>
              <a:spLocks/>
            </p:cNvSpPr>
            <p:nvPr/>
          </p:nvSpPr>
          <p:spPr bwMode="auto">
            <a:xfrm>
              <a:off x="3658" y="1171"/>
              <a:ext cx="85" cy="70"/>
            </a:xfrm>
            <a:custGeom>
              <a:avLst/>
              <a:gdLst>
                <a:gd name="T0" fmla="*/ 37 w 39"/>
                <a:gd name="T1" fmla="*/ 4 h 32"/>
                <a:gd name="T2" fmla="*/ 30 w 39"/>
                <a:gd name="T3" fmla="*/ 22 h 32"/>
                <a:gd name="T4" fmla="*/ 29 w 39"/>
                <a:gd name="T5" fmla="*/ 24 h 32"/>
                <a:gd name="T6" fmla="*/ 21 w 39"/>
                <a:gd name="T7" fmla="*/ 32 h 32"/>
                <a:gd name="T8" fmla="*/ 7 w 39"/>
                <a:gd name="T9" fmla="*/ 29 h 32"/>
                <a:gd name="T10" fmla="*/ 0 w 39"/>
                <a:gd name="T11" fmla="*/ 4 h 32"/>
                <a:gd name="T12" fmla="*/ 7 w 39"/>
                <a:gd name="T13" fmla="*/ 5 h 32"/>
                <a:gd name="T14" fmla="*/ 34 w 39"/>
                <a:gd name="T15" fmla="*/ 2 h 32"/>
                <a:gd name="T16" fmla="*/ 37 w 39"/>
                <a:gd name="T17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2">
                  <a:moveTo>
                    <a:pt x="37" y="4"/>
                  </a:moveTo>
                  <a:cubicBezTo>
                    <a:pt x="34" y="9"/>
                    <a:pt x="33" y="16"/>
                    <a:pt x="30" y="22"/>
                  </a:cubicBezTo>
                  <a:cubicBezTo>
                    <a:pt x="29" y="22"/>
                    <a:pt x="29" y="24"/>
                    <a:pt x="29" y="24"/>
                  </a:cubicBezTo>
                  <a:cubicBezTo>
                    <a:pt x="26" y="27"/>
                    <a:pt x="25" y="30"/>
                    <a:pt x="21" y="32"/>
                  </a:cubicBezTo>
                  <a:cubicBezTo>
                    <a:pt x="16" y="32"/>
                    <a:pt x="11" y="32"/>
                    <a:pt x="7" y="29"/>
                  </a:cubicBezTo>
                  <a:cubicBezTo>
                    <a:pt x="1" y="21"/>
                    <a:pt x="1" y="13"/>
                    <a:pt x="0" y="4"/>
                  </a:cubicBezTo>
                  <a:cubicBezTo>
                    <a:pt x="2" y="1"/>
                    <a:pt x="5" y="5"/>
                    <a:pt x="7" y="5"/>
                  </a:cubicBezTo>
                  <a:cubicBezTo>
                    <a:pt x="15" y="7"/>
                    <a:pt x="25" y="5"/>
                    <a:pt x="34" y="2"/>
                  </a:cubicBezTo>
                  <a:cubicBezTo>
                    <a:pt x="35" y="0"/>
                    <a:pt x="39" y="1"/>
                    <a:pt x="37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40" name="Freeform 100"/>
            <p:cNvSpPr>
              <a:spLocks/>
            </p:cNvSpPr>
            <p:nvPr/>
          </p:nvSpPr>
          <p:spPr bwMode="auto">
            <a:xfrm>
              <a:off x="3769" y="1174"/>
              <a:ext cx="4" cy="8"/>
            </a:xfrm>
            <a:custGeom>
              <a:avLst/>
              <a:gdLst>
                <a:gd name="T0" fmla="*/ 2 w 2"/>
                <a:gd name="T1" fmla="*/ 3 h 4"/>
                <a:gd name="T2" fmla="*/ 1 w 2"/>
                <a:gd name="T3" fmla="*/ 4 h 4"/>
                <a:gd name="T4" fmla="*/ 1 w 2"/>
                <a:gd name="T5" fmla="*/ 0 h 4"/>
                <a:gd name="T6" fmla="*/ 2 w 2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41" name="Freeform 101"/>
            <p:cNvSpPr>
              <a:spLocks/>
            </p:cNvSpPr>
            <p:nvPr/>
          </p:nvSpPr>
          <p:spPr bwMode="auto">
            <a:xfrm>
              <a:off x="3532" y="1176"/>
              <a:ext cx="2" cy="11"/>
            </a:xfrm>
            <a:custGeom>
              <a:avLst/>
              <a:gdLst>
                <a:gd name="T0" fmla="*/ 4 w 7"/>
                <a:gd name="T1" fmla="*/ 4 h 5"/>
                <a:gd name="T2" fmla="*/ 3 w 7"/>
                <a:gd name="T3" fmla="*/ 5 h 5"/>
                <a:gd name="T4" fmla="*/ 3 w 7"/>
                <a:gd name="T5" fmla="*/ 0 h 5"/>
                <a:gd name="T6" fmla="*/ 4 w 7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4" y="4"/>
                  </a:moveTo>
                  <a:cubicBezTo>
                    <a:pt x="4" y="5"/>
                    <a:pt x="3" y="5"/>
                    <a:pt x="3" y="5"/>
                  </a:cubicBezTo>
                  <a:cubicBezTo>
                    <a:pt x="1" y="3"/>
                    <a:pt x="0" y="1"/>
                    <a:pt x="3" y="0"/>
                  </a:cubicBezTo>
                  <a:cubicBezTo>
                    <a:pt x="3" y="2"/>
                    <a:pt x="7" y="2"/>
                    <a:pt x="4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42" name="Freeform 102"/>
            <p:cNvSpPr>
              <a:spLocks/>
            </p:cNvSpPr>
            <p:nvPr/>
          </p:nvSpPr>
          <p:spPr bwMode="auto">
            <a:xfrm>
              <a:off x="3547" y="1176"/>
              <a:ext cx="13" cy="11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3 w 6"/>
                <a:gd name="T5" fmla="*/ 0 h 5"/>
                <a:gd name="T6" fmla="*/ 6 w 6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3" y="5"/>
                  </a:lnTo>
                  <a:cubicBezTo>
                    <a:pt x="0" y="4"/>
                    <a:pt x="2" y="2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43" name="Freeform 103"/>
            <p:cNvSpPr>
              <a:spLocks/>
            </p:cNvSpPr>
            <p:nvPr/>
          </p:nvSpPr>
          <p:spPr bwMode="auto">
            <a:xfrm>
              <a:off x="3567" y="1176"/>
              <a:ext cx="19" cy="26"/>
            </a:xfrm>
            <a:custGeom>
              <a:avLst/>
              <a:gdLst>
                <a:gd name="T0" fmla="*/ 9 w 9"/>
                <a:gd name="T1" fmla="*/ 6 h 12"/>
                <a:gd name="T2" fmla="*/ 0 w 9"/>
                <a:gd name="T3" fmla="*/ 8 h 12"/>
                <a:gd name="T4" fmla="*/ 5 w 9"/>
                <a:gd name="T5" fmla="*/ 6 h 12"/>
                <a:gd name="T6" fmla="*/ 9 w 9"/>
                <a:gd name="T7" fmla="*/ 0 h 12"/>
                <a:gd name="T8" fmla="*/ 9 w 9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cubicBezTo>
                    <a:pt x="5" y="7"/>
                    <a:pt x="3" y="12"/>
                    <a:pt x="0" y="8"/>
                  </a:cubicBezTo>
                  <a:cubicBezTo>
                    <a:pt x="2" y="7"/>
                    <a:pt x="3" y="5"/>
                    <a:pt x="5" y="6"/>
                  </a:cubicBezTo>
                  <a:cubicBezTo>
                    <a:pt x="2" y="3"/>
                    <a:pt x="8" y="3"/>
                    <a:pt x="9" y="0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7374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44" name="Freeform 104"/>
            <p:cNvSpPr>
              <a:spLocks/>
            </p:cNvSpPr>
            <p:nvPr/>
          </p:nvSpPr>
          <p:spPr bwMode="auto">
            <a:xfrm>
              <a:off x="3758" y="1180"/>
              <a:ext cx="13" cy="11"/>
            </a:xfrm>
            <a:custGeom>
              <a:avLst/>
              <a:gdLst>
                <a:gd name="T0" fmla="*/ 1 w 6"/>
                <a:gd name="T1" fmla="*/ 5 h 5"/>
                <a:gd name="T2" fmla="*/ 4 w 6"/>
                <a:gd name="T3" fmla="*/ 0 h 5"/>
                <a:gd name="T4" fmla="*/ 1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0" y="3"/>
                    <a:pt x="3" y="3"/>
                    <a:pt x="4" y="0"/>
                  </a:cubicBezTo>
                  <a:cubicBezTo>
                    <a:pt x="6" y="2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7374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45" name="Freeform 105"/>
            <p:cNvSpPr>
              <a:spLocks/>
            </p:cNvSpPr>
            <p:nvPr/>
          </p:nvSpPr>
          <p:spPr bwMode="auto">
            <a:xfrm>
              <a:off x="3730" y="1180"/>
              <a:ext cx="50" cy="86"/>
            </a:xfrm>
            <a:custGeom>
              <a:avLst/>
              <a:gdLst>
                <a:gd name="T0" fmla="*/ 23 w 23"/>
                <a:gd name="T1" fmla="*/ 40 h 41"/>
                <a:gd name="T2" fmla="*/ 0 w 23"/>
                <a:gd name="T3" fmla="*/ 39 h 41"/>
                <a:gd name="T4" fmla="*/ 14 w 23"/>
                <a:gd name="T5" fmla="*/ 9 h 41"/>
                <a:gd name="T6" fmla="*/ 23 w 23"/>
                <a:gd name="T7" fmla="*/ 0 h 41"/>
                <a:gd name="T8" fmla="*/ 23 w 23"/>
                <a:gd name="T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1">
                  <a:moveTo>
                    <a:pt x="23" y="40"/>
                  </a:moveTo>
                  <a:cubicBezTo>
                    <a:pt x="15" y="39"/>
                    <a:pt x="7" y="41"/>
                    <a:pt x="0" y="39"/>
                  </a:cubicBezTo>
                  <a:cubicBezTo>
                    <a:pt x="8" y="30"/>
                    <a:pt x="12" y="19"/>
                    <a:pt x="14" y="9"/>
                  </a:cubicBezTo>
                  <a:cubicBezTo>
                    <a:pt x="17" y="6"/>
                    <a:pt x="20" y="4"/>
                    <a:pt x="23" y="0"/>
                  </a:cubicBezTo>
                  <a:lnTo>
                    <a:pt x="23" y="4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46" name="Freeform 106"/>
            <p:cNvSpPr>
              <a:spLocks/>
            </p:cNvSpPr>
            <p:nvPr/>
          </p:nvSpPr>
          <p:spPr bwMode="auto">
            <a:xfrm>
              <a:off x="3664" y="1182"/>
              <a:ext cx="66" cy="16"/>
            </a:xfrm>
            <a:custGeom>
              <a:avLst/>
              <a:gdLst>
                <a:gd name="T0" fmla="*/ 30 w 30"/>
                <a:gd name="T1" fmla="*/ 0 h 7"/>
                <a:gd name="T2" fmla="*/ 27 w 30"/>
                <a:gd name="T3" fmla="*/ 3 h 7"/>
                <a:gd name="T4" fmla="*/ 0 w 30"/>
                <a:gd name="T5" fmla="*/ 5 h 7"/>
                <a:gd name="T6" fmla="*/ 0 w 30"/>
                <a:gd name="T7" fmla="*/ 2 h 7"/>
                <a:gd name="T8" fmla="*/ 30 w 3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30" y="0"/>
                  </a:moveTo>
                  <a:cubicBezTo>
                    <a:pt x="30" y="2"/>
                    <a:pt x="28" y="2"/>
                    <a:pt x="27" y="3"/>
                  </a:cubicBezTo>
                  <a:cubicBezTo>
                    <a:pt x="18" y="3"/>
                    <a:pt x="9" y="7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0" y="5"/>
                    <a:pt x="20" y="2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47" name="Freeform 107"/>
            <p:cNvSpPr>
              <a:spLocks/>
            </p:cNvSpPr>
            <p:nvPr/>
          </p:nvSpPr>
          <p:spPr bwMode="auto">
            <a:xfrm>
              <a:off x="3523" y="1185"/>
              <a:ext cx="9" cy="13"/>
            </a:xfrm>
            <a:custGeom>
              <a:avLst/>
              <a:gdLst>
                <a:gd name="T0" fmla="*/ 6 w 6"/>
                <a:gd name="T1" fmla="*/ 2 h 6"/>
                <a:gd name="T2" fmla="*/ 4 w 6"/>
                <a:gd name="T3" fmla="*/ 6 h 6"/>
                <a:gd name="T4" fmla="*/ 2 w 6"/>
                <a:gd name="T5" fmla="*/ 2 h 6"/>
                <a:gd name="T6" fmla="*/ 4 w 6"/>
                <a:gd name="T7" fmla="*/ 0 h 6"/>
                <a:gd name="T8" fmla="*/ 6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cubicBezTo>
                    <a:pt x="5" y="4"/>
                    <a:pt x="5" y="5"/>
                    <a:pt x="4" y="6"/>
                  </a:cubicBezTo>
                  <a:cubicBezTo>
                    <a:pt x="4" y="4"/>
                    <a:pt x="0" y="3"/>
                    <a:pt x="2" y="2"/>
                  </a:cubicBezTo>
                  <a:lnTo>
                    <a:pt x="4" y="0"/>
                  </a:lnTo>
                  <a:cubicBezTo>
                    <a:pt x="4" y="1"/>
                    <a:pt x="5" y="2"/>
                    <a:pt x="6" y="2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48" name="Freeform 108"/>
            <p:cNvSpPr>
              <a:spLocks/>
            </p:cNvSpPr>
            <p:nvPr/>
          </p:nvSpPr>
          <p:spPr bwMode="auto">
            <a:xfrm>
              <a:off x="3558" y="1180"/>
              <a:ext cx="11" cy="13"/>
            </a:xfrm>
            <a:custGeom>
              <a:avLst/>
              <a:gdLst>
                <a:gd name="T0" fmla="*/ 4 w 5"/>
                <a:gd name="T1" fmla="*/ 4 h 6"/>
                <a:gd name="T2" fmla="*/ 2 w 5"/>
                <a:gd name="T3" fmla="*/ 6 h 6"/>
                <a:gd name="T4" fmla="*/ 0 w 5"/>
                <a:gd name="T5" fmla="*/ 4 h 6"/>
                <a:gd name="T6" fmla="*/ 4 w 5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4" y="4"/>
                  </a:moveTo>
                  <a:lnTo>
                    <a:pt x="2" y="6"/>
                  </a:lnTo>
                  <a:cubicBezTo>
                    <a:pt x="2" y="5"/>
                    <a:pt x="1" y="5"/>
                    <a:pt x="0" y="4"/>
                  </a:cubicBezTo>
                  <a:cubicBezTo>
                    <a:pt x="1" y="2"/>
                    <a:pt x="5" y="0"/>
                    <a:pt x="4" y="4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49" name="Freeform 109"/>
            <p:cNvSpPr>
              <a:spLocks/>
            </p:cNvSpPr>
            <p:nvPr/>
          </p:nvSpPr>
          <p:spPr bwMode="auto">
            <a:xfrm>
              <a:off x="3543" y="1182"/>
              <a:ext cx="8" cy="13"/>
            </a:xfrm>
            <a:custGeom>
              <a:avLst/>
              <a:gdLst>
                <a:gd name="T0" fmla="*/ 4 w 4"/>
                <a:gd name="T1" fmla="*/ 3 h 6"/>
                <a:gd name="T2" fmla="*/ 3 w 4"/>
                <a:gd name="T3" fmla="*/ 5 h 6"/>
                <a:gd name="T4" fmla="*/ 0 w 4"/>
                <a:gd name="T5" fmla="*/ 3 h 6"/>
                <a:gd name="T6" fmla="*/ 4 w 4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3"/>
                  </a:moveTo>
                  <a:cubicBezTo>
                    <a:pt x="3" y="4"/>
                    <a:pt x="3" y="5"/>
                    <a:pt x="3" y="5"/>
                  </a:cubicBezTo>
                  <a:cubicBezTo>
                    <a:pt x="2" y="6"/>
                    <a:pt x="1" y="4"/>
                    <a:pt x="0" y="3"/>
                  </a:cubicBezTo>
                  <a:cubicBezTo>
                    <a:pt x="1" y="0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50" name="Freeform 110"/>
            <p:cNvSpPr>
              <a:spLocks/>
            </p:cNvSpPr>
            <p:nvPr/>
          </p:nvSpPr>
          <p:spPr bwMode="auto">
            <a:xfrm>
              <a:off x="3549" y="1193"/>
              <a:ext cx="11" cy="7"/>
            </a:xfrm>
            <a:custGeom>
              <a:avLst/>
              <a:gdLst>
                <a:gd name="T0" fmla="*/ 5 w 5"/>
                <a:gd name="T1" fmla="*/ 1 h 4"/>
                <a:gd name="T2" fmla="*/ 3 w 5"/>
                <a:gd name="T3" fmla="*/ 4 h 4"/>
                <a:gd name="T4" fmla="*/ 3 w 5"/>
                <a:gd name="T5" fmla="*/ 0 h 4"/>
                <a:gd name="T6" fmla="*/ 5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5" y="3"/>
                    <a:pt x="3" y="3"/>
                    <a:pt x="3" y="4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51" name="Freeform 111"/>
            <p:cNvSpPr>
              <a:spLocks/>
            </p:cNvSpPr>
            <p:nvPr/>
          </p:nvSpPr>
          <p:spPr bwMode="auto">
            <a:xfrm>
              <a:off x="3534" y="1191"/>
              <a:ext cx="11" cy="15"/>
            </a:xfrm>
            <a:custGeom>
              <a:avLst/>
              <a:gdLst>
                <a:gd name="T0" fmla="*/ 5 w 5"/>
                <a:gd name="T1" fmla="*/ 3 h 7"/>
                <a:gd name="T2" fmla="*/ 2 w 5"/>
                <a:gd name="T3" fmla="*/ 6 h 7"/>
                <a:gd name="T4" fmla="*/ 0 w 5"/>
                <a:gd name="T5" fmla="*/ 4 h 7"/>
                <a:gd name="T6" fmla="*/ 5 w 5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cubicBezTo>
                    <a:pt x="4" y="4"/>
                    <a:pt x="4" y="7"/>
                    <a:pt x="2" y="6"/>
                  </a:cubicBezTo>
                  <a:cubicBezTo>
                    <a:pt x="2" y="5"/>
                    <a:pt x="1" y="4"/>
                    <a:pt x="0" y="4"/>
                  </a:cubicBezTo>
                  <a:cubicBezTo>
                    <a:pt x="1" y="2"/>
                    <a:pt x="3" y="0"/>
                    <a:pt x="5" y="3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52" name="Freeform 112"/>
            <p:cNvSpPr>
              <a:spLocks/>
            </p:cNvSpPr>
            <p:nvPr/>
          </p:nvSpPr>
          <p:spPr bwMode="auto">
            <a:xfrm>
              <a:off x="3567" y="1193"/>
              <a:ext cx="19" cy="26"/>
            </a:xfrm>
            <a:custGeom>
              <a:avLst/>
              <a:gdLst>
                <a:gd name="T0" fmla="*/ 9 w 9"/>
                <a:gd name="T1" fmla="*/ 4 h 12"/>
                <a:gd name="T2" fmla="*/ 0 w 9"/>
                <a:gd name="T3" fmla="*/ 10 h 12"/>
                <a:gd name="T4" fmla="*/ 3 w 9"/>
                <a:gd name="T5" fmla="*/ 9 h 12"/>
                <a:gd name="T6" fmla="*/ 4 w 9"/>
                <a:gd name="T7" fmla="*/ 4 h 12"/>
                <a:gd name="T8" fmla="*/ 8 w 9"/>
                <a:gd name="T9" fmla="*/ 4 h 12"/>
                <a:gd name="T10" fmla="*/ 6 w 9"/>
                <a:gd name="T11" fmla="*/ 2 h 12"/>
                <a:gd name="T12" fmla="*/ 9 w 9"/>
                <a:gd name="T13" fmla="*/ 0 h 12"/>
                <a:gd name="T14" fmla="*/ 9 w 9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4"/>
                  </a:moveTo>
                  <a:cubicBezTo>
                    <a:pt x="5" y="5"/>
                    <a:pt x="5" y="12"/>
                    <a:pt x="0" y="10"/>
                  </a:cubicBezTo>
                  <a:cubicBezTo>
                    <a:pt x="1" y="9"/>
                    <a:pt x="2" y="11"/>
                    <a:pt x="3" y="9"/>
                  </a:cubicBezTo>
                  <a:cubicBezTo>
                    <a:pt x="0" y="7"/>
                    <a:pt x="4" y="6"/>
                    <a:pt x="4" y="4"/>
                  </a:cubicBezTo>
                  <a:cubicBezTo>
                    <a:pt x="6" y="4"/>
                    <a:pt x="7" y="6"/>
                    <a:pt x="8" y="4"/>
                  </a:cubicBezTo>
                  <a:lnTo>
                    <a:pt x="6" y="2"/>
                  </a:lnTo>
                  <a:lnTo>
                    <a:pt x="9" y="0"/>
                  </a:lnTo>
                  <a:cubicBezTo>
                    <a:pt x="9" y="1"/>
                    <a:pt x="8" y="3"/>
                    <a:pt x="9" y="4"/>
                  </a:cubicBezTo>
                  <a:close/>
                </a:path>
              </a:pathLst>
            </a:custGeom>
            <a:solidFill>
              <a:srgbClr val="7374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53" name="Freeform 113"/>
            <p:cNvSpPr>
              <a:spLocks/>
            </p:cNvSpPr>
            <p:nvPr/>
          </p:nvSpPr>
          <p:spPr bwMode="auto">
            <a:xfrm>
              <a:off x="3699" y="1195"/>
              <a:ext cx="26" cy="16"/>
            </a:xfrm>
            <a:custGeom>
              <a:avLst/>
              <a:gdLst>
                <a:gd name="T0" fmla="*/ 12 w 12"/>
                <a:gd name="T1" fmla="*/ 0 h 7"/>
                <a:gd name="T2" fmla="*/ 10 w 12"/>
                <a:gd name="T3" fmla="*/ 7 h 7"/>
                <a:gd name="T4" fmla="*/ 0 w 12"/>
                <a:gd name="T5" fmla="*/ 1 h 7"/>
                <a:gd name="T6" fmla="*/ 12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cubicBezTo>
                    <a:pt x="12" y="2"/>
                    <a:pt x="11" y="5"/>
                    <a:pt x="10" y="7"/>
                  </a:cubicBezTo>
                  <a:cubicBezTo>
                    <a:pt x="7" y="5"/>
                    <a:pt x="3" y="2"/>
                    <a:pt x="0" y="1"/>
                  </a:cubicBezTo>
                  <a:cubicBezTo>
                    <a:pt x="3" y="0"/>
                    <a:pt x="9" y="0"/>
                    <a:pt x="12" y="0"/>
                  </a:cubicBezTo>
                  <a:close/>
                </a:path>
              </a:pathLst>
            </a:custGeom>
            <a:solidFill>
              <a:srgbClr val="C115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54" name="Freeform 114"/>
            <p:cNvSpPr>
              <a:spLocks/>
            </p:cNvSpPr>
            <p:nvPr/>
          </p:nvSpPr>
          <p:spPr bwMode="auto">
            <a:xfrm>
              <a:off x="3523" y="1195"/>
              <a:ext cx="7" cy="7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55" name="Freeform 115"/>
            <p:cNvSpPr>
              <a:spLocks/>
            </p:cNvSpPr>
            <p:nvPr/>
          </p:nvSpPr>
          <p:spPr bwMode="auto">
            <a:xfrm>
              <a:off x="3560" y="1195"/>
              <a:ext cx="9" cy="16"/>
            </a:xfrm>
            <a:custGeom>
              <a:avLst/>
              <a:gdLst>
                <a:gd name="T0" fmla="*/ 5 w 5"/>
                <a:gd name="T1" fmla="*/ 3 h 7"/>
                <a:gd name="T2" fmla="*/ 1 w 5"/>
                <a:gd name="T3" fmla="*/ 5 h 7"/>
                <a:gd name="T4" fmla="*/ 0 w 5"/>
                <a:gd name="T5" fmla="*/ 4 h 7"/>
                <a:gd name="T6" fmla="*/ 5 w 5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cubicBezTo>
                    <a:pt x="4" y="3"/>
                    <a:pt x="4" y="7"/>
                    <a:pt x="1" y="5"/>
                  </a:cubicBezTo>
                  <a:lnTo>
                    <a:pt x="0" y="4"/>
                  </a:lnTo>
                  <a:cubicBezTo>
                    <a:pt x="1" y="2"/>
                    <a:pt x="3" y="0"/>
                    <a:pt x="5" y="3"/>
                  </a:cubicBezTo>
                  <a:close/>
                </a:path>
              </a:pathLst>
            </a:custGeom>
            <a:solidFill>
              <a:srgbClr val="7374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56" name="Freeform 116"/>
            <p:cNvSpPr>
              <a:spLocks/>
            </p:cNvSpPr>
            <p:nvPr/>
          </p:nvSpPr>
          <p:spPr bwMode="auto">
            <a:xfrm>
              <a:off x="3667" y="1198"/>
              <a:ext cx="50" cy="28"/>
            </a:xfrm>
            <a:custGeom>
              <a:avLst/>
              <a:gdLst>
                <a:gd name="T0" fmla="*/ 22 w 24"/>
                <a:gd name="T1" fmla="*/ 7 h 13"/>
                <a:gd name="T2" fmla="*/ 22 w 24"/>
                <a:gd name="T3" fmla="*/ 10 h 13"/>
                <a:gd name="T4" fmla="*/ 3 w 24"/>
                <a:gd name="T5" fmla="*/ 12 h 13"/>
                <a:gd name="T6" fmla="*/ 0 w 24"/>
                <a:gd name="T7" fmla="*/ 2 h 13"/>
                <a:gd name="T8" fmla="*/ 7 w 24"/>
                <a:gd name="T9" fmla="*/ 7 h 13"/>
                <a:gd name="T10" fmla="*/ 4 w 24"/>
                <a:gd name="T11" fmla="*/ 1 h 13"/>
                <a:gd name="T12" fmla="*/ 14 w 24"/>
                <a:gd name="T13" fmla="*/ 3 h 13"/>
                <a:gd name="T14" fmla="*/ 22 w 24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3">
                  <a:moveTo>
                    <a:pt x="22" y="7"/>
                  </a:moveTo>
                  <a:cubicBezTo>
                    <a:pt x="22" y="8"/>
                    <a:pt x="24" y="10"/>
                    <a:pt x="22" y="10"/>
                  </a:cubicBezTo>
                  <a:cubicBezTo>
                    <a:pt x="16" y="11"/>
                    <a:pt x="9" y="13"/>
                    <a:pt x="3" y="12"/>
                  </a:cubicBezTo>
                  <a:cubicBezTo>
                    <a:pt x="1" y="9"/>
                    <a:pt x="0" y="5"/>
                    <a:pt x="0" y="2"/>
                  </a:cubicBezTo>
                  <a:cubicBezTo>
                    <a:pt x="3" y="3"/>
                    <a:pt x="5" y="5"/>
                    <a:pt x="7" y="7"/>
                  </a:cubicBezTo>
                  <a:cubicBezTo>
                    <a:pt x="10" y="5"/>
                    <a:pt x="5" y="3"/>
                    <a:pt x="4" y="1"/>
                  </a:cubicBezTo>
                  <a:cubicBezTo>
                    <a:pt x="8" y="0"/>
                    <a:pt x="11" y="2"/>
                    <a:pt x="14" y="3"/>
                  </a:cubicBezTo>
                  <a:cubicBezTo>
                    <a:pt x="17" y="4"/>
                    <a:pt x="20" y="5"/>
                    <a:pt x="22" y="7"/>
                  </a:cubicBez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57" name="Freeform 117"/>
            <p:cNvSpPr>
              <a:spLocks/>
            </p:cNvSpPr>
            <p:nvPr/>
          </p:nvSpPr>
          <p:spPr bwMode="auto">
            <a:xfrm>
              <a:off x="3545" y="1202"/>
              <a:ext cx="9" cy="7"/>
            </a:xfrm>
            <a:custGeom>
              <a:avLst/>
              <a:gdLst>
                <a:gd name="T0" fmla="*/ 3 w 4"/>
                <a:gd name="T1" fmla="*/ 3 h 3"/>
                <a:gd name="T2" fmla="*/ 1 w 4"/>
                <a:gd name="T3" fmla="*/ 3 h 3"/>
                <a:gd name="T4" fmla="*/ 2 w 4"/>
                <a:gd name="T5" fmla="*/ 0 h 3"/>
                <a:gd name="T6" fmla="*/ 3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1" y="3"/>
                  </a:ln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58" name="Freeform 118"/>
            <p:cNvSpPr>
              <a:spLocks/>
            </p:cNvSpPr>
            <p:nvPr/>
          </p:nvSpPr>
          <p:spPr bwMode="auto">
            <a:xfrm>
              <a:off x="3532" y="1204"/>
              <a:ext cx="0" cy="7"/>
            </a:xfrm>
            <a:custGeom>
              <a:avLst/>
              <a:gdLst>
                <a:gd name="T0" fmla="*/ 3 w 4"/>
                <a:gd name="T1" fmla="*/ 3 h 3"/>
                <a:gd name="T2" fmla="*/ 0 w 4"/>
                <a:gd name="T3" fmla="*/ 1 h 3"/>
                <a:gd name="T4" fmla="*/ 0 w 4"/>
                <a:gd name="T5" fmla="*/ 0 h 3"/>
                <a:gd name="T6" fmla="*/ 3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2" y="2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4" y="1"/>
                    <a:pt x="3" y="3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59" name="Freeform 119"/>
            <p:cNvSpPr>
              <a:spLocks/>
            </p:cNvSpPr>
            <p:nvPr/>
          </p:nvSpPr>
          <p:spPr bwMode="auto">
            <a:xfrm>
              <a:off x="3551" y="1206"/>
              <a:ext cx="11" cy="11"/>
            </a:xfrm>
            <a:custGeom>
              <a:avLst/>
              <a:gdLst>
                <a:gd name="T0" fmla="*/ 5 w 5"/>
                <a:gd name="T1" fmla="*/ 3 h 5"/>
                <a:gd name="T2" fmla="*/ 0 w 5"/>
                <a:gd name="T3" fmla="*/ 4 h 5"/>
                <a:gd name="T4" fmla="*/ 2 w 5"/>
                <a:gd name="T5" fmla="*/ 0 h 5"/>
                <a:gd name="T6" fmla="*/ 5 w 5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5"/>
                    <a:pt x="2" y="4"/>
                    <a:pt x="0" y="4"/>
                  </a:cubicBezTo>
                  <a:lnTo>
                    <a:pt x="2" y="0"/>
                  </a:lnTo>
                  <a:cubicBezTo>
                    <a:pt x="3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7374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60" name="Freeform 120"/>
            <p:cNvSpPr>
              <a:spLocks/>
            </p:cNvSpPr>
            <p:nvPr/>
          </p:nvSpPr>
          <p:spPr bwMode="auto">
            <a:xfrm>
              <a:off x="3582" y="1208"/>
              <a:ext cx="4" cy="7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2 w 2"/>
                <a:gd name="T5" fmla="*/ 0 h 3"/>
                <a:gd name="T6" fmla="*/ 2 w 2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3"/>
                    <a:pt x="0" y="3"/>
                    <a:pt x="0" y="3"/>
                  </a:cubicBezTo>
                  <a:lnTo>
                    <a:pt x="2" y="0"/>
                  </a:lnTo>
                  <a:cubicBezTo>
                    <a:pt x="2" y="0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7374A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61" name="Freeform 121"/>
            <p:cNvSpPr>
              <a:spLocks/>
            </p:cNvSpPr>
            <p:nvPr/>
          </p:nvSpPr>
          <p:spPr bwMode="auto">
            <a:xfrm>
              <a:off x="3543" y="1211"/>
              <a:ext cx="4" cy="4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1 h 2"/>
                <a:gd name="T4" fmla="*/ 0 w 2"/>
                <a:gd name="T5" fmla="*/ 0 h 2"/>
                <a:gd name="T6" fmla="*/ 2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1"/>
                    <a:pt x="0" y="1"/>
                  </a:cubicBez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62" name="Freeform 122"/>
            <p:cNvSpPr>
              <a:spLocks/>
            </p:cNvSpPr>
            <p:nvPr/>
          </p:nvSpPr>
          <p:spPr bwMode="auto">
            <a:xfrm>
              <a:off x="3234" y="1219"/>
              <a:ext cx="742" cy="947"/>
            </a:xfrm>
            <a:custGeom>
              <a:avLst/>
              <a:gdLst>
                <a:gd name="T0" fmla="*/ 35 w 346"/>
                <a:gd name="T1" fmla="*/ 3 h 436"/>
                <a:gd name="T2" fmla="*/ 103 w 346"/>
                <a:gd name="T3" fmla="*/ 28 h 436"/>
                <a:gd name="T4" fmla="*/ 126 w 346"/>
                <a:gd name="T5" fmla="*/ 37 h 436"/>
                <a:gd name="T6" fmla="*/ 142 w 346"/>
                <a:gd name="T7" fmla="*/ 29 h 436"/>
                <a:gd name="T8" fmla="*/ 142 w 346"/>
                <a:gd name="T9" fmla="*/ 47 h 436"/>
                <a:gd name="T10" fmla="*/ 165 w 346"/>
                <a:gd name="T11" fmla="*/ 50 h 436"/>
                <a:gd name="T12" fmla="*/ 189 w 346"/>
                <a:gd name="T13" fmla="*/ 72 h 436"/>
                <a:gd name="T14" fmla="*/ 193 w 346"/>
                <a:gd name="T15" fmla="*/ 68 h 436"/>
                <a:gd name="T16" fmla="*/ 206 w 346"/>
                <a:gd name="T17" fmla="*/ 47 h 436"/>
                <a:gd name="T18" fmla="*/ 231 w 346"/>
                <a:gd name="T19" fmla="*/ 52 h 436"/>
                <a:gd name="T20" fmla="*/ 230 w 346"/>
                <a:gd name="T21" fmla="*/ 25 h 436"/>
                <a:gd name="T22" fmla="*/ 306 w 346"/>
                <a:gd name="T23" fmla="*/ 44 h 436"/>
                <a:gd name="T24" fmla="*/ 344 w 346"/>
                <a:gd name="T25" fmla="*/ 73 h 436"/>
                <a:gd name="T26" fmla="*/ 322 w 346"/>
                <a:gd name="T27" fmla="*/ 154 h 436"/>
                <a:gd name="T28" fmla="*/ 288 w 346"/>
                <a:gd name="T29" fmla="*/ 128 h 436"/>
                <a:gd name="T30" fmla="*/ 302 w 346"/>
                <a:gd name="T31" fmla="*/ 87 h 436"/>
                <a:gd name="T32" fmla="*/ 292 w 346"/>
                <a:gd name="T33" fmla="*/ 82 h 436"/>
                <a:gd name="T34" fmla="*/ 290 w 346"/>
                <a:gd name="T35" fmla="*/ 87 h 436"/>
                <a:gd name="T36" fmla="*/ 269 w 346"/>
                <a:gd name="T37" fmla="*/ 84 h 436"/>
                <a:gd name="T38" fmla="*/ 262 w 346"/>
                <a:gd name="T39" fmla="*/ 89 h 436"/>
                <a:gd name="T40" fmla="*/ 260 w 346"/>
                <a:gd name="T41" fmla="*/ 88 h 436"/>
                <a:gd name="T42" fmla="*/ 260 w 346"/>
                <a:gd name="T43" fmla="*/ 95 h 436"/>
                <a:gd name="T44" fmla="*/ 250 w 346"/>
                <a:gd name="T45" fmla="*/ 136 h 436"/>
                <a:gd name="T46" fmla="*/ 261 w 346"/>
                <a:gd name="T47" fmla="*/ 148 h 436"/>
                <a:gd name="T48" fmla="*/ 241 w 346"/>
                <a:gd name="T49" fmla="*/ 173 h 436"/>
                <a:gd name="T50" fmla="*/ 253 w 346"/>
                <a:gd name="T51" fmla="*/ 175 h 436"/>
                <a:gd name="T52" fmla="*/ 259 w 346"/>
                <a:gd name="T53" fmla="*/ 189 h 436"/>
                <a:gd name="T54" fmla="*/ 263 w 346"/>
                <a:gd name="T55" fmla="*/ 187 h 436"/>
                <a:gd name="T56" fmla="*/ 270 w 346"/>
                <a:gd name="T57" fmla="*/ 201 h 436"/>
                <a:gd name="T58" fmla="*/ 268 w 346"/>
                <a:gd name="T59" fmla="*/ 237 h 436"/>
                <a:gd name="T60" fmla="*/ 263 w 346"/>
                <a:gd name="T61" fmla="*/ 239 h 436"/>
                <a:gd name="T62" fmla="*/ 274 w 346"/>
                <a:gd name="T63" fmla="*/ 230 h 436"/>
                <a:gd name="T64" fmla="*/ 238 w 346"/>
                <a:gd name="T65" fmla="*/ 234 h 436"/>
                <a:gd name="T66" fmla="*/ 167 w 346"/>
                <a:gd name="T67" fmla="*/ 239 h 436"/>
                <a:gd name="T68" fmla="*/ 134 w 346"/>
                <a:gd name="T69" fmla="*/ 234 h 436"/>
                <a:gd name="T70" fmla="*/ 242 w 346"/>
                <a:gd name="T71" fmla="*/ 236 h 436"/>
                <a:gd name="T72" fmla="*/ 258 w 346"/>
                <a:gd name="T73" fmla="*/ 297 h 436"/>
                <a:gd name="T74" fmla="*/ 254 w 346"/>
                <a:gd name="T75" fmla="*/ 406 h 436"/>
                <a:gd name="T76" fmla="*/ 215 w 346"/>
                <a:gd name="T77" fmla="*/ 432 h 436"/>
                <a:gd name="T78" fmla="*/ 203 w 346"/>
                <a:gd name="T79" fmla="*/ 425 h 436"/>
                <a:gd name="T80" fmla="*/ 200 w 346"/>
                <a:gd name="T81" fmla="*/ 367 h 436"/>
                <a:gd name="T82" fmla="*/ 188 w 346"/>
                <a:gd name="T83" fmla="*/ 282 h 436"/>
                <a:gd name="T84" fmla="*/ 184 w 346"/>
                <a:gd name="T85" fmla="*/ 266 h 436"/>
                <a:gd name="T86" fmla="*/ 176 w 346"/>
                <a:gd name="T87" fmla="*/ 246 h 436"/>
                <a:gd name="T88" fmla="*/ 182 w 346"/>
                <a:gd name="T89" fmla="*/ 254 h 436"/>
                <a:gd name="T90" fmla="*/ 194 w 346"/>
                <a:gd name="T91" fmla="*/ 342 h 436"/>
                <a:gd name="T92" fmla="*/ 202 w 346"/>
                <a:gd name="T93" fmla="*/ 413 h 436"/>
                <a:gd name="T94" fmla="*/ 184 w 346"/>
                <a:gd name="T95" fmla="*/ 432 h 436"/>
                <a:gd name="T96" fmla="*/ 158 w 346"/>
                <a:gd name="T97" fmla="*/ 405 h 436"/>
                <a:gd name="T98" fmla="*/ 125 w 346"/>
                <a:gd name="T99" fmla="*/ 235 h 436"/>
                <a:gd name="T100" fmla="*/ 114 w 346"/>
                <a:gd name="T101" fmla="*/ 227 h 436"/>
                <a:gd name="T102" fmla="*/ 122 w 346"/>
                <a:gd name="T103" fmla="*/ 237 h 436"/>
                <a:gd name="T104" fmla="*/ 127 w 346"/>
                <a:gd name="T105" fmla="*/ 181 h 436"/>
                <a:gd name="T106" fmla="*/ 137 w 346"/>
                <a:gd name="T107" fmla="*/ 131 h 436"/>
                <a:gd name="T108" fmla="*/ 118 w 346"/>
                <a:gd name="T109" fmla="*/ 98 h 436"/>
                <a:gd name="T110" fmla="*/ 85 w 346"/>
                <a:gd name="T111" fmla="*/ 92 h 436"/>
                <a:gd name="T112" fmla="*/ 29 w 346"/>
                <a:gd name="T113" fmla="*/ 56 h 436"/>
                <a:gd name="T114" fmla="*/ 1 w 346"/>
                <a:gd name="T115" fmla="*/ 23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6" h="436">
                  <a:moveTo>
                    <a:pt x="29" y="0"/>
                  </a:moveTo>
                  <a:cubicBezTo>
                    <a:pt x="30" y="3"/>
                    <a:pt x="33" y="2"/>
                    <a:pt x="35" y="3"/>
                  </a:cubicBezTo>
                  <a:cubicBezTo>
                    <a:pt x="40" y="5"/>
                    <a:pt x="44" y="10"/>
                    <a:pt x="49" y="12"/>
                  </a:cubicBezTo>
                  <a:cubicBezTo>
                    <a:pt x="65" y="21"/>
                    <a:pt x="86" y="20"/>
                    <a:pt x="103" y="28"/>
                  </a:cubicBezTo>
                  <a:cubicBezTo>
                    <a:pt x="111" y="31"/>
                    <a:pt x="119" y="31"/>
                    <a:pt x="127" y="32"/>
                  </a:cubicBezTo>
                  <a:cubicBezTo>
                    <a:pt x="127" y="33"/>
                    <a:pt x="124" y="35"/>
                    <a:pt x="126" y="37"/>
                  </a:cubicBezTo>
                  <a:cubicBezTo>
                    <a:pt x="128" y="35"/>
                    <a:pt x="129" y="32"/>
                    <a:pt x="132" y="30"/>
                  </a:cubicBezTo>
                  <a:cubicBezTo>
                    <a:pt x="135" y="29"/>
                    <a:pt x="139" y="29"/>
                    <a:pt x="142" y="29"/>
                  </a:cubicBezTo>
                  <a:cubicBezTo>
                    <a:pt x="140" y="35"/>
                    <a:pt x="133" y="41"/>
                    <a:pt x="138" y="46"/>
                  </a:cubicBezTo>
                  <a:cubicBezTo>
                    <a:pt x="140" y="45"/>
                    <a:pt x="140" y="48"/>
                    <a:pt x="142" y="47"/>
                  </a:cubicBezTo>
                  <a:cubicBezTo>
                    <a:pt x="143" y="49"/>
                    <a:pt x="140" y="51"/>
                    <a:pt x="141" y="52"/>
                  </a:cubicBezTo>
                  <a:cubicBezTo>
                    <a:pt x="149" y="53"/>
                    <a:pt x="157" y="49"/>
                    <a:pt x="165" y="50"/>
                  </a:cubicBezTo>
                  <a:cubicBezTo>
                    <a:pt x="166" y="48"/>
                    <a:pt x="169" y="48"/>
                    <a:pt x="170" y="48"/>
                  </a:cubicBezTo>
                  <a:cubicBezTo>
                    <a:pt x="178" y="55"/>
                    <a:pt x="183" y="64"/>
                    <a:pt x="189" y="72"/>
                  </a:cubicBezTo>
                  <a:cubicBezTo>
                    <a:pt x="191" y="73"/>
                    <a:pt x="191" y="70"/>
                    <a:pt x="192" y="69"/>
                  </a:cubicBezTo>
                  <a:cubicBezTo>
                    <a:pt x="192" y="69"/>
                    <a:pt x="193" y="68"/>
                    <a:pt x="193" y="68"/>
                  </a:cubicBezTo>
                  <a:lnTo>
                    <a:pt x="193" y="67"/>
                  </a:lnTo>
                  <a:cubicBezTo>
                    <a:pt x="197" y="60"/>
                    <a:pt x="201" y="53"/>
                    <a:pt x="206" y="47"/>
                  </a:cubicBezTo>
                  <a:cubicBezTo>
                    <a:pt x="213" y="45"/>
                    <a:pt x="218" y="49"/>
                    <a:pt x="224" y="49"/>
                  </a:cubicBezTo>
                  <a:cubicBezTo>
                    <a:pt x="227" y="50"/>
                    <a:pt x="229" y="51"/>
                    <a:pt x="231" y="52"/>
                  </a:cubicBezTo>
                  <a:cubicBezTo>
                    <a:pt x="233" y="50"/>
                    <a:pt x="230" y="46"/>
                    <a:pt x="234" y="46"/>
                  </a:cubicBezTo>
                  <a:cubicBezTo>
                    <a:pt x="238" y="39"/>
                    <a:pt x="233" y="30"/>
                    <a:pt x="230" y="25"/>
                  </a:cubicBezTo>
                  <a:cubicBezTo>
                    <a:pt x="239" y="27"/>
                    <a:pt x="249" y="22"/>
                    <a:pt x="256" y="29"/>
                  </a:cubicBezTo>
                  <a:cubicBezTo>
                    <a:pt x="273" y="32"/>
                    <a:pt x="290" y="39"/>
                    <a:pt x="306" y="44"/>
                  </a:cubicBezTo>
                  <a:cubicBezTo>
                    <a:pt x="319" y="49"/>
                    <a:pt x="334" y="52"/>
                    <a:pt x="344" y="61"/>
                  </a:cubicBezTo>
                  <a:cubicBezTo>
                    <a:pt x="346" y="64"/>
                    <a:pt x="346" y="69"/>
                    <a:pt x="344" y="73"/>
                  </a:cubicBezTo>
                  <a:cubicBezTo>
                    <a:pt x="345" y="90"/>
                    <a:pt x="337" y="105"/>
                    <a:pt x="333" y="121"/>
                  </a:cubicBezTo>
                  <a:cubicBezTo>
                    <a:pt x="329" y="132"/>
                    <a:pt x="325" y="143"/>
                    <a:pt x="322" y="154"/>
                  </a:cubicBezTo>
                  <a:cubicBezTo>
                    <a:pt x="319" y="146"/>
                    <a:pt x="314" y="138"/>
                    <a:pt x="306" y="132"/>
                  </a:cubicBezTo>
                  <a:cubicBezTo>
                    <a:pt x="301" y="129"/>
                    <a:pt x="294" y="129"/>
                    <a:pt x="288" y="128"/>
                  </a:cubicBezTo>
                  <a:cubicBezTo>
                    <a:pt x="287" y="117"/>
                    <a:pt x="290" y="106"/>
                    <a:pt x="296" y="96"/>
                  </a:cubicBezTo>
                  <a:cubicBezTo>
                    <a:pt x="293" y="92"/>
                    <a:pt x="300" y="90"/>
                    <a:pt x="302" y="87"/>
                  </a:cubicBezTo>
                  <a:cubicBezTo>
                    <a:pt x="299" y="83"/>
                    <a:pt x="296" y="93"/>
                    <a:pt x="293" y="86"/>
                  </a:cubicBezTo>
                  <a:cubicBezTo>
                    <a:pt x="292" y="85"/>
                    <a:pt x="295" y="83"/>
                    <a:pt x="292" y="82"/>
                  </a:cubicBezTo>
                  <a:cubicBezTo>
                    <a:pt x="291" y="82"/>
                    <a:pt x="290" y="84"/>
                    <a:pt x="290" y="84"/>
                  </a:cubicBezTo>
                  <a:lnTo>
                    <a:pt x="290" y="87"/>
                  </a:lnTo>
                  <a:lnTo>
                    <a:pt x="268" y="86"/>
                  </a:lnTo>
                  <a:cubicBezTo>
                    <a:pt x="269" y="86"/>
                    <a:pt x="269" y="85"/>
                    <a:pt x="269" y="84"/>
                  </a:cubicBezTo>
                  <a:cubicBezTo>
                    <a:pt x="268" y="83"/>
                    <a:pt x="266" y="85"/>
                    <a:pt x="266" y="86"/>
                  </a:cubicBezTo>
                  <a:cubicBezTo>
                    <a:pt x="266" y="88"/>
                    <a:pt x="264" y="89"/>
                    <a:pt x="262" y="89"/>
                  </a:cubicBezTo>
                  <a:lnTo>
                    <a:pt x="261" y="89"/>
                  </a:lnTo>
                  <a:cubicBezTo>
                    <a:pt x="261" y="89"/>
                    <a:pt x="260" y="88"/>
                    <a:pt x="260" y="88"/>
                  </a:cubicBezTo>
                  <a:cubicBezTo>
                    <a:pt x="259" y="88"/>
                    <a:pt x="258" y="88"/>
                    <a:pt x="258" y="88"/>
                  </a:cubicBezTo>
                  <a:cubicBezTo>
                    <a:pt x="256" y="93"/>
                    <a:pt x="263" y="91"/>
                    <a:pt x="260" y="95"/>
                  </a:cubicBezTo>
                  <a:cubicBezTo>
                    <a:pt x="259" y="107"/>
                    <a:pt x="255" y="119"/>
                    <a:pt x="246" y="129"/>
                  </a:cubicBezTo>
                  <a:cubicBezTo>
                    <a:pt x="246" y="132"/>
                    <a:pt x="248" y="135"/>
                    <a:pt x="250" y="136"/>
                  </a:cubicBezTo>
                  <a:cubicBezTo>
                    <a:pt x="251" y="136"/>
                    <a:pt x="251" y="134"/>
                    <a:pt x="250" y="134"/>
                  </a:cubicBezTo>
                  <a:cubicBezTo>
                    <a:pt x="256" y="135"/>
                    <a:pt x="258" y="143"/>
                    <a:pt x="261" y="148"/>
                  </a:cubicBezTo>
                  <a:cubicBezTo>
                    <a:pt x="255" y="155"/>
                    <a:pt x="247" y="161"/>
                    <a:pt x="242" y="169"/>
                  </a:cubicBezTo>
                  <a:cubicBezTo>
                    <a:pt x="240" y="170"/>
                    <a:pt x="240" y="171"/>
                    <a:pt x="241" y="173"/>
                  </a:cubicBezTo>
                  <a:cubicBezTo>
                    <a:pt x="243" y="176"/>
                    <a:pt x="247" y="177"/>
                    <a:pt x="250" y="176"/>
                  </a:cubicBezTo>
                  <a:cubicBezTo>
                    <a:pt x="251" y="176"/>
                    <a:pt x="252" y="175"/>
                    <a:pt x="253" y="175"/>
                  </a:cubicBezTo>
                  <a:cubicBezTo>
                    <a:pt x="251" y="178"/>
                    <a:pt x="246" y="181"/>
                    <a:pt x="248" y="185"/>
                  </a:cubicBezTo>
                  <a:cubicBezTo>
                    <a:pt x="250" y="189"/>
                    <a:pt x="255" y="190"/>
                    <a:pt x="259" y="189"/>
                  </a:cubicBezTo>
                  <a:lnTo>
                    <a:pt x="264" y="185"/>
                  </a:lnTo>
                  <a:cubicBezTo>
                    <a:pt x="264" y="186"/>
                    <a:pt x="263" y="186"/>
                    <a:pt x="263" y="187"/>
                  </a:cubicBezTo>
                  <a:cubicBezTo>
                    <a:pt x="263" y="188"/>
                    <a:pt x="261" y="191"/>
                    <a:pt x="262" y="193"/>
                  </a:cubicBezTo>
                  <a:cubicBezTo>
                    <a:pt x="264" y="198"/>
                    <a:pt x="271" y="194"/>
                    <a:pt x="270" y="201"/>
                  </a:cubicBezTo>
                  <a:cubicBezTo>
                    <a:pt x="271" y="206"/>
                    <a:pt x="270" y="213"/>
                    <a:pt x="274" y="217"/>
                  </a:cubicBezTo>
                  <a:cubicBezTo>
                    <a:pt x="274" y="224"/>
                    <a:pt x="279" y="234"/>
                    <a:pt x="268" y="237"/>
                  </a:cubicBezTo>
                  <a:lnTo>
                    <a:pt x="262" y="240"/>
                  </a:lnTo>
                  <a:cubicBezTo>
                    <a:pt x="262" y="239"/>
                    <a:pt x="262" y="239"/>
                    <a:pt x="263" y="239"/>
                  </a:cubicBezTo>
                  <a:lnTo>
                    <a:pt x="262" y="238"/>
                  </a:lnTo>
                  <a:cubicBezTo>
                    <a:pt x="266" y="236"/>
                    <a:pt x="271" y="233"/>
                    <a:pt x="274" y="230"/>
                  </a:cubicBezTo>
                  <a:cubicBezTo>
                    <a:pt x="274" y="227"/>
                    <a:pt x="271" y="228"/>
                    <a:pt x="270" y="226"/>
                  </a:cubicBezTo>
                  <a:cubicBezTo>
                    <a:pt x="258" y="227"/>
                    <a:pt x="249" y="232"/>
                    <a:pt x="238" y="234"/>
                  </a:cubicBezTo>
                  <a:cubicBezTo>
                    <a:pt x="235" y="236"/>
                    <a:pt x="233" y="236"/>
                    <a:pt x="230" y="236"/>
                  </a:cubicBezTo>
                  <a:cubicBezTo>
                    <a:pt x="208" y="239"/>
                    <a:pt x="189" y="241"/>
                    <a:pt x="167" y="239"/>
                  </a:cubicBezTo>
                  <a:cubicBezTo>
                    <a:pt x="156" y="238"/>
                    <a:pt x="145" y="234"/>
                    <a:pt x="136" y="230"/>
                  </a:cubicBezTo>
                  <a:cubicBezTo>
                    <a:pt x="134" y="231"/>
                    <a:pt x="133" y="233"/>
                    <a:pt x="134" y="234"/>
                  </a:cubicBezTo>
                  <a:cubicBezTo>
                    <a:pt x="141" y="236"/>
                    <a:pt x="148" y="238"/>
                    <a:pt x="154" y="240"/>
                  </a:cubicBezTo>
                  <a:cubicBezTo>
                    <a:pt x="182" y="245"/>
                    <a:pt x="215" y="243"/>
                    <a:pt x="242" y="236"/>
                  </a:cubicBezTo>
                  <a:cubicBezTo>
                    <a:pt x="248" y="235"/>
                    <a:pt x="253" y="233"/>
                    <a:pt x="259" y="232"/>
                  </a:cubicBezTo>
                  <a:cubicBezTo>
                    <a:pt x="261" y="254"/>
                    <a:pt x="253" y="275"/>
                    <a:pt x="258" y="297"/>
                  </a:cubicBezTo>
                  <a:cubicBezTo>
                    <a:pt x="256" y="322"/>
                    <a:pt x="255" y="345"/>
                    <a:pt x="255" y="370"/>
                  </a:cubicBezTo>
                  <a:cubicBezTo>
                    <a:pt x="256" y="382"/>
                    <a:pt x="256" y="395"/>
                    <a:pt x="254" y="406"/>
                  </a:cubicBezTo>
                  <a:cubicBezTo>
                    <a:pt x="255" y="412"/>
                    <a:pt x="250" y="420"/>
                    <a:pt x="256" y="425"/>
                  </a:cubicBezTo>
                  <a:cubicBezTo>
                    <a:pt x="241" y="421"/>
                    <a:pt x="227" y="425"/>
                    <a:pt x="215" y="432"/>
                  </a:cubicBezTo>
                  <a:cubicBezTo>
                    <a:pt x="211" y="432"/>
                    <a:pt x="208" y="435"/>
                    <a:pt x="204" y="436"/>
                  </a:cubicBezTo>
                  <a:cubicBezTo>
                    <a:pt x="202" y="432"/>
                    <a:pt x="203" y="429"/>
                    <a:pt x="203" y="425"/>
                  </a:cubicBezTo>
                  <a:cubicBezTo>
                    <a:pt x="206" y="419"/>
                    <a:pt x="204" y="410"/>
                    <a:pt x="202" y="404"/>
                  </a:cubicBezTo>
                  <a:cubicBezTo>
                    <a:pt x="203" y="392"/>
                    <a:pt x="198" y="380"/>
                    <a:pt x="200" y="367"/>
                  </a:cubicBezTo>
                  <a:cubicBezTo>
                    <a:pt x="199" y="357"/>
                    <a:pt x="196" y="348"/>
                    <a:pt x="196" y="339"/>
                  </a:cubicBezTo>
                  <a:cubicBezTo>
                    <a:pt x="191" y="319"/>
                    <a:pt x="195" y="301"/>
                    <a:pt x="188" y="282"/>
                  </a:cubicBezTo>
                  <a:cubicBezTo>
                    <a:pt x="187" y="277"/>
                    <a:pt x="188" y="271"/>
                    <a:pt x="186" y="267"/>
                  </a:cubicBezTo>
                  <a:cubicBezTo>
                    <a:pt x="185" y="267"/>
                    <a:pt x="185" y="266"/>
                    <a:pt x="184" y="266"/>
                  </a:cubicBezTo>
                  <a:cubicBezTo>
                    <a:pt x="184" y="262"/>
                    <a:pt x="184" y="258"/>
                    <a:pt x="186" y="254"/>
                  </a:cubicBezTo>
                  <a:cubicBezTo>
                    <a:pt x="184" y="251"/>
                    <a:pt x="179" y="251"/>
                    <a:pt x="176" y="246"/>
                  </a:cubicBezTo>
                  <a:cubicBezTo>
                    <a:pt x="175" y="246"/>
                    <a:pt x="175" y="247"/>
                    <a:pt x="174" y="248"/>
                  </a:cubicBezTo>
                  <a:cubicBezTo>
                    <a:pt x="175" y="251"/>
                    <a:pt x="179" y="252"/>
                    <a:pt x="182" y="254"/>
                  </a:cubicBezTo>
                  <a:cubicBezTo>
                    <a:pt x="180" y="264"/>
                    <a:pt x="186" y="271"/>
                    <a:pt x="185" y="281"/>
                  </a:cubicBezTo>
                  <a:cubicBezTo>
                    <a:pt x="193" y="299"/>
                    <a:pt x="189" y="322"/>
                    <a:pt x="194" y="342"/>
                  </a:cubicBezTo>
                  <a:cubicBezTo>
                    <a:pt x="193" y="353"/>
                    <a:pt x="201" y="362"/>
                    <a:pt x="196" y="373"/>
                  </a:cubicBezTo>
                  <a:cubicBezTo>
                    <a:pt x="197" y="386"/>
                    <a:pt x="199" y="400"/>
                    <a:pt x="202" y="413"/>
                  </a:cubicBezTo>
                  <a:cubicBezTo>
                    <a:pt x="202" y="420"/>
                    <a:pt x="199" y="428"/>
                    <a:pt x="200" y="434"/>
                  </a:cubicBezTo>
                  <a:cubicBezTo>
                    <a:pt x="195" y="436"/>
                    <a:pt x="189" y="434"/>
                    <a:pt x="184" y="432"/>
                  </a:cubicBezTo>
                  <a:cubicBezTo>
                    <a:pt x="175" y="429"/>
                    <a:pt x="164" y="430"/>
                    <a:pt x="157" y="422"/>
                  </a:cubicBezTo>
                  <a:cubicBezTo>
                    <a:pt x="155" y="416"/>
                    <a:pt x="161" y="411"/>
                    <a:pt x="158" y="405"/>
                  </a:cubicBezTo>
                  <a:cubicBezTo>
                    <a:pt x="150" y="377"/>
                    <a:pt x="144" y="349"/>
                    <a:pt x="141" y="318"/>
                  </a:cubicBezTo>
                  <a:cubicBezTo>
                    <a:pt x="137" y="290"/>
                    <a:pt x="130" y="262"/>
                    <a:pt x="125" y="235"/>
                  </a:cubicBezTo>
                  <a:cubicBezTo>
                    <a:pt x="124" y="233"/>
                    <a:pt x="127" y="230"/>
                    <a:pt x="124" y="228"/>
                  </a:cubicBezTo>
                  <a:cubicBezTo>
                    <a:pt x="121" y="227"/>
                    <a:pt x="118" y="226"/>
                    <a:pt x="114" y="227"/>
                  </a:cubicBezTo>
                  <a:cubicBezTo>
                    <a:pt x="113" y="228"/>
                    <a:pt x="112" y="228"/>
                    <a:pt x="112" y="229"/>
                  </a:cubicBezTo>
                  <a:cubicBezTo>
                    <a:pt x="116" y="231"/>
                    <a:pt x="118" y="236"/>
                    <a:pt x="122" y="237"/>
                  </a:cubicBezTo>
                  <a:cubicBezTo>
                    <a:pt x="118" y="236"/>
                    <a:pt x="111" y="233"/>
                    <a:pt x="110" y="227"/>
                  </a:cubicBezTo>
                  <a:cubicBezTo>
                    <a:pt x="112" y="210"/>
                    <a:pt x="122" y="197"/>
                    <a:pt x="127" y="181"/>
                  </a:cubicBezTo>
                  <a:cubicBezTo>
                    <a:pt x="128" y="171"/>
                    <a:pt x="135" y="163"/>
                    <a:pt x="133" y="153"/>
                  </a:cubicBezTo>
                  <a:cubicBezTo>
                    <a:pt x="140" y="147"/>
                    <a:pt x="135" y="139"/>
                    <a:pt x="137" y="131"/>
                  </a:cubicBezTo>
                  <a:cubicBezTo>
                    <a:pt x="127" y="123"/>
                    <a:pt x="117" y="114"/>
                    <a:pt x="119" y="101"/>
                  </a:cubicBezTo>
                  <a:cubicBezTo>
                    <a:pt x="119" y="100"/>
                    <a:pt x="120" y="99"/>
                    <a:pt x="118" y="98"/>
                  </a:cubicBezTo>
                  <a:cubicBezTo>
                    <a:pt x="115" y="99"/>
                    <a:pt x="116" y="103"/>
                    <a:pt x="115" y="106"/>
                  </a:cubicBezTo>
                  <a:cubicBezTo>
                    <a:pt x="105" y="103"/>
                    <a:pt x="96" y="94"/>
                    <a:pt x="85" y="92"/>
                  </a:cubicBezTo>
                  <a:cubicBezTo>
                    <a:pt x="83" y="90"/>
                    <a:pt x="79" y="90"/>
                    <a:pt x="77" y="88"/>
                  </a:cubicBezTo>
                  <a:cubicBezTo>
                    <a:pt x="60" y="78"/>
                    <a:pt x="47" y="63"/>
                    <a:pt x="29" y="56"/>
                  </a:cubicBezTo>
                  <a:cubicBezTo>
                    <a:pt x="20" y="52"/>
                    <a:pt x="15" y="40"/>
                    <a:pt x="4" y="38"/>
                  </a:cubicBezTo>
                  <a:cubicBezTo>
                    <a:pt x="0" y="35"/>
                    <a:pt x="0" y="28"/>
                    <a:pt x="1" y="23"/>
                  </a:cubicBezTo>
                  <a:cubicBezTo>
                    <a:pt x="4" y="10"/>
                    <a:pt x="16" y="0"/>
                    <a:pt x="29" y="0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63" name="Freeform 123"/>
            <p:cNvSpPr>
              <a:spLocks/>
            </p:cNvSpPr>
            <p:nvPr/>
          </p:nvSpPr>
          <p:spPr bwMode="auto">
            <a:xfrm>
              <a:off x="3677" y="1226"/>
              <a:ext cx="35" cy="11"/>
            </a:xfrm>
            <a:custGeom>
              <a:avLst/>
              <a:gdLst>
                <a:gd name="T0" fmla="*/ 11 w 16"/>
                <a:gd name="T1" fmla="*/ 4 h 5"/>
                <a:gd name="T2" fmla="*/ 0 w 16"/>
                <a:gd name="T3" fmla="*/ 3 h 5"/>
                <a:gd name="T4" fmla="*/ 16 w 16"/>
                <a:gd name="T5" fmla="*/ 0 h 5"/>
                <a:gd name="T6" fmla="*/ 11 w 16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5">
                  <a:moveTo>
                    <a:pt x="11" y="4"/>
                  </a:moveTo>
                  <a:cubicBezTo>
                    <a:pt x="7" y="5"/>
                    <a:pt x="4" y="3"/>
                    <a:pt x="0" y="3"/>
                  </a:cubicBezTo>
                  <a:cubicBezTo>
                    <a:pt x="6" y="2"/>
                    <a:pt x="10" y="1"/>
                    <a:pt x="16" y="0"/>
                  </a:cubicBezTo>
                  <a:cubicBezTo>
                    <a:pt x="16" y="1"/>
                    <a:pt x="13" y="4"/>
                    <a:pt x="11" y="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64" name="Freeform 124"/>
            <p:cNvSpPr>
              <a:spLocks/>
            </p:cNvSpPr>
            <p:nvPr/>
          </p:nvSpPr>
          <p:spPr bwMode="auto">
            <a:xfrm>
              <a:off x="3536" y="1250"/>
              <a:ext cx="71" cy="71"/>
            </a:xfrm>
            <a:custGeom>
              <a:avLst/>
              <a:gdLst>
                <a:gd name="T0" fmla="*/ 21 w 30"/>
                <a:gd name="T1" fmla="*/ 1 h 33"/>
                <a:gd name="T2" fmla="*/ 25 w 30"/>
                <a:gd name="T3" fmla="*/ 20 h 33"/>
                <a:gd name="T4" fmla="*/ 30 w 30"/>
                <a:gd name="T5" fmla="*/ 30 h 33"/>
                <a:gd name="T6" fmla="*/ 0 w 30"/>
                <a:gd name="T7" fmla="*/ 28 h 33"/>
                <a:gd name="T8" fmla="*/ 18 w 30"/>
                <a:gd name="T9" fmla="*/ 0 h 33"/>
                <a:gd name="T10" fmla="*/ 21 w 30"/>
                <a:gd name="T1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3">
                  <a:moveTo>
                    <a:pt x="21" y="1"/>
                  </a:moveTo>
                  <a:cubicBezTo>
                    <a:pt x="22" y="8"/>
                    <a:pt x="22" y="14"/>
                    <a:pt x="25" y="20"/>
                  </a:cubicBezTo>
                  <a:cubicBezTo>
                    <a:pt x="26" y="24"/>
                    <a:pt x="28" y="27"/>
                    <a:pt x="30" y="30"/>
                  </a:cubicBezTo>
                  <a:cubicBezTo>
                    <a:pt x="20" y="33"/>
                    <a:pt x="9" y="31"/>
                    <a:pt x="0" y="28"/>
                  </a:cubicBezTo>
                  <a:cubicBezTo>
                    <a:pt x="3" y="17"/>
                    <a:pt x="11" y="8"/>
                    <a:pt x="18" y="0"/>
                  </a:cubicBezTo>
                  <a:cubicBezTo>
                    <a:pt x="19" y="1"/>
                    <a:pt x="21" y="0"/>
                    <a:pt x="21" y="1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65" name="Freeform 125"/>
            <p:cNvSpPr>
              <a:spLocks/>
            </p:cNvSpPr>
            <p:nvPr/>
          </p:nvSpPr>
          <p:spPr bwMode="auto">
            <a:xfrm>
              <a:off x="3688" y="1271"/>
              <a:ext cx="52" cy="42"/>
            </a:xfrm>
            <a:custGeom>
              <a:avLst/>
              <a:gdLst>
                <a:gd name="T0" fmla="*/ 17 w 24"/>
                <a:gd name="T1" fmla="*/ 0 h 19"/>
                <a:gd name="T2" fmla="*/ 24 w 24"/>
                <a:gd name="T3" fmla="*/ 18 h 19"/>
                <a:gd name="T4" fmla="*/ 23 w 24"/>
                <a:gd name="T5" fmla="*/ 19 h 19"/>
                <a:gd name="T6" fmla="*/ 0 w 24"/>
                <a:gd name="T7" fmla="*/ 19 h 19"/>
                <a:gd name="T8" fmla="*/ 11 w 24"/>
                <a:gd name="T9" fmla="*/ 2 h 19"/>
                <a:gd name="T10" fmla="*/ 17 w 24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9">
                  <a:moveTo>
                    <a:pt x="17" y="0"/>
                  </a:moveTo>
                  <a:cubicBezTo>
                    <a:pt x="20" y="5"/>
                    <a:pt x="24" y="11"/>
                    <a:pt x="24" y="18"/>
                  </a:cubicBezTo>
                  <a:lnTo>
                    <a:pt x="23" y="19"/>
                  </a:lnTo>
                  <a:cubicBezTo>
                    <a:pt x="14" y="18"/>
                    <a:pt x="8" y="18"/>
                    <a:pt x="0" y="19"/>
                  </a:cubicBezTo>
                  <a:cubicBezTo>
                    <a:pt x="1" y="12"/>
                    <a:pt x="9" y="8"/>
                    <a:pt x="11" y="2"/>
                  </a:cubicBezTo>
                  <a:cubicBezTo>
                    <a:pt x="13" y="1"/>
                    <a:pt x="14" y="0"/>
                    <a:pt x="17" y="0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66" name="Freeform 126"/>
            <p:cNvSpPr>
              <a:spLocks/>
            </p:cNvSpPr>
            <p:nvPr/>
          </p:nvSpPr>
          <p:spPr bwMode="auto">
            <a:xfrm>
              <a:off x="3775" y="1280"/>
              <a:ext cx="9" cy="13"/>
            </a:xfrm>
            <a:custGeom>
              <a:avLst/>
              <a:gdLst>
                <a:gd name="T0" fmla="*/ 3 w 4"/>
                <a:gd name="T1" fmla="*/ 1 h 6"/>
                <a:gd name="T2" fmla="*/ 4 w 4"/>
                <a:gd name="T3" fmla="*/ 6 h 6"/>
                <a:gd name="T4" fmla="*/ 2 w 4"/>
                <a:gd name="T5" fmla="*/ 0 h 6"/>
                <a:gd name="T6" fmla="*/ 3 w 4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4" y="3"/>
                    <a:pt x="4" y="4"/>
                    <a:pt x="4" y="6"/>
                  </a:cubicBezTo>
                  <a:cubicBezTo>
                    <a:pt x="3" y="5"/>
                    <a:pt x="0" y="2"/>
                    <a:pt x="2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67" name="Freeform 127"/>
            <p:cNvSpPr>
              <a:spLocks/>
            </p:cNvSpPr>
            <p:nvPr/>
          </p:nvSpPr>
          <p:spPr bwMode="auto">
            <a:xfrm>
              <a:off x="3510" y="1295"/>
              <a:ext cx="7" cy="11"/>
            </a:xfrm>
            <a:custGeom>
              <a:avLst/>
              <a:gdLst>
                <a:gd name="T0" fmla="*/ 3 w 3"/>
                <a:gd name="T1" fmla="*/ 0 h 5"/>
                <a:gd name="T2" fmla="*/ 1 w 3"/>
                <a:gd name="T3" fmla="*/ 5 h 5"/>
                <a:gd name="T4" fmla="*/ 3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2"/>
                    <a:pt x="2" y="4"/>
                    <a:pt x="1" y="5"/>
                  </a:cubicBezTo>
                  <a:cubicBezTo>
                    <a:pt x="0" y="3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68" name="Rectangle 128"/>
            <p:cNvSpPr>
              <a:spLocks noChangeArrowheads="1"/>
            </p:cNvSpPr>
            <p:nvPr/>
          </p:nvSpPr>
          <p:spPr bwMode="auto">
            <a:xfrm>
              <a:off x="3777" y="1295"/>
              <a:ext cx="3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69" name="Freeform 129"/>
            <p:cNvSpPr>
              <a:spLocks/>
            </p:cNvSpPr>
            <p:nvPr/>
          </p:nvSpPr>
          <p:spPr bwMode="auto">
            <a:xfrm>
              <a:off x="3604" y="1306"/>
              <a:ext cx="73" cy="60"/>
            </a:xfrm>
            <a:custGeom>
              <a:avLst/>
              <a:gdLst>
                <a:gd name="T0" fmla="*/ 8 w 34"/>
                <a:gd name="T1" fmla="*/ 7 h 26"/>
                <a:gd name="T2" fmla="*/ 10 w 34"/>
                <a:gd name="T3" fmla="*/ 8 h 26"/>
                <a:gd name="T4" fmla="*/ 11 w 34"/>
                <a:gd name="T5" fmla="*/ 4 h 26"/>
                <a:gd name="T6" fmla="*/ 13 w 34"/>
                <a:gd name="T7" fmla="*/ 9 h 26"/>
                <a:gd name="T8" fmla="*/ 14 w 34"/>
                <a:gd name="T9" fmla="*/ 4 h 26"/>
                <a:gd name="T10" fmla="*/ 15 w 34"/>
                <a:gd name="T11" fmla="*/ 4 h 26"/>
                <a:gd name="T12" fmla="*/ 17 w 34"/>
                <a:gd name="T13" fmla="*/ 9 h 26"/>
                <a:gd name="T14" fmla="*/ 18 w 34"/>
                <a:gd name="T15" fmla="*/ 4 h 26"/>
                <a:gd name="T16" fmla="*/ 21 w 34"/>
                <a:gd name="T17" fmla="*/ 8 h 26"/>
                <a:gd name="T18" fmla="*/ 22 w 34"/>
                <a:gd name="T19" fmla="*/ 4 h 26"/>
                <a:gd name="T20" fmla="*/ 25 w 34"/>
                <a:gd name="T21" fmla="*/ 8 h 26"/>
                <a:gd name="T22" fmla="*/ 25 w 34"/>
                <a:gd name="T23" fmla="*/ 4 h 26"/>
                <a:gd name="T24" fmla="*/ 27 w 34"/>
                <a:gd name="T25" fmla="*/ 9 h 26"/>
                <a:gd name="T26" fmla="*/ 30 w 34"/>
                <a:gd name="T27" fmla="*/ 3 h 26"/>
                <a:gd name="T28" fmla="*/ 31 w 34"/>
                <a:gd name="T29" fmla="*/ 7 h 26"/>
                <a:gd name="T30" fmla="*/ 33 w 34"/>
                <a:gd name="T31" fmla="*/ 3 h 26"/>
                <a:gd name="T32" fmla="*/ 34 w 34"/>
                <a:gd name="T33" fmla="*/ 6 h 26"/>
                <a:gd name="T34" fmla="*/ 20 w 34"/>
                <a:gd name="T35" fmla="*/ 26 h 26"/>
                <a:gd name="T36" fmla="*/ 0 w 34"/>
                <a:gd name="T37" fmla="*/ 1 h 26"/>
                <a:gd name="T38" fmla="*/ 8 w 34"/>
                <a:gd name="T3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26">
                  <a:moveTo>
                    <a:pt x="8" y="7"/>
                  </a:moveTo>
                  <a:cubicBezTo>
                    <a:pt x="9" y="8"/>
                    <a:pt x="9" y="9"/>
                    <a:pt x="10" y="8"/>
                  </a:cubicBezTo>
                  <a:cubicBezTo>
                    <a:pt x="11" y="7"/>
                    <a:pt x="11" y="5"/>
                    <a:pt x="11" y="4"/>
                  </a:cubicBezTo>
                  <a:cubicBezTo>
                    <a:pt x="11" y="5"/>
                    <a:pt x="11" y="8"/>
                    <a:pt x="13" y="9"/>
                  </a:cubicBezTo>
                  <a:cubicBezTo>
                    <a:pt x="15" y="8"/>
                    <a:pt x="13" y="6"/>
                    <a:pt x="14" y="4"/>
                  </a:cubicBezTo>
                  <a:lnTo>
                    <a:pt x="15" y="4"/>
                  </a:lnTo>
                  <a:cubicBezTo>
                    <a:pt x="16" y="6"/>
                    <a:pt x="14" y="10"/>
                    <a:pt x="17" y="9"/>
                  </a:cubicBezTo>
                  <a:cubicBezTo>
                    <a:pt x="19" y="8"/>
                    <a:pt x="18" y="6"/>
                    <a:pt x="18" y="4"/>
                  </a:cubicBezTo>
                  <a:cubicBezTo>
                    <a:pt x="19" y="5"/>
                    <a:pt x="18" y="10"/>
                    <a:pt x="21" y="8"/>
                  </a:cubicBezTo>
                  <a:lnTo>
                    <a:pt x="22" y="4"/>
                  </a:lnTo>
                  <a:cubicBezTo>
                    <a:pt x="24" y="5"/>
                    <a:pt x="21" y="10"/>
                    <a:pt x="25" y="8"/>
                  </a:cubicBezTo>
                  <a:lnTo>
                    <a:pt x="25" y="4"/>
                  </a:lnTo>
                  <a:cubicBezTo>
                    <a:pt x="27" y="5"/>
                    <a:pt x="26" y="6"/>
                    <a:pt x="27" y="9"/>
                  </a:cubicBezTo>
                  <a:cubicBezTo>
                    <a:pt x="30" y="8"/>
                    <a:pt x="29" y="5"/>
                    <a:pt x="30" y="3"/>
                  </a:cubicBezTo>
                  <a:cubicBezTo>
                    <a:pt x="32" y="4"/>
                    <a:pt x="28" y="7"/>
                    <a:pt x="31" y="7"/>
                  </a:cubicBezTo>
                  <a:cubicBezTo>
                    <a:pt x="34" y="6"/>
                    <a:pt x="31" y="4"/>
                    <a:pt x="33" y="3"/>
                  </a:cubicBezTo>
                  <a:cubicBezTo>
                    <a:pt x="34" y="3"/>
                    <a:pt x="34" y="5"/>
                    <a:pt x="34" y="6"/>
                  </a:cubicBezTo>
                  <a:cubicBezTo>
                    <a:pt x="29" y="13"/>
                    <a:pt x="24" y="20"/>
                    <a:pt x="20" y="26"/>
                  </a:cubicBezTo>
                  <a:cubicBezTo>
                    <a:pt x="14" y="19"/>
                    <a:pt x="5" y="10"/>
                    <a:pt x="0" y="1"/>
                  </a:cubicBezTo>
                  <a:cubicBezTo>
                    <a:pt x="3" y="3"/>
                    <a:pt x="12" y="0"/>
                    <a:pt x="8" y="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70" name="Freeform 130"/>
            <p:cNvSpPr>
              <a:spLocks/>
            </p:cNvSpPr>
            <p:nvPr/>
          </p:nvSpPr>
          <p:spPr bwMode="auto">
            <a:xfrm>
              <a:off x="3625" y="1367"/>
              <a:ext cx="37" cy="30"/>
            </a:xfrm>
            <a:custGeom>
              <a:avLst/>
              <a:gdLst>
                <a:gd name="T0" fmla="*/ 1 w 17"/>
                <a:gd name="T1" fmla="*/ 0 h 14"/>
                <a:gd name="T2" fmla="*/ 10 w 17"/>
                <a:gd name="T3" fmla="*/ 12 h 14"/>
                <a:gd name="T4" fmla="*/ 17 w 17"/>
                <a:gd name="T5" fmla="*/ 4 h 14"/>
                <a:gd name="T6" fmla="*/ 11 w 17"/>
                <a:gd name="T7" fmla="*/ 14 h 14"/>
                <a:gd name="T8" fmla="*/ 0 w 17"/>
                <a:gd name="T9" fmla="*/ 0 h 14"/>
                <a:gd name="T10" fmla="*/ 1 w 1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" y="0"/>
                  </a:moveTo>
                  <a:cubicBezTo>
                    <a:pt x="4" y="4"/>
                    <a:pt x="8" y="8"/>
                    <a:pt x="10" y="12"/>
                  </a:cubicBezTo>
                  <a:cubicBezTo>
                    <a:pt x="12" y="10"/>
                    <a:pt x="14" y="7"/>
                    <a:pt x="17" y="4"/>
                  </a:cubicBezTo>
                  <a:cubicBezTo>
                    <a:pt x="15" y="8"/>
                    <a:pt x="13" y="11"/>
                    <a:pt x="11" y="14"/>
                  </a:cubicBezTo>
                  <a:cubicBezTo>
                    <a:pt x="7" y="10"/>
                    <a:pt x="2" y="5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71" name="Freeform 131"/>
            <p:cNvSpPr>
              <a:spLocks/>
            </p:cNvSpPr>
            <p:nvPr/>
          </p:nvSpPr>
          <p:spPr bwMode="auto">
            <a:xfrm>
              <a:off x="3814" y="1382"/>
              <a:ext cx="7" cy="9"/>
            </a:xfrm>
            <a:custGeom>
              <a:avLst/>
              <a:gdLst>
                <a:gd name="T0" fmla="*/ 2 w 3"/>
                <a:gd name="T1" fmla="*/ 0 h 4"/>
                <a:gd name="T2" fmla="*/ 1 w 3"/>
                <a:gd name="T3" fmla="*/ 4 h 4"/>
                <a:gd name="T4" fmla="*/ 2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3" y="1"/>
                    <a:pt x="1" y="3"/>
                    <a:pt x="1" y="4"/>
                  </a:cubicBezTo>
                  <a:cubicBezTo>
                    <a:pt x="0" y="3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72" name="Freeform 132"/>
            <p:cNvSpPr>
              <a:spLocks/>
            </p:cNvSpPr>
            <p:nvPr/>
          </p:nvSpPr>
          <p:spPr bwMode="auto">
            <a:xfrm>
              <a:off x="3879" y="1384"/>
              <a:ext cx="11" cy="11"/>
            </a:xfrm>
            <a:custGeom>
              <a:avLst/>
              <a:gdLst>
                <a:gd name="T0" fmla="*/ 1 w 5"/>
                <a:gd name="T1" fmla="*/ 5 h 5"/>
                <a:gd name="T2" fmla="*/ 1 w 5"/>
                <a:gd name="T3" fmla="*/ 3 h 5"/>
                <a:gd name="T4" fmla="*/ 5 w 5"/>
                <a:gd name="T5" fmla="*/ 0 h 5"/>
                <a:gd name="T6" fmla="*/ 1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0" y="5"/>
                    <a:pt x="1" y="4"/>
                    <a:pt x="1" y="3"/>
                  </a:cubicBezTo>
                  <a:cubicBezTo>
                    <a:pt x="2" y="1"/>
                    <a:pt x="4" y="1"/>
                    <a:pt x="5" y="0"/>
                  </a:cubicBezTo>
                  <a:cubicBezTo>
                    <a:pt x="4" y="2"/>
                    <a:pt x="2" y="3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73" name="Freeform 133"/>
            <p:cNvSpPr>
              <a:spLocks/>
            </p:cNvSpPr>
            <p:nvPr/>
          </p:nvSpPr>
          <p:spPr bwMode="auto">
            <a:xfrm>
              <a:off x="3890" y="1402"/>
              <a:ext cx="9" cy="7"/>
            </a:xfrm>
            <a:custGeom>
              <a:avLst/>
              <a:gdLst>
                <a:gd name="T0" fmla="*/ 4 w 4"/>
                <a:gd name="T1" fmla="*/ 2 h 2"/>
                <a:gd name="T2" fmla="*/ 1 w 4"/>
                <a:gd name="T3" fmla="*/ 0 h 2"/>
                <a:gd name="T4" fmla="*/ 4 w 4"/>
                <a:gd name="T5" fmla="*/ 1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2" y="2"/>
                    <a:pt x="0" y="2"/>
                    <a:pt x="1" y="0"/>
                  </a:cubicBezTo>
                  <a:lnTo>
                    <a:pt x="4" y="1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74" name="Freeform 134"/>
            <p:cNvSpPr>
              <a:spLocks/>
            </p:cNvSpPr>
            <p:nvPr/>
          </p:nvSpPr>
          <p:spPr bwMode="auto">
            <a:xfrm>
              <a:off x="3493" y="1413"/>
              <a:ext cx="3" cy="15"/>
            </a:xfrm>
            <a:custGeom>
              <a:avLst/>
              <a:gdLst>
                <a:gd name="T0" fmla="*/ 1 w 2"/>
                <a:gd name="T1" fmla="*/ 7 h 7"/>
                <a:gd name="T2" fmla="*/ 0 w 2"/>
                <a:gd name="T3" fmla="*/ 7 h 7"/>
                <a:gd name="T4" fmla="*/ 1 w 2"/>
                <a:gd name="T5" fmla="*/ 0 h 7"/>
                <a:gd name="T6" fmla="*/ 1 w 2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1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0" y="5"/>
                    <a:pt x="0" y="2"/>
                    <a:pt x="1" y="0"/>
                  </a:cubicBezTo>
                  <a:cubicBezTo>
                    <a:pt x="2" y="2"/>
                    <a:pt x="0" y="5"/>
                    <a:pt x="1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75" name="Freeform 135"/>
            <p:cNvSpPr>
              <a:spLocks/>
            </p:cNvSpPr>
            <p:nvPr/>
          </p:nvSpPr>
          <p:spPr bwMode="auto">
            <a:xfrm>
              <a:off x="3777" y="1413"/>
              <a:ext cx="96" cy="95"/>
            </a:xfrm>
            <a:custGeom>
              <a:avLst/>
              <a:gdLst>
                <a:gd name="T0" fmla="*/ 44 w 44"/>
                <a:gd name="T1" fmla="*/ 1 h 44"/>
                <a:gd name="T2" fmla="*/ 41 w 44"/>
                <a:gd name="T3" fmla="*/ 10 h 44"/>
                <a:gd name="T4" fmla="*/ 32 w 44"/>
                <a:gd name="T5" fmla="*/ 40 h 44"/>
                <a:gd name="T6" fmla="*/ 6 w 44"/>
                <a:gd name="T7" fmla="*/ 41 h 44"/>
                <a:gd name="T8" fmla="*/ 0 w 44"/>
                <a:gd name="T9" fmla="*/ 41 h 44"/>
                <a:gd name="T10" fmla="*/ 5 w 44"/>
                <a:gd name="T11" fmla="*/ 33 h 44"/>
                <a:gd name="T12" fmla="*/ 13 w 44"/>
                <a:gd name="T13" fmla="*/ 10 h 44"/>
                <a:gd name="T14" fmla="*/ 14 w 44"/>
                <a:gd name="T15" fmla="*/ 3 h 44"/>
                <a:gd name="T16" fmla="*/ 20 w 44"/>
                <a:gd name="T17" fmla="*/ 3 h 44"/>
                <a:gd name="T18" fmla="*/ 32 w 44"/>
                <a:gd name="T19" fmla="*/ 1 h 44"/>
                <a:gd name="T20" fmla="*/ 41 w 44"/>
                <a:gd name="T21" fmla="*/ 0 h 44"/>
                <a:gd name="T22" fmla="*/ 44 w 44"/>
                <a:gd name="T2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4">
                  <a:moveTo>
                    <a:pt x="44" y="1"/>
                  </a:moveTo>
                  <a:cubicBezTo>
                    <a:pt x="41" y="3"/>
                    <a:pt x="41" y="7"/>
                    <a:pt x="41" y="10"/>
                  </a:cubicBezTo>
                  <a:cubicBezTo>
                    <a:pt x="37" y="19"/>
                    <a:pt x="37" y="31"/>
                    <a:pt x="32" y="40"/>
                  </a:cubicBezTo>
                  <a:cubicBezTo>
                    <a:pt x="24" y="41"/>
                    <a:pt x="14" y="44"/>
                    <a:pt x="6" y="41"/>
                  </a:cubicBezTo>
                  <a:cubicBezTo>
                    <a:pt x="4" y="43"/>
                    <a:pt x="2" y="41"/>
                    <a:pt x="0" y="41"/>
                  </a:cubicBezTo>
                  <a:cubicBezTo>
                    <a:pt x="0" y="37"/>
                    <a:pt x="4" y="36"/>
                    <a:pt x="5" y="33"/>
                  </a:cubicBezTo>
                  <a:cubicBezTo>
                    <a:pt x="9" y="26"/>
                    <a:pt x="12" y="18"/>
                    <a:pt x="13" y="10"/>
                  </a:cubicBezTo>
                  <a:cubicBezTo>
                    <a:pt x="10" y="8"/>
                    <a:pt x="13" y="5"/>
                    <a:pt x="14" y="3"/>
                  </a:cubicBezTo>
                  <a:cubicBezTo>
                    <a:pt x="16" y="0"/>
                    <a:pt x="17" y="2"/>
                    <a:pt x="20" y="3"/>
                  </a:cubicBezTo>
                  <a:cubicBezTo>
                    <a:pt x="23" y="1"/>
                    <a:pt x="28" y="1"/>
                    <a:pt x="32" y="1"/>
                  </a:cubicBezTo>
                  <a:cubicBezTo>
                    <a:pt x="35" y="1"/>
                    <a:pt x="39" y="2"/>
                    <a:pt x="41" y="0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76" name="Freeform 136"/>
            <p:cNvSpPr>
              <a:spLocks/>
            </p:cNvSpPr>
            <p:nvPr/>
          </p:nvSpPr>
          <p:spPr bwMode="auto">
            <a:xfrm>
              <a:off x="3545" y="1504"/>
              <a:ext cx="13" cy="4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2 h 2"/>
                <a:gd name="T4" fmla="*/ 1 w 6"/>
                <a:gd name="T5" fmla="*/ 0 h 2"/>
                <a:gd name="T6" fmla="*/ 6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3" y="1"/>
                    <a:pt x="5" y="1"/>
                    <a:pt x="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77" name="Freeform 137"/>
            <p:cNvSpPr>
              <a:spLocks/>
            </p:cNvSpPr>
            <p:nvPr/>
          </p:nvSpPr>
          <p:spPr bwMode="auto">
            <a:xfrm>
              <a:off x="3745" y="1504"/>
              <a:ext cx="9" cy="7"/>
            </a:xfrm>
            <a:custGeom>
              <a:avLst/>
              <a:gdLst>
                <a:gd name="T0" fmla="*/ 5 w 5"/>
                <a:gd name="T1" fmla="*/ 2 h 3"/>
                <a:gd name="T2" fmla="*/ 1 w 5"/>
                <a:gd name="T3" fmla="*/ 2 h 3"/>
                <a:gd name="T4" fmla="*/ 1 w 5"/>
                <a:gd name="T5" fmla="*/ 0 h 3"/>
                <a:gd name="T6" fmla="*/ 5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3" y="2"/>
                    <a:pt x="2" y="3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3" y="1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78" name="Freeform 138"/>
            <p:cNvSpPr>
              <a:spLocks/>
            </p:cNvSpPr>
            <p:nvPr/>
          </p:nvSpPr>
          <p:spPr bwMode="auto">
            <a:xfrm>
              <a:off x="3764" y="1500"/>
              <a:ext cx="161" cy="145"/>
            </a:xfrm>
            <a:custGeom>
              <a:avLst/>
              <a:gdLst>
                <a:gd name="T0" fmla="*/ 73 w 74"/>
                <a:gd name="T1" fmla="*/ 21 h 67"/>
                <a:gd name="T2" fmla="*/ 70 w 74"/>
                <a:gd name="T3" fmla="*/ 43 h 67"/>
                <a:gd name="T4" fmla="*/ 62 w 74"/>
                <a:gd name="T5" fmla="*/ 43 h 67"/>
                <a:gd name="T6" fmla="*/ 55 w 74"/>
                <a:gd name="T7" fmla="*/ 43 h 67"/>
                <a:gd name="T8" fmla="*/ 48 w 74"/>
                <a:gd name="T9" fmla="*/ 62 h 67"/>
                <a:gd name="T10" fmla="*/ 47 w 74"/>
                <a:gd name="T11" fmla="*/ 65 h 67"/>
                <a:gd name="T12" fmla="*/ 39 w 74"/>
                <a:gd name="T13" fmla="*/ 67 h 67"/>
                <a:gd name="T14" fmla="*/ 37 w 74"/>
                <a:gd name="T15" fmla="*/ 60 h 67"/>
                <a:gd name="T16" fmla="*/ 39 w 74"/>
                <a:gd name="T17" fmla="*/ 58 h 67"/>
                <a:gd name="T18" fmla="*/ 42 w 74"/>
                <a:gd name="T19" fmla="*/ 60 h 67"/>
                <a:gd name="T20" fmla="*/ 40 w 74"/>
                <a:gd name="T21" fmla="*/ 55 h 67"/>
                <a:gd name="T22" fmla="*/ 50 w 74"/>
                <a:gd name="T23" fmla="*/ 36 h 67"/>
                <a:gd name="T24" fmla="*/ 48 w 74"/>
                <a:gd name="T25" fmla="*/ 35 h 67"/>
                <a:gd name="T26" fmla="*/ 34 w 74"/>
                <a:gd name="T27" fmla="*/ 60 h 67"/>
                <a:gd name="T28" fmla="*/ 24 w 74"/>
                <a:gd name="T29" fmla="*/ 64 h 67"/>
                <a:gd name="T30" fmla="*/ 21 w 74"/>
                <a:gd name="T31" fmla="*/ 62 h 67"/>
                <a:gd name="T32" fmla="*/ 25 w 74"/>
                <a:gd name="T33" fmla="*/ 55 h 67"/>
                <a:gd name="T34" fmla="*/ 28 w 74"/>
                <a:gd name="T35" fmla="*/ 59 h 67"/>
                <a:gd name="T36" fmla="*/ 26 w 74"/>
                <a:gd name="T37" fmla="*/ 51 h 67"/>
                <a:gd name="T38" fmla="*/ 41 w 74"/>
                <a:gd name="T39" fmla="*/ 28 h 67"/>
                <a:gd name="T40" fmla="*/ 39 w 74"/>
                <a:gd name="T41" fmla="*/ 27 h 67"/>
                <a:gd name="T42" fmla="*/ 22 w 74"/>
                <a:gd name="T43" fmla="*/ 53 h 67"/>
                <a:gd name="T44" fmla="*/ 9 w 74"/>
                <a:gd name="T45" fmla="*/ 56 h 67"/>
                <a:gd name="T46" fmla="*/ 8 w 74"/>
                <a:gd name="T47" fmla="*/ 53 h 67"/>
                <a:gd name="T48" fmla="*/ 12 w 74"/>
                <a:gd name="T49" fmla="*/ 48 h 67"/>
                <a:gd name="T50" fmla="*/ 14 w 74"/>
                <a:gd name="T51" fmla="*/ 53 h 67"/>
                <a:gd name="T52" fmla="*/ 16 w 74"/>
                <a:gd name="T53" fmla="*/ 49 h 67"/>
                <a:gd name="T54" fmla="*/ 15 w 74"/>
                <a:gd name="T55" fmla="*/ 48 h 67"/>
                <a:gd name="T56" fmla="*/ 15 w 74"/>
                <a:gd name="T57" fmla="*/ 47 h 67"/>
                <a:gd name="T58" fmla="*/ 13 w 74"/>
                <a:gd name="T59" fmla="*/ 45 h 67"/>
                <a:gd name="T60" fmla="*/ 31 w 74"/>
                <a:gd name="T61" fmla="*/ 23 h 67"/>
                <a:gd name="T62" fmla="*/ 31 w 74"/>
                <a:gd name="T63" fmla="*/ 20 h 67"/>
                <a:gd name="T64" fmla="*/ 28 w 74"/>
                <a:gd name="T65" fmla="*/ 23 h 67"/>
                <a:gd name="T66" fmla="*/ 1 w 74"/>
                <a:gd name="T67" fmla="*/ 43 h 67"/>
                <a:gd name="T68" fmla="*/ 4 w 74"/>
                <a:gd name="T69" fmla="*/ 37 h 67"/>
                <a:gd name="T70" fmla="*/ 7 w 74"/>
                <a:gd name="T71" fmla="*/ 39 h 67"/>
                <a:gd name="T72" fmla="*/ 8 w 74"/>
                <a:gd name="T73" fmla="*/ 39 h 67"/>
                <a:gd name="T74" fmla="*/ 8 w 74"/>
                <a:gd name="T75" fmla="*/ 36 h 67"/>
                <a:gd name="T76" fmla="*/ 7 w 74"/>
                <a:gd name="T77" fmla="*/ 33 h 67"/>
                <a:gd name="T78" fmla="*/ 12 w 74"/>
                <a:gd name="T79" fmla="*/ 27 h 67"/>
                <a:gd name="T80" fmla="*/ 27 w 74"/>
                <a:gd name="T81" fmla="*/ 11 h 67"/>
                <a:gd name="T82" fmla="*/ 24 w 74"/>
                <a:gd name="T83" fmla="*/ 9 h 67"/>
                <a:gd name="T84" fmla="*/ 20 w 74"/>
                <a:gd name="T85" fmla="*/ 15 h 67"/>
                <a:gd name="T86" fmla="*/ 14 w 74"/>
                <a:gd name="T87" fmla="*/ 5 h 67"/>
                <a:gd name="T88" fmla="*/ 40 w 74"/>
                <a:gd name="T89" fmla="*/ 3 h 67"/>
                <a:gd name="T90" fmla="*/ 73 w 74"/>
                <a:gd name="T91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67">
                  <a:moveTo>
                    <a:pt x="73" y="21"/>
                  </a:moveTo>
                  <a:cubicBezTo>
                    <a:pt x="73" y="28"/>
                    <a:pt x="74" y="37"/>
                    <a:pt x="70" y="43"/>
                  </a:cubicBezTo>
                  <a:cubicBezTo>
                    <a:pt x="67" y="45"/>
                    <a:pt x="64" y="44"/>
                    <a:pt x="62" y="43"/>
                  </a:cubicBezTo>
                  <a:cubicBezTo>
                    <a:pt x="59" y="42"/>
                    <a:pt x="57" y="42"/>
                    <a:pt x="55" y="43"/>
                  </a:cubicBezTo>
                  <a:cubicBezTo>
                    <a:pt x="52" y="49"/>
                    <a:pt x="52" y="57"/>
                    <a:pt x="48" y="62"/>
                  </a:cubicBezTo>
                  <a:cubicBezTo>
                    <a:pt x="48" y="63"/>
                    <a:pt x="47" y="64"/>
                    <a:pt x="47" y="65"/>
                  </a:cubicBezTo>
                  <a:cubicBezTo>
                    <a:pt x="45" y="66"/>
                    <a:pt x="42" y="67"/>
                    <a:pt x="39" y="67"/>
                  </a:cubicBezTo>
                  <a:cubicBezTo>
                    <a:pt x="36" y="66"/>
                    <a:pt x="36" y="62"/>
                    <a:pt x="37" y="60"/>
                  </a:cubicBezTo>
                  <a:cubicBezTo>
                    <a:pt x="38" y="60"/>
                    <a:pt x="37" y="58"/>
                    <a:pt x="39" y="58"/>
                  </a:cubicBezTo>
                  <a:cubicBezTo>
                    <a:pt x="41" y="58"/>
                    <a:pt x="41" y="60"/>
                    <a:pt x="42" y="60"/>
                  </a:cubicBezTo>
                  <a:cubicBezTo>
                    <a:pt x="43" y="58"/>
                    <a:pt x="42" y="56"/>
                    <a:pt x="40" y="55"/>
                  </a:cubicBezTo>
                  <a:cubicBezTo>
                    <a:pt x="43" y="49"/>
                    <a:pt x="46" y="42"/>
                    <a:pt x="50" y="36"/>
                  </a:cubicBezTo>
                  <a:cubicBezTo>
                    <a:pt x="49" y="35"/>
                    <a:pt x="48" y="35"/>
                    <a:pt x="48" y="35"/>
                  </a:cubicBezTo>
                  <a:cubicBezTo>
                    <a:pt x="43" y="43"/>
                    <a:pt x="40" y="52"/>
                    <a:pt x="34" y="60"/>
                  </a:cubicBezTo>
                  <a:cubicBezTo>
                    <a:pt x="31" y="63"/>
                    <a:pt x="28" y="65"/>
                    <a:pt x="24" y="64"/>
                  </a:cubicBezTo>
                  <a:cubicBezTo>
                    <a:pt x="23" y="64"/>
                    <a:pt x="22" y="63"/>
                    <a:pt x="21" y="62"/>
                  </a:cubicBezTo>
                  <a:cubicBezTo>
                    <a:pt x="21" y="59"/>
                    <a:pt x="23" y="57"/>
                    <a:pt x="25" y="55"/>
                  </a:cubicBezTo>
                  <a:cubicBezTo>
                    <a:pt x="27" y="56"/>
                    <a:pt x="26" y="61"/>
                    <a:pt x="28" y="59"/>
                  </a:cubicBezTo>
                  <a:cubicBezTo>
                    <a:pt x="28" y="56"/>
                    <a:pt x="28" y="53"/>
                    <a:pt x="26" y="51"/>
                  </a:cubicBezTo>
                  <a:cubicBezTo>
                    <a:pt x="32" y="44"/>
                    <a:pt x="37" y="36"/>
                    <a:pt x="41" y="28"/>
                  </a:cubicBezTo>
                  <a:cubicBezTo>
                    <a:pt x="41" y="28"/>
                    <a:pt x="40" y="27"/>
                    <a:pt x="39" y="27"/>
                  </a:cubicBezTo>
                  <a:cubicBezTo>
                    <a:pt x="33" y="36"/>
                    <a:pt x="28" y="45"/>
                    <a:pt x="22" y="53"/>
                  </a:cubicBezTo>
                  <a:cubicBezTo>
                    <a:pt x="17" y="54"/>
                    <a:pt x="13" y="59"/>
                    <a:pt x="9" y="56"/>
                  </a:cubicBezTo>
                  <a:cubicBezTo>
                    <a:pt x="7" y="55"/>
                    <a:pt x="7" y="54"/>
                    <a:pt x="8" y="53"/>
                  </a:cubicBezTo>
                  <a:cubicBezTo>
                    <a:pt x="10" y="51"/>
                    <a:pt x="10" y="47"/>
                    <a:pt x="12" y="48"/>
                  </a:cubicBezTo>
                  <a:cubicBezTo>
                    <a:pt x="14" y="49"/>
                    <a:pt x="12" y="52"/>
                    <a:pt x="14" y="53"/>
                  </a:cubicBezTo>
                  <a:cubicBezTo>
                    <a:pt x="15" y="51"/>
                    <a:pt x="15" y="50"/>
                    <a:pt x="16" y="49"/>
                  </a:cubicBezTo>
                  <a:lnTo>
                    <a:pt x="15" y="48"/>
                  </a:lnTo>
                  <a:lnTo>
                    <a:pt x="15" y="47"/>
                  </a:lnTo>
                  <a:lnTo>
                    <a:pt x="13" y="45"/>
                  </a:lnTo>
                  <a:lnTo>
                    <a:pt x="31" y="23"/>
                  </a:lnTo>
                  <a:cubicBezTo>
                    <a:pt x="32" y="23"/>
                    <a:pt x="31" y="21"/>
                    <a:pt x="31" y="20"/>
                  </a:cubicBezTo>
                  <a:cubicBezTo>
                    <a:pt x="29" y="20"/>
                    <a:pt x="28" y="22"/>
                    <a:pt x="28" y="23"/>
                  </a:cubicBezTo>
                  <a:cubicBezTo>
                    <a:pt x="21" y="31"/>
                    <a:pt x="13" y="48"/>
                    <a:pt x="1" y="43"/>
                  </a:cubicBezTo>
                  <a:cubicBezTo>
                    <a:pt x="0" y="41"/>
                    <a:pt x="2" y="39"/>
                    <a:pt x="4" y="37"/>
                  </a:cubicBezTo>
                  <a:cubicBezTo>
                    <a:pt x="5" y="37"/>
                    <a:pt x="7" y="37"/>
                    <a:pt x="7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9" y="38"/>
                    <a:pt x="8" y="37"/>
                    <a:pt x="8" y="36"/>
                  </a:cubicBezTo>
                  <a:cubicBezTo>
                    <a:pt x="7" y="35"/>
                    <a:pt x="6" y="34"/>
                    <a:pt x="7" y="33"/>
                  </a:cubicBezTo>
                  <a:cubicBezTo>
                    <a:pt x="9" y="32"/>
                    <a:pt x="11" y="30"/>
                    <a:pt x="12" y="27"/>
                  </a:cubicBezTo>
                  <a:cubicBezTo>
                    <a:pt x="16" y="21"/>
                    <a:pt x="23" y="17"/>
                    <a:pt x="27" y="11"/>
                  </a:cubicBezTo>
                  <a:cubicBezTo>
                    <a:pt x="26" y="10"/>
                    <a:pt x="25" y="9"/>
                    <a:pt x="24" y="9"/>
                  </a:cubicBezTo>
                  <a:lnTo>
                    <a:pt x="20" y="15"/>
                  </a:lnTo>
                  <a:cubicBezTo>
                    <a:pt x="16" y="13"/>
                    <a:pt x="16" y="9"/>
                    <a:pt x="14" y="5"/>
                  </a:cubicBezTo>
                  <a:cubicBezTo>
                    <a:pt x="22" y="8"/>
                    <a:pt x="31" y="2"/>
                    <a:pt x="40" y="3"/>
                  </a:cubicBezTo>
                  <a:cubicBezTo>
                    <a:pt x="53" y="0"/>
                    <a:pt x="67" y="8"/>
                    <a:pt x="73" y="21"/>
                  </a:cubicBezTo>
                  <a:close/>
                </a:path>
              </a:pathLst>
            </a:custGeom>
            <a:solidFill>
              <a:srgbClr val="B36C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79" name="Freeform 139"/>
            <p:cNvSpPr>
              <a:spLocks/>
            </p:cNvSpPr>
            <p:nvPr/>
          </p:nvSpPr>
          <p:spPr bwMode="auto">
            <a:xfrm>
              <a:off x="3547" y="1513"/>
              <a:ext cx="9" cy="6"/>
            </a:xfrm>
            <a:custGeom>
              <a:avLst/>
              <a:gdLst>
                <a:gd name="T0" fmla="*/ 4 w 4"/>
                <a:gd name="T1" fmla="*/ 3 h 3"/>
                <a:gd name="T2" fmla="*/ 0 w 4"/>
                <a:gd name="T3" fmla="*/ 2 h 3"/>
                <a:gd name="T4" fmla="*/ 0 w 4"/>
                <a:gd name="T5" fmla="*/ 1 h 3"/>
                <a:gd name="T6" fmla="*/ 4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4" y="2"/>
                    <a:pt x="1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80" name="Freeform 140"/>
            <p:cNvSpPr>
              <a:spLocks/>
            </p:cNvSpPr>
            <p:nvPr/>
          </p:nvSpPr>
          <p:spPr bwMode="auto">
            <a:xfrm>
              <a:off x="3538" y="1539"/>
              <a:ext cx="16" cy="6"/>
            </a:xfrm>
            <a:custGeom>
              <a:avLst/>
              <a:gdLst>
                <a:gd name="T0" fmla="*/ 7 w 7"/>
                <a:gd name="T1" fmla="*/ 3 h 3"/>
                <a:gd name="T2" fmla="*/ 0 w 7"/>
                <a:gd name="T3" fmla="*/ 1 h 3"/>
                <a:gd name="T4" fmla="*/ 4 w 7"/>
                <a:gd name="T5" fmla="*/ 1 h 3"/>
                <a:gd name="T6" fmla="*/ 7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cubicBezTo>
                    <a:pt x="5" y="3"/>
                    <a:pt x="2" y="3"/>
                    <a:pt x="0" y="1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4" y="3"/>
                    <a:pt x="6" y="1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81" name="Freeform 141"/>
            <p:cNvSpPr>
              <a:spLocks/>
            </p:cNvSpPr>
            <p:nvPr/>
          </p:nvSpPr>
          <p:spPr bwMode="auto">
            <a:xfrm>
              <a:off x="3534" y="1558"/>
              <a:ext cx="9" cy="7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0 h 2"/>
                <a:gd name="T6" fmla="*/ 4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cubicBezTo>
                    <a:pt x="2" y="2"/>
                    <a:pt x="1" y="2"/>
                    <a:pt x="0" y="0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82" name="Freeform 142"/>
            <p:cNvSpPr>
              <a:spLocks/>
            </p:cNvSpPr>
            <p:nvPr/>
          </p:nvSpPr>
          <p:spPr bwMode="auto">
            <a:xfrm>
              <a:off x="3745" y="1760"/>
              <a:ext cx="9" cy="357"/>
            </a:xfrm>
            <a:custGeom>
              <a:avLst/>
              <a:gdLst>
                <a:gd name="T0" fmla="*/ 5 w 7"/>
                <a:gd name="T1" fmla="*/ 125 h 164"/>
                <a:gd name="T2" fmla="*/ 5 w 7"/>
                <a:gd name="T3" fmla="*/ 160 h 164"/>
                <a:gd name="T4" fmla="*/ 6 w 7"/>
                <a:gd name="T5" fmla="*/ 163 h 164"/>
                <a:gd name="T6" fmla="*/ 4 w 7"/>
                <a:gd name="T7" fmla="*/ 164 h 164"/>
                <a:gd name="T8" fmla="*/ 3 w 7"/>
                <a:gd name="T9" fmla="*/ 162 h 164"/>
                <a:gd name="T10" fmla="*/ 1 w 7"/>
                <a:gd name="T11" fmla="*/ 164 h 164"/>
                <a:gd name="T12" fmla="*/ 0 w 7"/>
                <a:gd name="T13" fmla="*/ 161 h 164"/>
                <a:gd name="T14" fmla="*/ 3 w 7"/>
                <a:gd name="T15" fmla="*/ 161 h 164"/>
                <a:gd name="T16" fmla="*/ 3 w 7"/>
                <a:gd name="T17" fmla="*/ 155 h 164"/>
                <a:gd name="T18" fmla="*/ 1 w 7"/>
                <a:gd name="T19" fmla="*/ 27 h 164"/>
                <a:gd name="T20" fmla="*/ 2 w 7"/>
                <a:gd name="T21" fmla="*/ 0 h 164"/>
                <a:gd name="T22" fmla="*/ 5 w 7"/>
                <a:gd name="T23" fmla="*/ 12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64">
                  <a:moveTo>
                    <a:pt x="5" y="125"/>
                  </a:moveTo>
                  <a:cubicBezTo>
                    <a:pt x="5" y="135"/>
                    <a:pt x="5" y="149"/>
                    <a:pt x="5" y="160"/>
                  </a:cubicBezTo>
                  <a:cubicBezTo>
                    <a:pt x="6" y="160"/>
                    <a:pt x="7" y="162"/>
                    <a:pt x="6" y="163"/>
                  </a:cubicBezTo>
                  <a:cubicBezTo>
                    <a:pt x="5" y="164"/>
                    <a:pt x="5" y="164"/>
                    <a:pt x="4" y="164"/>
                  </a:cubicBezTo>
                  <a:cubicBezTo>
                    <a:pt x="4" y="163"/>
                    <a:pt x="4" y="163"/>
                    <a:pt x="3" y="162"/>
                  </a:cubicBezTo>
                  <a:cubicBezTo>
                    <a:pt x="3" y="163"/>
                    <a:pt x="1" y="163"/>
                    <a:pt x="1" y="164"/>
                  </a:cubicBezTo>
                  <a:cubicBezTo>
                    <a:pt x="0" y="163"/>
                    <a:pt x="0" y="162"/>
                    <a:pt x="0" y="161"/>
                  </a:cubicBezTo>
                  <a:cubicBezTo>
                    <a:pt x="1" y="161"/>
                    <a:pt x="2" y="162"/>
                    <a:pt x="3" y="161"/>
                  </a:cubicBezTo>
                  <a:cubicBezTo>
                    <a:pt x="2" y="159"/>
                    <a:pt x="4" y="157"/>
                    <a:pt x="3" y="155"/>
                  </a:cubicBezTo>
                  <a:cubicBezTo>
                    <a:pt x="4" y="115"/>
                    <a:pt x="3" y="68"/>
                    <a:pt x="1" y="27"/>
                  </a:cubicBezTo>
                  <a:cubicBezTo>
                    <a:pt x="1" y="20"/>
                    <a:pt x="0" y="9"/>
                    <a:pt x="2" y="0"/>
                  </a:cubicBezTo>
                  <a:cubicBezTo>
                    <a:pt x="0" y="42"/>
                    <a:pt x="6" y="83"/>
                    <a:pt x="5" y="1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83" name="Freeform 143"/>
            <p:cNvSpPr>
              <a:spLocks/>
            </p:cNvSpPr>
            <p:nvPr/>
          </p:nvSpPr>
          <p:spPr bwMode="auto">
            <a:xfrm>
              <a:off x="3747" y="2119"/>
              <a:ext cx="7" cy="7"/>
            </a:xfrm>
            <a:custGeom>
              <a:avLst/>
              <a:gdLst>
                <a:gd name="T0" fmla="*/ 8 w 8"/>
                <a:gd name="T1" fmla="*/ 3 h 4"/>
                <a:gd name="T2" fmla="*/ 0 w 8"/>
                <a:gd name="T3" fmla="*/ 2 h 4"/>
                <a:gd name="T4" fmla="*/ 2 w 8"/>
                <a:gd name="T5" fmla="*/ 0 h 4"/>
                <a:gd name="T6" fmla="*/ 8 w 8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8" y="3"/>
                  </a:moveTo>
                  <a:cubicBezTo>
                    <a:pt x="5" y="4"/>
                    <a:pt x="2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1"/>
                    <a:pt x="6" y="2"/>
                    <a:pt x="8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84" name="Freeform 144"/>
            <p:cNvSpPr>
              <a:spLocks/>
            </p:cNvSpPr>
            <p:nvPr/>
          </p:nvSpPr>
          <p:spPr bwMode="auto">
            <a:xfrm>
              <a:off x="3467" y="2138"/>
              <a:ext cx="367" cy="96"/>
            </a:xfrm>
            <a:custGeom>
              <a:avLst/>
              <a:gdLst>
                <a:gd name="T0" fmla="*/ 149 w 169"/>
                <a:gd name="T1" fmla="*/ 5 h 44"/>
                <a:gd name="T2" fmla="*/ 155 w 169"/>
                <a:gd name="T3" fmla="*/ 10 h 44"/>
                <a:gd name="T4" fmla="*/ 157 w 169"/>
                <a:gd name="T5" fmla="*/ 12 h 44"/>
                <a:gd name="T6" fmla="*/ 129 w 169"/>
                <a:gd name="T7" fmla="*/ 15 h 44"/>
                <a:gd name="T8" fmla="*/ 121 w 169"/>
                <a:gd name="T9" fmla="*/ 21 h 44"/>
                <a:gd name="T10" fmla="*/ 122 w 169"/>
                <a:gd name="T11" fmla="*/ 21 h 44"/>
                <a:gd name="T12" fmla="*/ 150 w 169"/>
                <a:gd name="T13" fmla="*/ 14 h 44"/>
                <a:gd name="T14" fmla="*/ 155 w 169"/>
                <a:gd name="T15" fmla="*/ 15 h 44"/>
                <a:gd name="T16" fmla="*/ 166 w 169"/>
                <a:gd name="T17" fmla="*/ 20 h 44"/>
                <a:gd name="T18" fmla="*/ 168 w 169"/>
                <a:gd name="T19" fmla="*/ 32 h 44"/>
                <a:gd name="T20" fmla="*/ 159 w 169"/>
                <a:gd name="T21" fmla="*/ 38 h 44"/>
                <a:gd name="T22" fmla="*/ 115 w 169"/>
                <a:gd name="T23" fmla="*/ 43 h 44"/>
                <a:gd name="T24" fmla="*/ 97 w 169"/>
                <a:gd name="T25" fmla="*/ 34 h 44"/>
                <a:gd name="T26" fmla="*/ 100 w 169"/>
                <a:gd name="T27" fmla="*/ 21 h 44"/>
                <a:gd name="T28" fmla="*/ 98 w 169"/>
                <a:gd name="T29" fmla="*/ 21 h 44"/>
                <a:gd name="T30" fmla="*/ 87 w 169"/>
                <a:gd name="T31" fmla="*/ 34 h 44"/>
                <a:gd name="T32" fmla="*/ 62 w 169"/>
                <a:gd name="T33" fmla="*/ 35 h 44"/>
                <a:gd name="T34" fmla="*/ 57 w 169"/>
                <a:gd name="T35" fmla="*/ 37 h 44"/>
                <a:gd name="T36" fmla="*/ 6 w 169"/>
                <a:gd name="T37" fmla="*/ 36 h 44"/>
                <a:gd name="T38" fmla="*/ 1 w 169"/>
                <a:gd name="T39" fmla="*/ 32 h 44"/>
                <a:gd name="T40" fmla="*/ 1 w 169"/>
                <a:gd name="T41" fmla="*/ 28 h 44"/>
                <a:gd name="T42" fmla="*/ 25 w 169"/>
                <a:gd name="T43" fmla="*/ 16 h 44"/>
                <a:gd name="T44" fmla="*/ 28 w 169"/>
                <a:gd name="T45" fmla="*/ 17 h 44"/>
                <a:gd name="T46" fmla="*/ 29 w 169"/>
                <a:gd name="T47" fmla="*/ 18 h 44"/>
                <a:gd name="T48" fmla="*/ 30 w 169"/>
                <a:gd name="T49" fmla="*/ 18 h 44"/>
                <a:gd name="T50" fmla="*/ 27 w 169"/>
                <a:gd name="T51" fmla="*/ 15 h 44"/>
                <a:gd name="T52" fmla="*/ 37 w 169"/>
                <a:gd name="T53" fmla="*/ 11 h 44"/>
                <a:gd name="T54" fmla="*/ 55 w 169"/>
                <a:gd name="T55" fmla="*/ 7 h 44"/>
                <a:gd name="T56" fmla="*/ 87 w 169"/>
                <a:gd name="T57" fmla="*/ 15 h 44"/>
                <a:gd name="T58" fmla="*/ 92 w 169"/>
                <a:gd name="T59" fmla="*/ 15 h 44"/>
                <a:gd name="T60" fmla="*/ 97 w 169"/>
                <a:gd name="T61" fmla="*/ 17 h 44"/>
                <a:gd name="T62" fmla="*/ 124 w 169"/>
                <a:gd name="T63" fmla="*/ 5 h 44"/>
                <a:gd name="T64" fmla="*/ 149 w 169"/>
                <a:gd name="T65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44">
                  <a:moveTo>
                    <a:pt x="149" y="5"/>
                  </a:moveTo>
                  <a:cubicBezTo>
                    <a:pt x="148" y="9"/>
                    <a:pt x="153" y="8"/>
                    <a:pt x="155" y="10"/>
                  </a:cubicBezTo>
                  <a:lnTo>
                    <a:pt x="157" y="12"/>
                  </a:lnTo>
                  <a:cubicBezTo>
                    <a:pt x="148" y="10"/>
                    <a:pt x="139" y="12"/>
                    <a:pt x="129" y="15"/>
                  </a:cubicBezTo>
                  <a:cubicBezTo>
                    <a:pt x="126" y="16"/>
                    <a:pt x="122" y="18"/>
                    <a:pt x="121" y="21"/>
                  </a:cubicBezTo>
                  <a:lnTo>
                    <a:pt x="122" y="21"/>
                  </a:lnTo>
                  <a:cubicBezTo>
                    <a:pt x="130" y="15"/>
                    <a:pt x="140" y="13"/>
                    <a:pt x="150" y="14"/>
                  </a:cubicBezTo>
                  <a:cubicBezTo>
                    <a:pt x="151" y="12"/>
                    <a:pt x="153" y="15"/>
                    <a:pt x="155" y="15"/>
                  </a:cubicBezTo>
                  <a:cubicBezTo>
                    <a:pt x="158" y="16"/>
                    <a:pt x="164" y="16"/>
                    <a:pt x="166" y="20"/>
                  </a:cubicBezTo>
                  <a:cubicBezTo>
                    <a:pt x="167" y="23"/>
                    <a:pt x="169" y="28"/>
                    <a:pt x="168" y="32"/>
                  </a:cubicBezTo>
                  <a:cubicBezTo>
                    <a:pt x="166" y="33"/>
                    <a:pt x="162" y="37"/>
                    <a:pt x="159" y="38"/>
                  </a:cubicBezTo>
                  <a:cubicBezTo>
                    <a:pt x="146" y="44"/>
                    <a:pt x="131" y="44"/>
                    <a:pt x="115" y="43"/>
                  </a:cubicBezTo>
                  <a:cubicBezTo>
                    <a:pt x="109" y="41"/>
                    <a:pt x="100" y="42"/>
                    <a:pt x="97" y="34"/>
                  </a:cubicBezTo>
                  <a:cubicBezTo>
                    <a:pt x="96" y="29"/>
                    <a:pt x="99" y="25"/>
                    <a:pt x="100" y="21"/>
                  </a:cubicBezTo>
                  <a:cubicBezTo>
                    <a:pt x="100" y="19"/>
                    <a:pt x="99" y="21"/>
                    <a:pt x="98" y="21"/>
                  </a:cubicBezTo>
                  <a:cubicBezTo>
                    <a:pt x="92" y="24"/>
                    <a:pt x="98" y="36"/>
                    <a:pt x="87" y="34"/>
                  </a:cubicBezTo>
                  <a:cubicBezTo>
                    <a:pt x="78" y="32"/>
                    <a:pt x="70" y="35"/>
                    <a:pt x="62" y="35"/>
                  </a:cubicBezTo>
                  <a:cubicBezTo>
                    <a:pt x="61" y="38"/>
                    <a:pt x="59" y="36"/>
                    <a:pt x="57" y="37"/>
                  </a:cubicBezTo>
                  <a:cubicBezTo>
                    <a:pt x="40" y="41"/>
                    <a:pt x="23" y="39"/>
                    <a:pt x="6" y="36"/>
                  </a:cubicBezTo>
                  <a:cubicBezTo>
                    <a:pt x="4" y="35"/>
                    <a:pt x="1" y="35"/>
                    <a:pt x="1" y="32"/>
                  </a:cubicBezTo>
                  <a:cubicBezTo>
                    <a:pt x="0" y="30"/>
                    <a:pt x="2" y="29"/>
                    <a:pt x="1" y="28"/>
                  </a:cubicBezTo>
                  <a:cubicBezTo>
                    <a:pt x="5" y="18"/>
                    <a:pt x="16" y="16"/>
                    <a:pt x="25" y="16"/>
                  </a:cubicBezTo>
                  <a:cubicBezTo>
                    <a:pt x="26" y="17"/>
                    <a:pt x="27" y="17"/>
                    <a:pt x="28" y="17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8"/>
                    <a:pt x="30" y="19"/>
                    <a:pt x="30" y="18"/>
                  </a:cubicBezTo>
                  <a:cubicBezTo>
                    <a:pt x="30" y="17"/>
                    <a:pt x="28" y="15"/>
                    <a:pt x="27" y="15"/>
                  </a:cubicBezTo>
                  <a:cubicBezTo>
                    <a:pt x="30" y="13"/>
                    <a:pt x="34" y="12"/>
                    <a:pt x="37" y="11"/>
                  </a:cubicBezTo>
                  <a:cubicBezTo>
                    <a:pt x="44" y="10"/>
                    <a:pt x="49" y="0"/>
                    <a:pt x="55" y="7"/>
                  </a:cubicBezTo>
                  <a:cubicBezTo>
                    <a:pt x="66" y="9"/>
                    <a:pt x="77" y="12"/>
                    <a:pt x="87" y="15"/>
                  </a:cubicBezTo>
                  <a:cubicBezTo>
                    <a:pt x="89" y="15"/>
                    <a:pt x="91" y="16"/>
                    <a:pt x="92" y="15"/>
                  </a:cubicBezTo>
                  <a:cubicBezTo>
                    <a:pt x="93" y="18"/>
                    <a:pt x="96" y="17"/>
                    <a:pt x="97" y="17"/>
                  </a:cubicBezTo>
                  <a:cubicBezTo>
                    <a:pt x="106" y="12"/>
                    <a:pt x="115" y="8"/>
                    <a:pt x="124" y="5"/>
                  </a:cubicBezTo>
                  <a:cubicBezTo>
                    <a:pt x="132" y="3"/>
                    <a:pt x="140" y="3"/>
                    <a:pt x="149" y="5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85" name="Freeform 145"/>
            <p:cNvSpPr>
              <a:spLocks/>
            </p:cNvSpPr>
            <p:nvPr/>
          </p:nvSpPr>
          <p:spPr bwMode="auto">
            <a:xfrm>
              <a:off x="3836" y="2210"/>
              <a:ext cx="2" cy="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86" name="Freeform 146"/>
            <p:cNvSpPr>
              <a:spLocks/>
            </p:cNvSpPr>
            <p:nvPr/>
          </p:nvSpPr>
          <p:spPr bwMode="auto">
            <a:xfrm>
              <a:off x="3834" y="2214"/>
              <a:ext cx="9" cy="13"/>
            </a:xfrm>
            <a:custGeom>
              <a:avLst/>
              <a:gdLst>
                <a:gd name="T0" fmla="*/ 3 w 4"/>
                <a:gd name="T1" fmla="*/ 6 h 6"/>
                <a:gd name="T2" fmla="*/ 2 w 4"/>
                <a:gd name="T3" fmla="*/ 2 h 6"/>
                <a:gd name="T4" fmla="*/ 0 w 4"/>
                <a:gd name="T5" fmla="*/ 3 h 6"/>
                <a:gd name="T6" fmla="*/ 2 w 4"/>
                <a:gd name="T7" fmla="*/ 0 h 6"/>
                <a:gd name="T8" fmla="*/ 3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cubicBezTo>
                    <a:pt x="2" y="4"/>
                    <a:pt x="4" y="2"/>
                    <a:pt x="2" y="2"/>
                  </a:cubicBezTo>
                  <a:lnTo>
                    <a:pt x="0" y="3"/>
                  </a:lnTo>
                  <a:lnTo>
                    <a:pt x="2" y="0"/>
                  </a:lnTo>
                  <a:cubicBezTo>
                    <a:pt x="3" y="2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87" name="Freeform 147"/>
            <p:cNvSpPr>
              <a:spLocks/>
            </p:cNvSpPr>
            <p:nvPr/>
          </p:nvSpPr>
          <p:spPr bwMode="auto">
            <a:xfrm>
              <a:off x="3486" y="2219"/>
              <a:ext cx="183" cy="37"/>
            </a:xfrm>
            <a:custGeom>
              <a:avLst/>
              <a:gdLst>
                <a:gd name="T0" fmla="*/ 84 w 84"/>
                <a:gd name="T1" fmla="*/ 8 h 17"/>
                <a:gd name="T2" fmla="*/ 15 w 84"/>
                <a:gd name="T3" fmla="*/ 14 h 17"/>
                <a:gd name="T4" fmla="*/ 1 w 84"/>
                <a:gd name="T5" fmla="*/ 3 h 17"/>
                <a:gd name="T6" fmla="*/ 4 w 84"/>
                <a:gd name="T7" fmla="*/ 12 h 17"/>
                <a:gd name="T8" fmla="*/ 6 w 84"/>
                <a:gd name="T9" fmla="*/ 4 h 17"/>
                <a:gd name="T10" fmla="*/ 9 w 84"/>
                <a:gd name="T11" fmla="*/ 4 h 17"/>
                <a:gd name="T12" fmla="*/ 11 w 84"/>
                <a:gd name="T13" fmla="*/ 10 h 17"/>
                <a:gd name="T14" fmla="*/ 14 w 84"/>
                <a:gd name="T15" fmla="*/ 5 h 17"/>
                <a:gd name="T16" fmla="*/ 17 w 84"/>
                <a:gd name="T17" fmla="*/ 5 h 17"/>
                <a:gd name="T18" fmla="*/ 22 w 84"/>
                <a:gd name="T19" fmla="*/ 11 h 17"/>
                <a:gd name="T20" fmla="*/ 27 w 84"/>
                <a:gd name="T21" fmla="*/ 12 h 17"/>
                <a:gd name="T22" fmla="*/ 29 w 84"/>
                <a:gd name="T23" fmla="*/ 6 h 17"/>
                <a:gd name="T24" fmla="*/ 32 w 84"/>
                <a:gd name="T25" fmla="*/ 5 h 17"/>
                <a:gd name="T26" fmla="*/ 36 w 84"/>
                <a:gd name="T27" fmla="*/ 14 h 17"/>
                <a:gd name="T28" fmla="*/ 38 w 84"/>
                <a:gd name="T29" fmla="*/ 5 h 17"/>
                <a:gd name="T30" fmla="*/ 40 w 84"/>
                <a:gd name="T31" fmla="*/ 15 h 17"/>
                <a:gd name="T32" fmla="*/ 41 w 84"/>
                <a:gd name="T33" fmla="*/ 4 h 17"/>
                <a:gd name="T34" fmla="*/ 43 w 84"/>
                <a:gd name="T35" fmla="*/ 7 h 17"/>
                <a:gd name="T36" fmla="*/ 48 w 84"/>
                <a:gd name="T37" fmla="*/ 11 h 17"/>
                <a:gd name="T38" fmla="*/ 48 w 84"/>
                <a:gd name="T39" fmla="*/ 2 h 17"/>
                <a:gd name="T40" fmla="*/ 52 w 84"/>
                <a:gd name="T41" fmla="*/ 2 h 17"/>
                <a:gd name="T42" fmla="*/ 56 w 84"/>
                <a:gd name="T43" fmla="*/ 12 h 17"/>
                <a:gd name="T44" fmla="*/ 57 w 84"/>
                <a:gd name="T45" fmla="*/ 2 h 17"/>
                <a:gd name="T46" fmla="*/ 60 w 84"/>
                <a:gd name="T47" fmla="*/ 10 h 17"/>
                <a:gd name="T48" fmla="*/ 63 w 84"/>
                <a:gd name="T49" fmla="*/ 11 h 17"/>
                <a:gd name="T50" fmla="*/ 68 w 84"/>
                <a:gd name="T51" fmla="*/ 10 h 17"/>
                <a:gd name="T52" fmla="*/ 68 w 84"/>
                <a:gd name="T53" fmla="*/ 0 h 17"/>
                <a:gd name="T54" fmla="*/ 72 w 84"/>
                <a:gd name="T55" fmla="*/ 10 h 17"/>
                <a:gd name="T56" fmla="*/ 77 w 84"/>
                <a:gd name="T57" fmla="*/ 10 h 17"/>
                <a:gd name="T58" fmla="*/ 78 w 84"/>
                <a:gd name="T59" fmla="*/ 1 h 17"/>
                <a:gd name="T60" fmla="*/ 81 w 84"/>
                <a:gd name="T61" fmla="*/ 9 h 17"/>
                <a:gd name="T62" fmla="*/ 84 w 84"/>
                <a:gd name="T6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7">
                  <a:moveTo>
                    <a:pt x="84" y="8"/>
                  </a:moveTo>
                  <a:lnTo>
                    <a:pt x="84" y="8"/>
                  </a:lnTo>
                  <a:cubicBezTo>
                    <a:pt x="83" y="12"/>
                    <a:pt x="77" y="11"/>
                    <a:pt x="74" y="12"/>
                  </a:cubicBezTo>
                  <a:cubicBezTo>
                    <a:pt x="54" y="13"/>
                    <a:pt x="36" y="17"/>
                    <a:pt x="15" y="14"/>
                  </a:cubicBezTo>
                  <a:cubicBezTo>
                    <a:pt x="11" y="14"/>
                    <a:pt x="6" y="14"/>
                    <a:pt x="2" y="12"/>
                  </a:cubicBezTo>
                  <a:cubicBezTo>
                    <a:pt x="1" y="9"/>
                    <a:pt x="0" y="6"/>
                    <a:pt x="1" y="3"/>
                  </a:cubicBezTo>
                  <a:lnTo>
                    <a:pt x="2" y="3"/>
                  </a:lnTo>
                  <a:cubicBezTo>
                    <a:pt x="2" y="6"/>
                    <a:pt x="1" y="10"/>
                    <a:pt x="4" y="12"/>
                  </a:cubicBezTo>
                  <a:cubicBezTo>
                    <a:pt x="7" y="10"/>
                    <a:pt x="3" y="6"/>
                    <a:pt x="5" y="4"/>
                  </a:cubicBezTo>
                  <a:lnTo>
                    <a:pt x="6" y="4"/>
                  </a:lnTo>
                  <a:cubicBezTo>
                    <a:pt x="6" y="6"/>
                    <a:pt x="6" y="9"/>
                    <a:pt x="8" y="10"/>
                  </a:cubicBezTo>
                  <a:cubicBezTo>
                    <a:pt x="11" y="9"/>
                    <a:pt x="9" y="6"/>
                    <a:pt x="9" y="4"/>
                  </a:cubicBezTo>
                  <a:lnTo>
                    <a:pt x="11" y="4"/>
                  </a:lnTo>
                  <a:cubicBezTo>
                    <a:pt x="10" y="6"/>
                    <a:pt x="11" y="9"/>
                    <a:pt x="11" y="10"/>
                  </a:cubicBezTo>
                  <a:cubicBezTo>
                    <a:pt x="15" y="10"/>
                    <a:pt x="11" y="7"/>
                    <a:pt x="13" y="5"/>
                  </a:cubicBezTo>
                  <a:lnTo>
                    <a:pt x="14" y="5"/>
                  </a:lnTo>
                  <a:cubicBezTo>
                    <a:pt x="14" y="7"/>
                    <a:pt x="13" y="10"/>
                    <a:pt x="15" y="11"/>
                  </a:cubicBezTo>
                  <a:cubicBezTo>
                    <a:pt x="19" y="11"/>
                    <a:pt x="15" y="7"/>
                    <a:pt x="17" y="5"/>
                  </a:cubicBezTo>
                  <a:lnTo>
                    <a:pt x="20" y="5"/>
                  </a:lnTo>
                  <a:cubicBezTo>
                    <a:pt x="20" y="7"/>
                    <a:pt x="19" y="10"/>
                    <a:pt x="22" y="11"/>
                  </a:cubicBezTo>
                  <a:cubicBezTo>
                    <a:pt x="24" y="10"/>
                    <a:pt x="21" y="5"/>
                    <a:pt x="24" y="5"/>
                  </a:cubicBezTo>
                  <a:cubicBezTo>
                    <a:pt x="25" y="8"/>
                    <a:pt x="23" y="12"/>
                    <a:pt x="27" y="12"/>
                  </a:cubicBezTo>
                  <a:lnTo>
                    <a:pt x="27" y="6"/>
                  </a:lnTo>
                  <a:lnTo>
                    <a:pt x="29" y="6"/>
                  </a:lnTo>
                  <a:cubicBezTo>
                    <a:pt x="29" y="8"/>
                    <a:pt x="29" y="13"/>
                    <a:pt x="32" y="13"/>
                  </a:cubicBezTo>
                  <a:lnTo>
                    <a:pt x="32" y="5"/>
                  </a:lnTo>
                  <a:lnTo>
                    <a:pt x="33" y="5"/>
                  </a:lnTo>
                  <a:cubicBezTo>
                    <a:pt x="34" y="8"/>
                    <a:pt x="33" y="12"/>
                    <a:pt x="36" y="14"/>
                  </a:cubicBezTo>
                  <a:cubicBezTo>
                    <a:pt x="37" y="11"/>
                    <a:pt x="36" y="9"/>
                    <a:pt x="37" y="5"/>
                  </a:cubicBezTo>
                  <a:lnTo>
                    <a:pt x="38" y="5"/>
                  </a:lnTo>
                  <a:cubicBezTo>
                    <a:pt x="37" y="8"/>
                    <a:pt x="37" y="11"/>
                    <a:pt x="38" y="14"/>
                  </a:cubicBezTo>
                  <a:cubicBezTo>
                    <a:pt x="38" y="14"/>
                    <a:pt x="39" y="14"/>
                    <a:pt x="40" y="15"/>
                  </a:cubicBezTo>
                  <a:lnTo>
                    <a:pt x="40" y="4"/>
                  </a:lnTo>
                  <a:lnTo>
                    <a:pt x="41" y="4"/>
                  </a:lnTo>
                  <a:cubicBezTo>
                    <a:pt x="41" y="7"/>
                    <a:pt x="40" y="12"/>
                    <a:pt x="43" y="14"/>
                  </a:cubicBezTo>
                  <a:cubicBezTo>
                    <a:pt x="44" y="13"/>
                    <a:pt x="44" y="9"/>
                    <a:pt x="43" y="7"/>
                  </a:cubicBezTo>
                  <a:cubicBezTo>
                    <a:pt x="45" y="6"/>
                    <a:pt x="43" y="3"/>
                    <a:pt x="45" y="3"/>
                  </a:cubicBezTo>
                  <a:cubicBezTo>
                    <a:pt x="46" y="6"/>
                    <a:pt x="44" y="10"/>
                    <a:pt x="48" y="11"/>
                  </a:cubicBezTo>
                  <a:cubicBezTo>
                    <a:pt x="49" y="9"/>
                    <a:pt x="47" y="6"/>
                    <a:pt x="48" y="3"/>
                  </a:cubicBezTo>
                  <a:lnTo>
                    <a:pt x="48" y="2"/>
                  </a:lnTo>
                  <a:cubicBezTo>
                    <a:pt x="50" y="5"/>
                    <a:pt x="48" y="9"/>
                    <a:pt x="51" y="10"/>
                  </a:cubicBezTo>
                  <a:cubicBezTo>
                    <a:pt x="52" y="7"/>
                    <a:pt x="51" y="6"/>
                    <a:pt x="52" y="2"/>
                  </a:cubicBezTo>
                  <a:lnTo>
                    <a:pt x="53" y="2"/>
                  </a:lnTo>
                  <a:cubicBezTo>
                    <a:pt x="54" y="6"/>
                    <a:pt x="53" y="10"/>
                    <a:pt x="56" y="12"/>
                  </a:cubicBezTo>
                  <a:cubicBezTo>
                    <a:pt x="56" y="9"/>
                    <a:pt x="56" y="5"/>
                    <a:pt x="56" y="2"/>
                  </a:cubicBezTo>
                  <a:lnTo>
                    <a:pt x="57" y="2"/>
                  </a:lnTo>
                  <a:cubicBezTo>
                    <a:pt x="57" y="5"/>
                    <a:pt x="58" y="8"/>
                    <a:pt x="59" y="11"/>
                  </a:cubicBezTo>
                  <a:cubicBezTo>
                    <a:pt x="60" y="11"/>
                    <a:pt x="60" y="10"/>
                    <a:pt x="60" y="10"/>
                  </a:cubicBezTo>
                  <a:cubicBezTo>
                    <a:pt x="60" y="7"/>
                    <a:pt x="59" y="4"/>
                    <a:pt x="61" y="1"/>
                  </a:cubicBezTo>
                  <a:cubicBezTo>
                    <a:pt x="62" y="4"/>
                    <a:pt x="60" y="8"/>
                    <a:pt x="63" y="11"/>
                  </a:cubicBezTo>
                  <a:cubicBezTo>
                    <a:pt x="64" y="8"/>
                    <a:pt x="63" y="3"/>
                    <a:pt x="64" y="1"/>
                  </a:cubicBezTo>
                  <a:cubicBezTo>
                    <a:pt x="66" y="3"/>
                    <a:pt x="65" y="8"/>
                    <a:pt x="68" y="10"/>
                  </a:cubicBezTo>
                  <a:cubicBezTo>
                    <a:pt x="70" y="8"/>
                    <a:pt x="68" y="5"/>
                    <a:pt x="68" y="3"/>
                  </a:cubicBezTo>
                  <a:cubicBezTo>
                    <a:pt x="68" y="2"/>
                    <a:pt x="67" y="0"/>
                    <a:pt x="68" y="0"/>
                  </a:cubicBezTo>
                  <a:lnTo>
                    <a:pt x="70" y="0"/>
                  </a:lnTo>
                  <a:cubicBezTo>
                    <a:pt x="70" y="4"/>
                    <a:pt x="70" y="7"/>
                    <a:pt x="72" y="10"/>
                  </a:cubicBezTo>
                  <a:cubicBezTo>
                    <a:pt x="74" y="8"/>
                    <a:pt x="72" y="3"/>
                    <a:pt x="73" y="0"/>
                  </a:cubicBezTo>
                  <a:cubicBezTo>
                    <a:pt x="75" y="3"/>
                    <a:pt x="73" y="8"/>
                    <a:pt x="77" y="10"/>
                  </a:cubicBezTo>
                  <a:cubicBezTo>
                    <a:pt x="77" y="6"/>
                    <a:pt x="77" y="3"/>
                    <a:pt x="77" y="0"/>
                  </a:cubicBezTo>
                  <a:lnTo>
                    <a:pt x="78" y="1"/>
                  </a:lnTo>
                  <a:cubicBezTo>
                    <a:pt x="77" y="4"/>
                    <a:pt x="79" y="7"/>
                    <a:pt x="79" y="10"/>
                  </a:cubicBezTo>
                  <a:cubicBezTo>
                    <a:pt x="80" y="10"/>
                    <a:pt x="81" y="10"/>
                    <a:pt x="81" y="9"/>
                  </a:cubicBezTo>
                  <a:lnTo>
                    <a:pt x="81" y="0"/>
                  </a:lnTo>
                  <a:cubicBezTo>
                    <a:pt x="82" y="2"/>
                    <a:pt x="80" y="7"/>
                    <a:pt x="84" y="8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88" name="Freeform 148"/>
            <p:cNvSpPr>
              <a:spLocks/>
            </p:cNvSpPr>
            <p:nvPr/>
          </p:nvSpPr>
          <p:spPr bwMode="auto">
            <a:xfrm>
              <a:off x="3723" y="2219"/>
              <a:ext cx="113" cy="41"/>
            </a:xfrm>
            <a:custGeom>
              <a:avLst/>
              <a:gdLst>
                <a:gd name="T0" fmla="*/ 50 w 52"/>
                <a:gd name="T1" fmla="*/ 0 h 19"/>
                <a:gd name="T2" fmla="*/ 49 w 52"/>
                <a:gd name="T3" fmla="*/ 0 h 19"/>
                <a:gd name="T4" fmla="*/ 51 w 52"/>
                <a:gd name="T5" fmla="*/ 7 h 19"/>
                <a:gd name="T6" fmla="*/ 51 w 52"/>
                <a:gd name="T7" fmla="*/ 6 h 19"/>
                <a:gd name="T8" fmla="*/ 49 w 52"/>
                <a:gd name="T9" fmla="*/ 12 h 19"/>
                <a:gd name="T10" fmla="*/ 34 w 52"/>
                <a:gd name="T11" fmla="*/ 17 h 19"/>
                <a:gd name="T12" fmla="*/ 1 w 52"/>
                <a:gd name="T13" fmla="*/ 16 h 19"/>
                <a:gd name="T14" fmla="*/ 1 w 52"/>
                <a:gd name="T15" fmla="*/ 9 h 19"/>
                <a:gd name="T16" fmla="*/ 3 w 52"/>
                <a:gd name="T17" fmla="*/ 9 h 19"/>
                <a:gd name="T18" fmla="*/ 4 w 52"/>
                <a:gd name="T19" fmla="*/ 17 h 19"/>
                <a:gd name="T20" fmla="*/ 6 w 52"/>
                <a:gd name="T21" fmla="*/ 16 h 19"/>
                <a:gd name="T22" fmla="*/ 6 w 52"/>
                <a:gd name="T23" fmla="*/ 9 h 19"/>
                <a:gd name="T24" fmla="*/ 8 w 52"/>
                <a:gd name="T25" fmla="*/ 14 h 19"/>
                <a:gd name="T26" fmla="*/ 10 w 52"/>
                <a:gd name="T27" fmla="*/ 16 h 19"/>
                <a:gd name="T28" fmla="*/ 11 w 52"/>
                <a:gd name="T29" fmla="*/ 10 h 19"/>
                <a:gd name="T30" fmla="*/ 11 w 52"/>
                <a:gd name="T31" fmla="*/ 9 h 19"/>
                <a:gd name="T32" fmla="*/ 13 w 52"/>
                <a:gd name="T33" fmla="*/ 15 h 19"/>
                <a:gd name="T34" fmla="*/ 15 w 52"/>
                <a:gd name="T35" fmla="*/ 16 h 19"/>
                <a:gd name="T36" fmla="*/ 15 w 52"/>
                <a:gd name="T37" fmla="*/ 9 h 19"/>
                <a:gd name="T38" fmla="*/ 20 w 52"/>
                <a:gd name="T39" fmla="*/ 15 h 19"/>
                <a:gd name="T40" fmla="*/ 20 w 52"/>
                <a:gd name="T41" fmla="*/ 10 h 19"/>
                <a:gd name="T42" fmla="*/ 22 w 52"/>
                <a:gd name="T43" fmla="*/ 16 h 19"/>
                <a:gd name="T44" fmla="*/ 24 w 52"/>
                <a:gd name="T45" fmla="*/ 16 h 19"/>
                <a:gd name="T46" fmla="*/ 23 w 52"/>
                <a:gd name="T47" fmla="*/ 9 h 19"/>
                <a:gd name="T48" fmla="*/ 25 w 52"/>
                <a:gd name="T49" fmla="*/ 8 h 19"/>
                <a:gd name="T50" fmla="*/ 29 w 52"/>
                <a:gd name="T51" fmla="*/ 16 h 19"/>
                <a:gd name="T52" fmla="*/ 31 w 52"/>
                <a:gd name="T53" fmla="*/ 8 h 19"/>
                <a:gd name="T54" fmla="*/ 33 w 52"/>
                <a:gd name="T55" fmla="*/ 15 h 19"/>
                <a:gd name="T56" fmla="*/ 34 w 52"/>
                <a:gd name="T57" fmla="*/ 8 h 19"/>
                <a:gd name="T58" fmla="*/ 35 w 52"/>
                <a:gd name="T59" fmla="*/ 14 h 19"/>
                <a:gd name="T60" fmla="*/ 37 w 52"/>
                <a:gd name="T61" fmla="*/ 12 h 19"/>
                <a:gd name="T62" fmla="*/ 37 w 52"/>
                <a:gd name="T63" fmla="*/ 10 h 19"/>
                <a:gd name="T64" fmla="*/ 37 w 52"/>
                <a:gd name="T65" fmla="*/ 6 h 19"/>
                <a:gd name="T66" fmla="*/ 40 w 52"/>
                <a:gd name="T67" fmla="*/ 12 h 19"/>
                <a:gd name="T68" fmla="*/ 40 w 52"/>
                <a:gd name="T69" fmla="*/ 10 h 19"/>
                <a:gd name="T70" fmla="*/ 41 w 52"/>
                <a:gd name="T71" fmla="*/ 4 h 19"/>
                <a:gd name="T72" fmla="*/ 44 w 52"/>
                <a:gd name="T73" fmla="*/ 11 h 19"/>
                <a:gd name="T74" fmla="*/ 44 w 52"/>
                <a:gd name="T75" fmla="*/ 8 h 19"/>
                <a:gd name="T76" fmla="*/ 45 w 52"/>
                <a:gd name="T77" fmla="*/ 2 h 19"/>
                <a:gd name="T78" fmla="*/ 48 w 52"/>
                <a:gd name="T79" fmla="*/ 10 h 19"/>
                <a:gd name="T80" fmla="*/ 49 w 52"/>
                <a:gd name="T81" fmla="*/ 0 h 19"/>
                <a:gd name="T82" fmla="*/ 50 w 52"/>
                <a:gd name="T83" fmla="*/ 0 h 19"/>
                <a:gd name="T84" fmla="*/ 50 w 52"/>
                <a:gd name="T8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19">
                  <a:moveTo>
                    <a:pt x="50" y="0"/>
                  </a:moveTo>
                  <a:lnTo>
                    <a:pt x="49" y="0"/>
                  </a:lnTo>
                  <a:cubicBezTo>
                    <a:pt x="49" y="2"/>
                    <a:pt x="50" y="5"/>
                    <a:pt x="51" y="7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2" y="8"/>
                    <a:pt x="50" y="10"/>
                    <a:pt x="49" y="12"/>
                  </a:cubicBezTo>
                  <a:cubicBezTo>
                    <a:pt x="45" y="15"/>
                    <a:pt x="39" y="16"/>
                    <a:pt x="34" y="17"/>
                  </a:cubicBezTo>
                  <a:cubicBezTo>
                    <a:pt x="21" y="17"/>
                    <a:pt x="13" y="19"/>
                    <a:pt x="1" y="16"/>
                  </a:cubicBezTo>
                  <a:cubicBezTo>
                    <a:pt x="2" y="14"/>
                    <a:pt x="0" y="12"/>
                    <a:pt x="1" y="9"/>
                  </a:cubicBezTo>
                  <a:lnTo>
                    <a:pt x="3" y="9"/>
                  </a:lnTo>
                  <a:cubicBezTo>
                    <a:pt x="2" y="12"/>
                    <a:pt x="2" y="15"/>
                    <a:pt x="4" y="17"/>
                  </a:cubicBezTo>
                  <a:cubicBezTo>
                    <a:pt x="5" y="17"/>
                    <a:pt x="5" y="16"/>
                    <a:pt x="6" y="16"/>
                  </a:cubicBezTo>
                  <a:cubicBezTo>
                    <a:pt x="5" y="13"/>
                    <a:pt x="5" y="12"/>
                    <a:pt x="6" y="9"/>
                  </a:cubicBezTo>
                  <a:cubicBezTo>
                    <a:pt x="9" y="8"/>
                    <a:pt x="7" y="12"/>
                    <a:pt x="8" y="14"/>
                  </a:cubicBezTo>
                  <a:cubicBezTo>
                    <a:pt x="8" y="15"/>
                    <a:pt x="8" y="16"/>
                    <a:pt x="10" y="16"/>
                  </a:cubicBezTo>
                  <a:cubicBezTo>
                    <a:pt x="11" y="14"/>
                    <a:pt x="10" y="12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3" y="11"/>
                    <a:pt x="11" y="13"/>
                    <a:pt x="13" y="15"/>
                  </a:cubicBezTo>
                  <a:cubicBezTo>
                    <a:pt x="14" y="15"/>
                    <a:pt x="15" y="17"/>
                    <a:pt x="15" y="16"/>
                  </a:cubicBezTo>
                  <a:cubicBezTo>
                    <a:pt x="17" y="14"/>
                    <a:pt x="14" y="11"/>
                    <a:pt x="15" y="9"/>
                  </a:cubicBezTo>
                  <a:cubicBezTo>
                    <a:pt x="18" y="10"/>
                    <a:pt x="16" y="17"/>
                    <a:pt x="20" y="15"/>
                  </a:cubicBezTo>
                  <a:lnTo>
                    <a:pt x="20" y="10"/>
                  </a:lnTo>
                  <a:cubicBezTo>
                    <a:pt x="21" y="12"/>
                    <a:pt x="20" y="14"/>
                    <a:pt x="22" y="16"/>
                  </a:cubicBezTo>
                  <a:lnTo>
                    <a:pt x="24" y="16"/>
                  </a:lnTo>
                  <a:cubicBezTo>
                    <a:pt x="24" y="14"/>
                    <a:pt x="23" y="11"/>
                    <a:pt x="23" y="9"/>
                  </a:cubicBezTo>
                  <a:lnTo>
                    <a:pt x="25" y="8"/>
                  </a:lnTo>
                  <a:cubicBezTo>
                    <a:pt x="27" y="10"/>
                    <a:pt x="25" y="15"/>
                    <a:pt x="29" y="16"/>
                  </a:cubicBezTo>
                  <a:cubicBezTo>
                    <a:pt x="30" y="13"/>
                    <a:pt x="27" y="8"/>
                    <a:pt x="31" y="8"/>
                  </a:cubicBezTo>
                  <a:cubicBezTo>
                    <a:pt x="31" y="9"/>
                    <a:pt x="30" y="14"/>
                    <a:pt x="33" y="15"/>
                  </a:cubicBezTo>
                  <a:cubicBezTo>
                    <a:pt x="35" y="13"/>
                    <a:pt x="32" y="10"/>
                    <a:pt x="34" y="8"/>
                  </a:cubicBezTo>
                  <a:cubicBezTo>
                    <a:pt x="34" y="10"/>
                    <a:pt x="34" y="12"/>
                    <a:pt x="35" y="14"/>
                  </a:cubicBezTo>
                  <a:cubicBezTo>
                    <a:pt x="36" y="14"/>
                    <a:pt x="37" y="13"/>
                    <a:pt x="37" y="12"/>
                  </a:cubicBezTo>
                  <a:cubicBezTo>
                    <a:pt x="37" y="12"/>
                    <a:pt x="37" y="11"/>
                    <a:pt x="37" y="10"/>
                  </a:cubicBezTo>
                  <a:lnTo>
                    <a:pt x="37" y="6"/>
                  </a:lnTo>
                  <a:cubicBezTo>
                    <a:pt x="37" y="8"/>
                    <a:pt x="38" y="11"/>
                    <a:pt x="40" y="12"/>
                  </a:cubicBezTo>
                  <a:cubicBezTo>
                    <a:pt x="41" y="12"/>
                    <a:pt x="41" y="11"/>
                    <a:pt x="40" y="10"/>
                  </a:cubicBezTo>
                  <a:cubicBezTo>
                    <a:pt x="41" y="9"/>
                    <a:pt x="39" y="5"/>
                    <a:pt x="41" y="4"/>
                  </a:cubicBezTo>
                  <a:cubicBezTo>
                    <a:pt x="42" y="7"/>
                    <a:pt x="42" y="10"/>
                    <a:pt x="44" y="11"/>
                  </a:cubicBezTo>
                  <a:cubicBezTo>
                    <a:pt x="44" y="10"/>
                    <a:pt x="46" y="9"/>
                    <a:pt x="44" y="8"/>
                  </a:cubicBezTo>
                  <a:lnTo>
                    <a:pt x="45" y="2"/>
                  </a:lnTo>
                  <a:cubicBezTo>
                    <a:pt x="46" y="4"/>
                    <a:pt x="44" y="10"/>
                    <a:pt x="48" y="10"/>
                  </a:cubicBezTo>
                  <a:cubicBezTo>
                    <a:pt x="47" y="7"/>
                    <a:pt x="47" y="3"/>
                    <a:pt x="49" y="0"/>
                  </a:cubicBez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89" name="Freeform 149"/>
            <p:cNvSpPr>
              <a:spLocks/>
            </p:cNvSpPr>
            <p:nvPr/>
          </p:nvSpPr>
          <p:spPr bwMode="auto">
            <a:xfrm>
              <a:off x="3460" y="2219"/>
              <a:ext cx="9" cy="20"/>
            </a:xfrm>
            <a:custGeom>
              <a:avLst/>
              <a:gdLst>
                <a:gd name="T0" fmla="*/ 4 w 4"/>
                <a:gd name="T1" fmla="*/ 9 h 9"/>
                <a:gd name="T2" fmla="*/ 1 w 4"/>
                <a:gd name="T3" fmla="*/ 3 h 9"/>
                <a:gd name="T4" fmla="*/ 2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0" y="8"/>
                    <a:pt x="2" y="6"/>
                    <a:pt x="1" y="3"/>
                  </a:cubicBezTo>
                  <a:lnTo>
                    <a:pt x="2" y="0"/>
                  </a:lnTo>
                  <a:cubicBezTo>
                    <a:pt x="4" y="2"/>
                    <a:pt x="2" y="6"/>
                    <a:pt x="4" y="9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90" name="Freeform 150"/>
            <p:cNvSpPr>
              <a:spLocks/>
            </p:cNvSpPr>
            <p:nvPr/>
          </p:nvSpPr>
          <p:spPr bwMode="auto">
            <a:xfrm>
              <a:off x="3669" y="2219"/>
              <a:ext cx="48" cy="34"/>
            </a:xfrm>
            <a:custGeom>
              <a:avLst/>
              <a:gdLst>
                <a:gd name="T0" fmla="*/ 8 w 25"/>
                <a:gd name="T1" fmla="*/ 12 h 16"/>
                <a:gd name="T2" fmla="*/ 8 w 25"/>
                <a:gd name="T3" fmla="*/ 6 h 16"/>
                <a:gd name="T4" fmla="*/ 10 w 25"/>
                <a:gd name="T5" fmla="*/ 12 h 16"/>
                <a:gd name="T6" fmla="*/ 12 w 25"/>
                <a:gd name="T7" fmla="*/ 12 h 16"/>
                <a:gd name="T8" fmla="*/ 12 w 25"/>
                <a:gd name="T9" fmla="*/ 7 h 16"/>
                <a:gd name="T10" fmla="*/ 16 w 25"/>
                <a:gd name="T11" fmla="*/ 15 h 16"/>
                <a:gd name="T12" fmla="*/ 16 w 25"/>
                <a:gd name="T13" fmla="*/ 8 h 16"/>
                <a:gd name="T14" fmla="*/ 20 w 25"/>
                <a:gd name="T15" fmla="*/ 12 h 16"/>
                <a:gd name="T16" fmla="*/ 21 w 25"/>
                <a:gd name="T17" fmla="*/ 15 h 16"/>
                <a:gd name="T18" fmla="*/ 22 w 25"/>
                <a:gd name="T19" fmla="*/ 9 h 16"/>
                <a:gd name="T20" fmla="*/ 23 w 25"/>
                <a:gd name="T21" fmla="*/ 9 h 16"/>
                <a:gd name="T22" fmla="*/ 25 w 25"/>
                <a:gd name="T23" fmla="*/ 16 h 16"/>
                <a:gd name="T24" fmla="*/ 3 w 25"/>
                <a:gd name="T25" fmla="*/ 10 h 16"/>
                <a:gd name="T26" fmla="*/ 2 w 25"/>
                <a:gd name="T27" fmla="*/ 0 h 16"/>
                <a:gd name="T28" fmla="*/ 8 w 25"/>
                <a:gd name="T2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16">
                  <a:moveTo>
                    <a:pt x="8" y="12"/>
                  </a:moveTo>
                  <a:cubicBezTo>
                    <a:pt x="10" y="10"/>
                    <a:pt x="7" y="8"/>
                    <a:pt x="8" y="6"/>
                  </a:cubicBezTo>
                  <a:cubicBezTo>
                    <a:pt x="9" y="7"/>
                    <a:pt x="9" y="10"/>
                    <a:pt x="10" y="12"/>
                  </a:cubicBezTo>
                  <a:cubicBezTo>
                    <a:pt x="11" y="13"/>
                    <a:pt x="12" y="13"/>
                    <a:pt x="12" y="12"/>
                  </a:cubicBezTo>
                  <a:cubicBezTo>
                    <a:pt x="13" y="11"/>
                    <a:pt x="11" y="9"/>
                    <a:pt x="12" y="7"/>
                  </a:cubicBezTo>
                  <a:cubicBezTo>
                    <a:pt x="14" y="7"/>
                    <a:pt x="12" y="14"/>
                    <a:pt x="16" y="15"/>
                  </a:cubicBezTo>
                  <a:cubicBezTo>
                    <a:pt x="18" y="13"/>
                    <a:pt x="16" y="11"/>
                    <a:pt x="16" y="8"/>
                  </a:cubicBezTo>
                  <a:cubicBezTo>
                    <a:pt x="19" y="7"/>
                    <a:pt x="19" y="11"/>
                    <a:pt x="20" y="12"/>
                  </a:cubicBezTo>
                  <a:cubicBezTo>
                    <a:pt x="19" y="13"/>
                    <a:pt x="20" y="14"/>
                    <a:pt x="21" y="15"/>
                  </a:cubicBezTo>
                  <a:cubicBezTo>
                    <a:pt x="24" y="15"/>
                    <a:pt x="21" y="11"/>
                    <a:pt x="22" y="9"/>
                  </a:cubicBezTo>
                  <a:lnTo>
                    <a:pt x="23" y="9"/>
                  </a:lnTo>
                  <a:cubicBezTo>
                    <a:pt x="23" y="12"/>
                    <a:pt x="23" y="14"/>
                    <a:pt x="25" y="16"/>
                  </a:cubicBezTo>
                  <a:cubicBezTo>
                    <a:pt x="18" y="15"/>
                    <a:pt x="10" y="16"/>
                    <a:pt x="3" y="10"/>
                  </a:cubicBezTo>
                  <a:cubicBezTo>
                    <a:pt x="5" y="7"/>
                    <a:pt x="0" y="5"/>
                    <a:pt x="2" y="0"/>
                  </a:cubicBezTo>
                  <a:cubicBezTo>
                    <a:pt x="7" y="3"/>
                    <a:pt x="3" y="10"/>
                    <a:pt x="8" y="12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91" name="Freeform 151"/>
            <p:cNvSpPr>
              <a:spLocks/>
            </p:cNvSpPr>
            <p:nvPr/>
          </p:nvSpPr>
          <p:spPr bwMode="auto">
            <a:xfrm>
              <a:off x="3473" y="2225"/>
              <a:ext cx="11" cy="18"/>
            </a:xfrm>
            <a:custGeom>
              <a:avLst/>
              <a:gdLst>
                <a:gd name="T0" fmla="*/ 2 w 5"/>
                <a:gd name="T1" fmla="*/ 6 h 8"/>
                <a:gd name="T2" fmla="*/ 3 w 5"/>
                <a:gd name="T3" fmla="*/ 8 h 8"/>
                <a:gd name="T4" fmla="*/ 3 w 5"/>
                <a:gd name="T5" fmla="*/ 1 h 8"/>
                <a:gd name="T6" fmla="*/ 4 w 5"/>
                <a:gd name="T7" fmla="*/ 0 h 8"/>
                <a:gd name="T8" fmla="*/ 5 w 5"/>
                <a:gd name="T9" fmla="*/ 8 h 8"/>
                <a:gd name="T10" fmla="*/ 0 w 5"/>
                <a:gd name="T11" fmla="*/ 7 h 8"/>
                <a:gd name="T12" fmla="*/ 0 w 5"/>
                <a:gd name="T13" fmla="*/ 0 h 8"/>
                <a:gd name="T14" fmla="*/ 2 w 5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2" y="6"/>
                  </a:moveTo>
                  <a:cubicBezTo>
                    <a:pt x="1" y="7"/>
                    <a:pt x="2" y="8"/>
                    <a:pt x="3" y="8"/>
                  </a:cubicBezTo>
                  <a:cubicBezTo>
                    <a:pt x="5" y="6"/>
                    <a:pt x="3" y="3"/>
                    <a:pt x="3" y="1"/>
                  </a:cubicBezTo>
                  <a:lnTo>
                    <a:pt x="4" y="0"/>
                  </a:lnTo>
                  <a:cubicBezTo>
                    <a:pt x="4" y="2"/>
                    <a:pt x="4" y="6"/>
                    <a:pt x="5" y="8"/>
                  </a:cubicBezTo>
                  <a:cubicBezTo>
                    <a:pt x="4" y="8"/>
                    <a:pt x="1" y="8"/>
                    <a:pt x="0" y="7"/>
                  </a:cubicBezTo>
                  <a:lnTo>
                    <a:pt x="0" y="0"/>
                  </a:lnTo>
                  <a:cubicBezTo>
                    <a:pt x="1" y="1"/>
                    <a:pt x="1" y="4"/>
                    <a:pt x="2" y="6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92" name="Rectangle 152"/>
            <p:cNvSpPr>
              <a:spLocks noChangeArrowheads="1"/>
            </p:cNvSpPr>
            <p:nvPr/>
          </p:nvSpPr>
          <p:spPr bwMode="auto">
            <a:xfrm>
              <a:off x="3669" y="2227"/>
              <a:ext cx="1" cy="2"/>
            </a:xfrm>
            <a:prstGeom prst="rect">
              <a:avLst/>
            </a:prstGeom>
            <a:solidFill>
              <a:srgbClr val="B37441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93" name="Rectangle 153"/>
            <p:cNvSpPr>
              <a:spLocks noChangeArrowheads="1"/>
            </p:cNvSpPr>
            <p:nvPr/>
          </p:nvSpPr>
          <p:spPr bwMode="auto">
            <a:xfrm>
              <a:off x="3797" y="2232"/>
              <a:ext cx="1" cy="2"/>
            </a:xfrm>
            <a:prstGeom prst="rect">
              <a:avLst/>
            </a:prstGeom>
            <a:solidFill>
              <a:srgbClr val="B37441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94" name="Freeform 154"/>
            <p:cNvSpPr>
              <a:spLocks/>
            </p:cNvSpPr>
            <p:nvPr/>
          </p:nvSpPr>
          <p:spPr bwMode="auto">
            <a:xfrm>
              <a:off x="3280" y="1237"/>
              <a:ext cx="217" cy="89"/>
            </a:xfrm>
            <a:custGeom>
              <a:avLst/>
              <a:gdLst>
                <a:gd name="T0" fmla="*/ 2 w 98"/>
                <a:gd name="T1" fmla="*/ 7 h 41"/>
                <a:gd name="T2" fmla="*/ 74 w 98"/>
                <a:gd name="T3" fmla="*/ 33 h 41"/>
                <a:gd name="T4" fmla="*/ 93 w 98"/>
                <a:gd name="T5" fmla="*/ 40 h 41"/>
                <a:gd name="T6" fmla="*/ 97 w 98"/>
                <a:gd name="T7" fmla="*/ 40 h 41"/>
                <a:gd name="T8" fmla="*/ 97 w 98"/>
                <a:gd name="T9" fmla="*/ 35 h 41"/>
                <a:gd name="T10" fmla="*/ 52 w 98"/>
                <a:gd name="T11" fmla="*/ 24 h 41"/>
                <a:gd name="T12" fmla="*/ 5 w 98"/>
                <a:gd name="T13" fmla="*/ 1 h 41"/>
                <a:gd name="T14" fmla="*/ 0 w 98"/>
                <a:gd name="T15" fmla="*/ 3 h 41"/>
                <a:gd name="T16" fmla="*/ 2 w 98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2" y="7"/>
                  </a:moveTo>
                  <a:cubicBezTo>
                    <a:pt x="25" y="18"/>
                    <a:pt x="47" y="33"/>
                    <a:pt x="74" y="33"/>
                  </a:cubicBezTo>
                  <a:cubicBezTo>
                    <a:pt x="80" y="33"/>
                    <a:pt x="87" y="35"/>
                    <a:pt x="93" y="40"/>
                  </a:cubicBezTo>
                  <a:cubicBezTo>
                    <a:pt x="94" y="41"/>
                    <a:pt x="96" y="41"/>
                    <a:pt x="97" y="40"/>
                  </a:cubicBezTo>
                  <a:cubicBezTo>
                    <a:pt x="98" y="38"/>
                    <a:pt x="98" y="36"/>
                    <a:pt x="97" y="35"/>
                  </a:cubicBezTo>
                  <a:cubicBezTo>
                    <a:pt x="84" y="25"/>
                    <a:pt x="67" y="27"/>
                    <a:pt x="52" y="24"/>
                  </a:cubicBezTo>
                  <a:cubicBezTo>
                    <a:pt x="34" y="20"/>
                    <a:pt x="21" y="9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4"/>
                    <a:pt x="0" y="6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95" name="Freeform 155"/>
            <p:cNvSpPr>
              <a:spLocks/>
            </p:cNvSpPr>
            <p:nvPr/>
          </p:nvSpPr>
          <p:spPr bwMode="auto">
            <a:xfrm>
              <a:off x="3525" y="1365"/>
              <a:ext cx="29" cy="98"/>
            </a:xfrm>
            <a:custGeom>
              <a:avLst/>
              <a:gdLst>
                <a:gd name="T0" fmla="*/ 2 w 13"/>
                <a:gd name="T1" fmla="*/ 3 h 45"/>
                <a:gd name="T2" fmla="*/ 0 w 13"/>
                <a:gd name="T3" fmla="*/ 33 h 45"/>
                <a:gd name="T4" fmla="*/ 0 w 13"/>
                <a:gd name="T5" fmla="*/ 36 h 45"/>
                <a:gd name="T6" fmla="*/ 1 w 13"/>
                <a:gd name="T7" fmla="*/ 38 h 45"/>
                <a:gd name="T8" fmla="*/ 3 w 13"/>
                <a:gd name="T9" fmla="*/ 41 h 45"/>
                <a:gd name="T10" fmla="*/ 8 w 13"/>
                <a:gd name="T11" fmla="*/ 44 h 45"/>
                <a:gd name="T12" fmla="*/ 12 w 13"/>
                <a:gd name="T13" fmla="*/ 43 h 45"/>
                <a:gd name="T14" fmla="*/ 11 w 13"/>
                <a:gd name="T15" fmla="*/ 38 h 45"/>
                <a:gd name="T16" fmla="*/ 7 w 13"/>
                <a:gd name="T17" fmla="*/ 34 h 45"/>
                <a:gd name="T18" fmla="*/ 7 w 13"/>
                <a:gd name="T19" fmla="*/ 36 h 45"/>
                <a:gd name="T20" fmla="*/ 7 w 13"/>
                <a:gd name="T21" fmla="*/ 33 h 45"/>
                <a:gd name="T22" fmla="*/ 7 w 13"/>
                <a:gd name="T23" fmla="*/ 14 h 45"/>
                <a:gd name="T24" fmla="*/ 8 w 13"/>
                <a:gd name="T25" fmla="*/ 1 h 45"/>
                <a:gd name="T26" fmla="*/ 2 w 13"/>
                <a:gd name="T27" fmla="*/ 1 h 45"/>
                <a:gd name="T28" fmla="*/ 2 w 13"/>
                <a:gd name="T2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5">
                  <a:moveTo>
                    <a:pt x="2" y="3"/>
                  </a:moveTo>
                  <a:cubicBezTo>
                    <a:pt x="1" y="13"/>
                    <a:pt x="0" y="23"/>
                    <a:pt x="0" y="33"/>
                  </a:cubicBezTo>
                  <a:lnTo>
                    <a:pt x="0" y="36"/>
                  </a:lnTo>
                  <a:cubicBezTo>
                    <a:pt x="0" y="37"/>
                    <a:pt x="1" y="37"/>
                    <a:pt x="1" y="38"/>
                  </a:cubicBezTo>
                  <a:lnTo>
                    <a:pt x="3" y="41"/>
                  </a:lnTo>
                  <a:cubicBezTo>
                    <a:pt x="5" y="42"/>
                    <a:pt x="6" y="42"/>
                    <a:pt x="8" y="44"/>
                  </a:cubicBezTo>
                  <a:cubicBezTo>
                    <a:pt x="9" y="45"/>
                    <a:pt x="11" y="44"/>
                    <a:pt x="12" y="43"/>
                  </a:cubicBezTo>
                  <a:cubicBezTo>
                    <a:pt x="13" y="41"/>
                    <a:pt x="13" y="39"/>
                    <a:pt x="11" y="38"/>
                  </a:cubicBezTo>
                  <a:cubicBezTo>
                    <a:pt x="11" y="38"/>
                    <a:pt x="11" y="38"/>
                    <a:pt x="7" y="34"/>
                  </a:cubicBezTo>
                  <a:cubicBezTo>
                    <a:pt x="7" y="34"/>
                    <a:pt x="7" y="34"/>
                    <a:pt x="7" y="36"/>
                  </a:cubicBezTo>
                  <a:cubicBezTo>
                    <a:pt x="7" y="36"/>
                    <a:pt x="7" y="36"/>
                    <a:pt x="7" y="33"/>
                  </a:cubicBezTo>
                  <a:cubicBezTo>
                    <a:pt x="7" y="33"/>
                    <a:pt x="7" y="23"/>
                    <a:pt x="7" y="14"/>
                  </a:cubicBezTo>
                  <a:cubicBezTo>
                    <a:pt x="9" y="4"/>
                    <a:pt x="9" y="2"/>
                    <a:pt x="8" y="1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96" name="Freeform 156"/>
            <p:cNvSpPr>
              <a:spLocks/>
            </p:cNvSpPr>
            <p:nvPr/>
          </p:nvSpPr>
          <p:spPr bwMode="auto">
            <a:xfrm>
              <a:off x="3751" y="1395"/>
              <a:ext cx="35" cy="92"/>
            </a:xfrm>
            <a:custGeom>
              <a:avLst/>
              <a:gdLst>
                <a:gd name="T0" fmla="*/ 1 w 16"/>
                <a:gd name="T1" fmla="*/ 5 h 42"/>
                <a:gd name="T2" fmla="*/ 2 w 16"/>
                <a:gd name="T3" fmla="*/ 35 h 42"/>
                <a:gd name="T4" fmla="*/ 1 w 16"/>
                <a:gd name="T5" fmla="*/ 35 h 42"/>
                <a:gd name="T6" fmla="*/ 1 w 16"/>
                <a:gd name="T7" fmla="*/ 40 h 42"/>
                <a:gd name="T8" fmla="*/ 6 w 16"/>
                <a:gd name="T9" fmla="*/ 40 h 42"/>
                <a:gd name="T10" fmla="*/ 7 w 16"/>
                <a:gd name="T11" fmla="*/ 2 h 42"/>
                <a:gd name="T12" fmla="*/ 3 w 16"/>
                <a:gd name="T13" fmla="*/ 1 h 42"/>
                <a:gd name="T14" fmla="*/ 1 w 16"/>
                <a:gd name="T15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2">
                  <a:moveTo>
                    <a:pt x="1" y="5"/>
                  </a:moveTo>
                  <a:cubicBezTo>
                    <a:pt x="7" y="14"/>
                    <a:pt x="8" y="26"/>
                    <a:pt x="2" y="35"/>
                  </a:cubicBezTo>
                  <a:cubicBezTo>
                    <a:pt x="2" y="36"/>
                    <a:pt x="2" y="35"/>
                    <a:pt x="1" y="35"/>
                  </a:cubicBezTo>
                  <a:cubicBezTo>
                    <a:pt x="0" y="36"/>
                    <a:pt x="0" y="38"/>
                    <a:pt x="1" y="40"/>
                  </a:cubicBezTo>
                  <a:cubicBezTo>
                    <a:pt x="2" y="41"/>
                    <a:pt x="4" y="42"/>
                    <a:pt x="6" y="40"/>
                  </a:cubicBezTo>
                  <a:cubicBezTo>
                    <a:pt x="16" y="31"/>
                    <a:pt x="14" y="14"/>
                    <a:pt x="7" y="2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1" y="2"/>
                    <a:pt x="1" y="3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97" name="Freeform 157"/>
            <p:cNvSpPr>
              <a:spLocks/>
            </p:cNvSpPr>
            <p:nvPr/>
          </p:nvSpPr>
          <p:spPr bwMode="auto">
            <a:xfrm>
              <a:off x="3801" y="1302"/>
              <a:ext cx="157" cy="67"/>
            </a:xfrm>
            <a:custGeom>
              <a:avLst/>
              <a:gdLst>
                <a:gd name="T0" fmla="*/ 2 w 72"/>
                <a:gd name="T1" fmla="*/ 7 h 31"/>
                <a:gd name="T2" fmla="*/ 30 w 72"/>
                <a:gd name="T3" fmla="*/ 18 h 31"/>
                <a:gd name="T4" fmla="*/ 67 w 72"/>
                <a:gd name="T5" fmla="*/ 30 h 31"/>
                <a:gd name="T6" fmla="*/ 71 w 72"/>
                <a:gd name="T7" fmla="*/ 28 h 31"/>
                <a:gd name="T8" fmla="*/ 69 w 72"/>
                <a:gd name="T9" fmla="*/ 24 h 31"/>
                <a:gd name="T10" fmla="*/ 45 w 72"/>
                <a:gd name="T11" fmla="*/ 18 h 31"/>
                <a:gd name="T12" fmla="*/ 5 w 72"/>
                <a:gd name="T13" fmla="*/ 1 h 31"/>
                <a:gd name="T14" fmla="*/ 0 w 72"/>
                <a:gd name="T15" fmla="*/ 3 h 31"/>
                <a:gd name="T16" fmla="*/ 2 w 72"/>
                <a:gd name="T1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1">
                  <a:moveTo>
                    <a:pt x="2" y="7"/>
                  </a:moveTo>
                  <a:cubicBezTo>
                    <a:pt x="12" y="10"/>
                    <a:pt x="22" y="12"/>
                    <a:pt x="30" y="18"/>
                  </a:cubicBezTo>
                  <a:cubicBezTo>
                    <a:pt x="42" y="26"/>
                    <a:pt x="55" y="27"/>
                    <a:pt x="67" y="30"/>
                  </a:cubicBezTo>
                  <a:cubicBezTo>
                    <a:pt x="69" y="31"/>
                    <a:pt x="70" y="30"/>
                    <a:pt x="71" y="28"/>
                  </a:cubicBezTo>
                  <a:cubicBezTo>
                    <a:pt x="72" y="27"/>
                    <a:pt x="71" y="25"/>
                    <a:pt x="69" y="24"/>
                  </a:cubicBezTo>
                  <a:cubicBezTo>
                    <a:pt x="61" y="22"/>
                    <a:pt x="52" y="22"/>
                    <a:pt x="45" y="18"/>
                  </a:cubicBezTo>
                  <a:cubicBezTo>
                    <a:pt x="32" y="11"/>
                    <a:pt x="18" y="5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5"/>
                    <a:pt x="1" y="6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98" name="Freeform 158"/>
            <p:cNvSpPr>
              <a:spLocks/>
            </p:cNvSpPr>
            <p:nvPr/>
          </p:nvSpPr>
          <p:spPr bwMode="auto">
            <a:xfrm>
              <a:off x="3914" y="1400"/>
              <a:ext cx="41" cy="93"/>
            </a:xfrm>
            <a:custGeom>
              <a:avLst/>
              <a:gdLst>
                <a:gd name="T0" fmla="*/ 12 w 19"/>
                <a:gd name="T1" fmla="*/ 1 h 43"/>
                <a:gd name="T2" fmla="*/ 0 w 19"/>
                <a:gd name="T3" fmla="*/ 39 h 43"/>
                <a:gd name="T4" fmla="*/ 3 w 19"/>
                <a:gd name="T5" fmla="*/ 43 h 43"/>
                <a:gd name="T6" fmla="*/ 6 w 19"/>
                <a:gd name="T7" fmla="*/ 39 h 43"/>
                <a:gd name="T8" fmla="*/ 18 w 19"/>
                <a:gd name="T9" fmla="*/ 5 h 43"/>
                <a:gd name="T10" fmla="*/ 17 w 19"/>
                <a:gd name="T11" fmla="*/ 1 h 43"/>
                <a:gd name="T12" fmla="*/ 12 w 19"/>
                <a:gd name="T1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3">
                  <a:moveTo>
                    <a:pt x="12" y="1"/>
                  </a:moveTo>
                  <a:cubicBezTo>
                    <a:pt x="5" y="13"/>
                    <a:pt x="2" y="26"/>
                    <a:pt x="0" y="39"/>
                  </a:cubicBezTo>
                  <a:cubicBezTo>
                    <a:pt x="0" y="41"/>
                    <a:pt x="1" y="43"/>
                    <a:pt x="3" y="43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9" y="28"/>
                    <a:pt x="11" y="15"/>
                    <a:pt x="18" y="5"/>
                  </a:cubicBezTo>
                  <a:cubicBezTo>
                    <a:pt x="19" y="4"/>
                    <a:pt x="18" y="2"/>
                    <a:pt x="17" y="1"/>
                  </a:cubicBezTo>
                  <a:cubicBezTo>
                    <a:pt x="15" y="0"/>
                    <a:pt x="13" y="0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399" name="Freeform 159"/>
            <p:cNvSpPr>
              <a:spLocks/>
            </p:cNvSpPr>
            <p:nvPr/>
          </p:nvSpPr>
          <p:spPr bwMode="auto">
            <a:xfrm>
              <a:off x="3714" y="1769"/>
              <a:ext cx="37" cy="338"/>
            </a:xfrm>
            <a:custGeom>
              <a:avLst/>
              <a:gdLst>
                <a:gd name="T0" fmla="*/ 0 w 17"/>
                <a:gd name="T1" fmla="*/ 4 h 155"/>
                <a:gd name="T2" fmla="*/ 6 w 17"/>
                <a:gd name="T3" fmla="*/ 55 h 155"/>
                <a:gd name="T4" fmla="*/ 9 w 17"/>
                <a:gd name="T5" fmla="*/ 152 h 155"/>
                <a:gd name="T6" fmla="*/ 12 w 17"/>
                <a:gd name="T7" fmla="*/ 155 h 155"/>
                <a:gd name="T8" fmla="*/ 16 w 17"/>
                <a:gd name="T9" fmla="*/ 152 h 155"/>
                <a:gd name="T10" fmla="*/ 8 w 17"/>
                <a:gd name="T11" fmla="*/ 18 h 155"/>
                <a:gd name="T12" fmla="*/ 6 w 17"/>
                <a:gd name="T13" fmla="*/ 3 h 155"/>
                <a:gd name="T14" fmla="*/ 3 w 17"/>
                <a:gd name="T15" fmla="*/ 0 h 155"/>
                <a:gd name="T16" fmla="*/ 0 w 17"/>
                <a:gd name="T17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55">
                  <a:moveTo>
                    <a:pt x="0" y="4"/>
                  </a:moveTo>
                  <a:cubicBezTo>
                    <a:pt x="0" y="21"/>
                    <a:pt x="5" y="38"/>
                    <a:pt x="6" y="55"/>
                  </a:cubicBezTo>
                  <a:cubicBezTo>
                    <a:pt x="9" y="87"/>
                    <a:pt x="7" y="120"/>
                    <a:pt x="9" y="152"/>
                  </a:cubicBezTo>
                  <a:cubicBezTo>
                    <a:pt x="9" y="154"/>
                    <a:pt x="11" y="155"/>
                    <a:pt x="12" y="155"/>
                  </a:cubicBezTo>
                  <a:cubicBezTo>
                    <a:pt x="14" y="155"/>
                    <a:pt x="16" y="154"/>
                    <a:pt x="16" y="152"/>
                  </a:cubicBezTo>
                  <a:cubicBezTo>
                    <a:pt x="13" y="107"/>
                    <a:pt x="17" y="64"/>
                    <a:pt x="8" y="18"/>
                  </a:cubicBezTo>
                  <a:cubicBezTo>
                    <a:pt x="7" y="13"/>
                    <a:pt x="7" y="8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00" name="Freeform 160"/>
            <p:cNvSpPr>
              <a:spLocks/>
            </p:cNvSpPr>
            <p:nvPr/>
          </p:nvSpPr>
          <p:spPr bwMode="auto">
            <a:xfrm>
              <a:off x="3588" y="976"/>
              <a:ext cx="122" cy="33"/>
            </a:xfrm>
            <a:custGeom>
              <a:avLst/>
              <a:gdLst>
                <a:gd name="T0" fmla="*/ 4 w 56"/>
                <a:gd name="T1" fmla="*/ 13 h 14"/>
                <a:gd name="T2" fmla="*/ 40 w 56"/>
                <a:gd name="T3" fmla="*/ 8 h 14"/>
                <a:gd name="T4" fmla="*/ 51 w 56"/>
                <a:gd name="T5" fmla="*/ 8 h 14"/>
                <a:gd name="T6" fmla="*/ 55 w 56"/>
                <a:gd name="T7" fmla="*/ 6 h 14"/>
                <a:gd name="T8" fmla="*/ 53 w 56"/>
                <a:gd name="T9" fmla="*/ 2 h 14"/>
                <a:gd name="T10" fmla="*/ 39 w 56"/>
                <a:gd name="T11" fmla="*/ 1 h 14"/>
                <a:gd name="T12" fmla="*/ 4 w 56"/>
                <a:gd name="T13" fmla="*/ 6 h 14"/>
                <a:gd name="T14" fmla="*/ 0 w 56"/>
                <a:gd name="T15" fmla="*/ 9 h 14"/>
                <a:gd name="T16" fmla="*/ 4 w 56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4">
                  <a:moveTo>
                    <a:pt x="4" y="13"/>
                  </a:moveTo>
                  <a:cubicBezTo>
                    <a:pt x="16" y="14"/>
                    <a:pt x="28" y="11"/>
                    <a:pt x="40" y="8"/>
                  </a:cubicBezTo>
                  <a:cubicBezTo>
                    <a:pt x="44" y="7"/>
                    <a:pt x="48" y="7"/>
                    <a:pt x="51" y="8"/>
                  </a:cubicBezTo>
                  <a:cubicBezTo>
                    <a:pt x="53" y="9"/>
                    <a:pt x="55" y="7"/>
                    <a:pt x="55" y="6"/>
                  </a:cubicBezTo>
                  <a:cubicBezTo>
                    <a:pt x="56" y="4"/>
                    <a:pt x="54" y="2"/>
                    <a:pt x="53" y="2"/>
                  </a:cubicBezTo>
                  <a:cubicBezTo>
                    <a:pt x="48" y="1"/>
                    <a:pt x="44" y="0"/>
                    <a:pt x="39" y="1"/>
                  </a:cubicBezTo>
                  <a:cubicBezTo>
                    <a:pt x="27" y="4"/>
                    <a:pt x="16" y="7"/>
                    <a:pt x="4" y="6"/>
                  </a:cubicBezTo>
                  <a:cubicBezTo>
                    <a:pt x="2" y="6"/>
                    <a:pt x="0" y="7"/>
                    <a:pt x="0" y="9"/>
                  </a:cubicBezTo>
                  <a:cubicBezTo>
                    <a:pt x="0" y="11"/>
                    <a:pt x="2" y="13"/>
                    <a:pt x="4" y="1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01" name="Freeform 161"/>
            <p:cNvSpPr>
              <a:spLocks/>
            </p:cNvSpPr>
            <p:nvPr/>
          </p:nvSpPr>
          <p:spPr bwMode="auto">
            <a:xfrm>
              <a:off x="3551" y="1282"/>
              <a:ext cx="26" cy="26"/>
            </a:xfrm>
            <a:custGeom>
              <a:avLst/>
              <a:gdLst>
                <a:gd name="T0" fmla="*/ 1 w 12"/>
                <a:gd name="T1" fmla="*/ 5 h 12"/>
                <a:gd name="T2" fmla="*/ 6 w 12"/>
                <a:gd name="T3" fmla="*/ 11 h 12"/>
                <a:gd name="T4" fmla="*/ 10 w 12"/>
                <a:gd name="T5" fmla="*/ 10 h 12"/>
                <a:gd name="T6" fmla="*/ 10 w 12"/>
                <a:gd name="T7" fmla="*/ 6 h 12"/>
                <a:gd name="T8" fmla="*/ 6 w 12"/>
                <a:gd name="T9" fmla="*/ 2 h 12"/>
                <a:gd name="T10" fmla="*/ 2 w 12"/>
                <a:gd name="T11" fmla="*/ 0 h 12"/>
                <a:gd name="T12" fmla="*/ 1 w 1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" y="5"/>
                  </a:moveTo>
                  <a:cubicBezTo>
                    <a:pt x="2" y="7"/>
                    <a:pt x="3" y="10"/>
                    <a:pt x="6" y="11"/>
                  </a:cubicBezTo>
                  <a:cubicBezTo>
                    <a:pt x="7" y="12"/>
                    <a:pt x="9" y="12"/>
                    <a:pt x="10" y="10"/>
                  </a:cubicBezTo>
                  <a:cubicBezTo>
                    <a:pt x="12" y="9"/>
                    <a:pt x="11" y="7"/>
                    <a:pt x="10" y="6"/>
                  </a:cubicBezTo>
                  <a:cubicBezTo>
                    <a:pt x="9" y="4"/>
                    <a:pt x="7" y="4"/>
                    <a:pt x="6" y="2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0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02" name="Freeform 162"/>
            <p:cNvSpPr>
              <a:spLocks/>
            </p:cNvSpPr>
            <p:nvPr/>
          </p:nvSpPr>
          <p:spPr bwMode="auto">
            <a:xfrm>
              <a:off x="3708" y="1282"/>
              <a:ext cx="9" cy="24"/>
            </a:xfrm>
            <a:custGeom>
              <a:avLst/>
              <a:gdLst>
                <a:gd name="T0" fmla="*/ 0 w 7"/>
                <a:gd name="T1" fmla="*/ 4 h 11"/>
                <a:gd name="T2" fmla="*/ 0 w 7"/>
                <a:gd name="T3" fmla="*/ 8 h 11"/>
                <a:gd name="T4" fmla="*/ 3 w 7"/>
                <a:gd name="T5" fmla="*/ 11 h 11"/>
                <a:gd name="T6" fmla="*/ 7 w 7"/>
                <a:gd name="T7" fmla="*/ 8 h 11"/>
                <a:gd name="T8" fmla="*/ 7 w 7"/>
                <a:gd name="T9" fmla="*/ 4 h 11"/>
                <a:gd name="T10" fmla="*/ 4 w 7"/>
                <a:gd name="T11" fmla="*/ 1 h 11"/>
                <a:gd name="T12" fmla="*/ 0 w 7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0" y="4"/>
                  </a:moveTo>
                  <a:cubicBezTo>
                    <a:pt x="0" y="5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5" y="11"/>
                    <a:pt x="7" y="10"/>
                    <a:pt x="7" y="8"/>
                  </a:cubicBezTo>
                  <a:cubicBezTo>
                    <a:pt x="7" y="7"/>
                    <a:pt x="7" y="6"/>
                    <a:pt x="7" y="4"/>
                  </a:cubicBezTo>
                  <a:cubicBezTo>
                    <a:pt x="7" y="2"/>
                    <a:pt x="6" y="1"/>
                    <a:pt x="4" y="1"/>
                  </a:cubicBezTo>
                  <a:cubicBezTo>
                    <a:pt x="2" y="0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03" name="Freeform 163"/>
            <p:cNvSpPr>
              <a:spLocks/>
            </p:cNvSpPr>
            <p:nvPr/>
          </p:nvSpPr>
          <p:spPr bwMode="auto">
            <a:xfrm>
              <a:off x="3510" y="1445"/>
              <a:ext cx="46" cy="26"/>
            </a:xfrm>
            <a:custGeom>
              <a:avLst/>
              <a:gdLst>
                <a:gd name="T0" fmla="*/ 2 w 21"/>
                <a:gd name="T1" fmla="*/ 6 h 12"/>
                <a:gd name="T2" fmla="*/ 17 w 21"/>
                <a:gd name="T3" fmla="*/ 12 h 12"/>
                <a:gd name="T4" fmla="*/ 21 w 21"/>
                <a:gd name="T5" fmla="*/ 9 h 12"/>
                <a:gd name="T6" fmla="*/ 18 w 21"/>
                <a:gd name="T7" fmla="*/ 5 h 12"/>
                <a:gd name="T8" fmla="*/ 6 w 21"/>
                <a:gd name="T9" fmla="*/ 1 h 12"/>
                <a:gd name="T10" fmla="*/ 2 w 21"/>
                <a:gd name="T11" fmla="*/ 1 h 12"/>
                <a:gd name="T12" fmla="*/ 2 w 21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">
                  <a:moveTo>
                    <a:pt x="2" y="6"/>
                  </a:moveTo>
                  <a:cubicBezTo>
                    <a:pt x="5" y="11"/>
                    <a:pt x="12" y="11"/>
                    <a:pt x="17" y="12"/>
                  </a:cubicBezTo>
                  <a:cubicBezTo>
                    <a:pt x="19" y="12"/>
                    <a:pt x="21" y="10"/>
                    <a:pt x="21" y="9"/>
                  </a:cubicBezTo>
                  <a:cubicBezTo>
                    <a:pt x="21" y="7"/>
                    <a:pt x="20" y="5"/>
                    <a:pt x="18" y="5"/>
                  </a:cubicBezTo>
                  <a:cubicBezTo>
                    <a:pt x="14" y="4"/>
                    <a:pt x="9" y="4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04" name="Freeform 164"/>
            <p:cNvSpPr>
              <a:spLocks/>
            </p:cNvSpPr>
            <p:nvPr/>
          </p:nvSpPr>
          <p:spPr bwMode="auto">
            <a:xfrm>
              <a:off x="3827" y="1526"/>
              <a:ext cx="65" cy="45"/>
            </a:xfrm>
            <a:custGeom>
              <a:avLst/>
              <a:gdLst>
                <a:gd name="T0" fmla="*/ 3 w 30"/>
                <a:gd name="T1" fmla="*/ 6 h 21"/>
                <a:gd name="T2" fmla="*/ 19 w 30"/>
                <a:gd name="T3" fmla="*/ 12 h 21"/>
                <a:gd name="T4" fmla="*/ 19 w 30"/>
                <a:gd name="T5" fmla="*/ 14 h 21"/>
                <a:gd name="T6" fmla="*/ 19 w 30"/>
                <a:gd name="T7" fmla="*/ 14 h 21"/>
                <a:gd name="T8" fmla="*/ 21 w 30"/>
                <a:gd name="T9" fmla="*/ 16 h 21"/>
                <a:gd name="T10" fmla="*/ 23 w 30"/>
                <a:gd name="T11" fmla="*/ 19 h 21"/>
                <a:gd name="T12" fmla="*/ 28 w 30"/>
                <a:gd name="T13" fmla="*/ 20 h 21"/>
                <a:gd name="T14" fmla="*/ 29 w 30"/>
                <a:gd name="T15" fmla="*/ 16 h 21"/>
                <a:gd name="T16" fmla="*/ 27 w 30"/>
                <a:gd name="T17" fmla="*/ 12 h 21"/>
                <a:gd name="T18" fmla="*/ 24 w 30"/>
                <a:gd name="T19" fmla="*/ 9 h 21"/>
                <a:gd name="T20" fmla="*/ 25 w 30"/>
                <a:gd name="T21" fmla="*/ 12 h 21"/>
                <a:gd name="T22" fmla="*/ 25 w 30"/>
                <a:gd name="T23" fmla="*/ 10 h 21"/>
                <a:gd name="T24" fmla="*/ 3 w 30"/>
                <a:gd name="T25" fmla="*/ 0 h 21"/>
                <a:gd name="T26" fmla="*/ 0 w 30"/>
                <a:gd name="T27" fmla="*/ 3 h 21"/>
                <a:gd name="T28" fmla="*/ 3 w 30"/>
                <a:gd name="T2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21">
                  <a:moveTo>
                    <a:pt x="3" y="6"/>
                  </a:moveTo>
                  <a:cubicBezTo>
                    <a:pt x="9" y="6"/>
                    <a:pt x="14" y="10"/>
                    <a:pt x="19" y="12"/>
                  </a:cubicBezTo>
                  <a:lnTo>
                    <a:pt x="19" y="14"/>
                  </a:lnTo>
                  <a:cubicBezTo>
                    <a:pt x="19" y="14"/>
                    <a:pt x="19" y="14"/>
                    <a:pt x="19" y="14"/>
                  </a:cubicBezTo>
                  <a:lnTo>
                    <a:pt x="21" y="16"/>
                  </a:lnTo>
                  <a:cubicBezTo>
                    <a:pt x="23" y="17"/>
                    <a:pt x="23" y="18"/>
                    <a:pt x="23" y="19"/>
                  </a:cubicBezTo>
                  <a:cubicBezTo>
                    <a:pt x="24" y="21"/>
                    <a:pt x="26" y="21"/>
                    <a:pt x="28" y="20"/>
                  </a:cubicBezTo>
                  <a:cubicBezTo>
                    <a:pt x="30" y="20"/>
                    <a:pt x="30" y="17"/>
                    <a:pt x="29" y="16"/>
                  </a:cubicBezTo>
                  <a:cubicBezTo>
                    <a:pt x="29" y="15"/>
                    <a:pt x="28" y="13"/>
                    <a:pt x="27" y="12"/>
                  </a:cubicBezTo>
                  <a:lnTo>
                    <a:pt x="24" y="9"/>
                  </a:lnTo>
                  <a:lnTo>
                    <a:pt x="25" y="12"/>
                  </a:lnTo>
                  <a:lnTo>
                    <a:pt x="25" y="10"/>
                  </a:lnTo>
                  <a:cubicBezTo>
                    <a:pt x="21" y="3"/>
                    <a:pt x="11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05" name="Freeform 165"/>
            <p:cNvSpPr>
              <a:spLocks/>
            </p:cNvSpPr>
            <p:nvPr/>
          </p:nvSpPr>
          <p:spPr bwMode="auto">
            <a:xfrm>
              <a:off x="3667" y="1261"/>
              <a:ext cx="30" cy="19"/>
            </a:xfrm>
            <a:custGeom>
              <a:avLst/>
              <a:gdLst>
                <a:gd name="T0" fmla="*/ 1 w 14"/>
                <a:gd name="T1" fmla="*/ 6 h 9"/>
                <a:gd name="T2" fmla="*/ 3 w 14"/>
                <a:gd name="T3" fmla="*/ 8 h 9"/>
                <a:gd name="T4" fmla="*/ 4 w 14"/>
                <a:gd name="T5" fmla="*/ 9 h 9"/>
                <a:gd name="T6" fmla="*/ 5 w 14"/>
                <a:gd name="T7" fmla="*/ 9 h 9"/>
                <a:gd name="T8" fmla="*/ 6 w 14"/>
                <a:gd name="T9" fmla="*/ 9 h 9"/>
                <a:gd name="T10" fmla="*/ 13 w 14"/>
                <a:gd name="T11" fmla="*/ 6 h 9"/>
                <a:gd name="T12" fmla="*/ 13 w 14"/>
                <a:gd name="T13" fmla="*/ 2 h 9"/>
                <a:gd name="T14" fmla="*/ 8 w 14"/>
                <a:gd name="T15" fmla="*/ 2 h 9"/>
                <a:gd name="T16" fmla="*/ 6 w 14"/>
                <a:gd name="T17" fmla="*/ 4 h 9"/>
                <a:gd name="T18" fmla="*/ 5 w 14"/>
                <a:gd name="T19" fmla="*/ 2 h 9"/>
                <a:gd name="T20" fmla="*/ 6 w 14"/>
                <a:gd name="T21" fmla="*/ 3 h 9"/>
                <a:gd name="T22" fmla="*/ 0 w 14"/>
                <a:gd name="T23" fmla="*/ 4 h 9"/>
                <a:gd name="T24" fmla="*/ 7 w 14"/>
                <a:gd name="T25" fmla="*/ 2 h 9"/>
                <a:gd name="T26" fmla="*/ 2 w 14"/>
                <a:gd name="T27" fmla="*/ 1 h 9"/>
                <a:gd name="T28" fmla="*/ 1 w 14"/>
                <a:gd name="T2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9">
                  <a:moveTo>
                    <a:pt x="1" y="6"/>
                  </a:moveTo>
                  <a:cubicBezTo>
                    <a:pt x="2" y="7"/>
                    <a:pt x="2" y="8"/>
                    <a:pt x="3" y="8"/>
                  </a:cubicBezTo>
                  <a:lnTo>
                    <a:pt x="4" y="9"/>
                  </a:lnTo>
                  <a:cubicBezTo>
                    <a:pt x="4" y="9"/>
                    <a:pt x="5" y="9"/>
                    <a:pt x="5" y="9"/>
                  </a:cubicBezTo>
                  <a:lnTo>
                    <a:pt x="6" y="9"/>
                  </a:lnTo>
                  <a:cubicBezTo>
                    <a:pt x="8" y="9"/>
                    <a:pt x="11" y="9"/>
                    <a:pt x="13" y="6"/>
                  </a:cubicBezTo>
                  <a:cubicBezTo>
                    <a:pt x="14" y="5"/>
                    <a:pt x="14" y="3"/>
                    <a:pt x="13" y="2"/>
                  </a:cubicBezTo>
                  <a:cubicBezTo>
                    <a:pt x="11" y="0"/>
                    <a:pt x="9" y="0"/>
                    <a:pt x="8" y="2"/>
                  </a:cubicBezTo>
                  <a:cubicBezTo>
                    <a:pt x="7" y="2"/>
                    <a:pt x="7" y="3"/>
                    <a:pt x="6" y="4"/>
                  </a:cubicBezTo>
                  <a:lnTo>
                    <a:pt x="5" y="2"/>
                  </a:lnTo>
                  <a:lnTo>
                    <a:pt x="6" y="3"/>
                  </a:lnTo>
                  <a:lnTo>
                    <a:pt x="0" y="4"/>
                  </a:lnTo>
                  <a:cubicBezTo>
                    <a:pt x="2" y="4"/>
                    <a:pt x="5" y="3"/>
                    <a:pt x="7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0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06" name="Freeform 166"/>
            <p:cNvSpPr>
              <a:spLocks/>
            </p:cNvSpPr>
            <p:nvPr/>
          </p:nvSpPr>
          <p:spPr bwMode="auto">
            <a:xfrm>
              <a:off x="3597" y="1154"/>
              <a:ext cx="37" cy="63"/>
            </a:xfrm>
            <a:custGeom>
              <a:avLst/>
              <a:gdLst>
                <a:gd name="T0" fmla="*/ 11 w 17"/>
                <a:gd name="T1" fmla="*/ 2 h 29"/>
                <a:gd name="T2" fmla="*/ 2 w 17"/>
                <a:gd name="T3" fmla="*/ 26 h 29"/>
                <a:gd name="T4" fmla="*/ 7 w 17"/>
                <a:gd name="T5" fmla="*/ 28 h 29"/>
                <a:gd name="T6" fmla="*/ 9 w 17"/>
                <a:gd name="T7" fmla="*/ 24 h 29"/>
                <a:gd name="T8" fmla="*/ 16 w 17"/>
                <a:gd name="T9" fmla="*/ 6 h 29"/>
                <a:gd name="T10" fmla="*/ 15 w 17"/>
                <a:gd name="T11" fmla="*/ 1 h 29"/>
                <a:gd name="T12" fmla="*/ 11 w 17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9">
                  <a:moveTo>
                    <a:pt x="11" y="2"/>
                  </a:moveTo>
                  <a:cubicBezTo>
                    <a:pt x="6" y="9"/>
                    <a:pt x="0" y="17"/>
                    <a:pt x="2" y="26"/>
                  </a:cubicBezTo>
                  <a:cubicBezTo>
                    <a:pt x="3" y="28"/>
                    <a:pt x="5" y="29"/>
                    <a:pt x="7" y="28"/>
                  </a:cubicBezTo>
                  <a:cubicBezTo>
                    <a:pt x="8" y="28"/>
                    <a:pt x="9" y="26"/>
                    <a:pt x="9" y="24"/>
                  </a:cubicBezTo>
                  <a:cubicBezTo>
                    <a:pt x="7" y="17"/>
                    <a:pt x="13" y="11"/>
                    <a:pt x="16" y="6"/>
                  </a:cubicBezTo>
                  <a:cubicBezTo>
                    <a:pt x="17" y="4"/>
                    <a:pt x="17" y="2"/>
                    <a:pt x="15" y="1"/>
                  </a:cubicBezTo>
                  <a:cubicBezTo>
                    <a:pt x="14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07" name="Freeform 167"/>
            <p:cNvSpPr>
              <a:spLocks/>
            </p:cNvSpPr>
            <p:nvPr/>
          </p:nvSpPr>
          <p:spPr bwMode="auto">
            <a:xfrm>
              <a:off x="3601" y="1124"/>
              <a:ext cx="5" cy="19"/>
            </a:xfrm>
            <a:custGeom>
              <a:avLst/>
              <a:gdLst>
                <a:gd name="T0" fmla="*/ 0 w 7"/>
                <a:gd name="T1" fmla="*/ 4 h 9"/>
                <a:gd name="T2" fmla="*/ 0 w 7"/>
                <a:gd name="T3" fmla="*/ 6 h 9"/>
                <a:gd name="T4" fmla="*/ 4 w 7"/>
                <a:gd name="T5" fmla="*/ 9 h 9"/>
                <a:gd name="T6" fmla="*/ 7 w 7"/>
                <a:gd name="T7" fmla="*/ 6 h 9"/>
                <a:gd name="T8" fmla="*/ 7 w 7"/>
                <a:gd name="T9" fmla="*/ 4 h 9"/>
                <a:gd name="T10" fmla="*/ 4 w 7"/>
                <a:gd name="T11" fmla="*/ 0 h 9"/>
                <a:gd name="T12" fmla="*/ 0 w 7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0" y="4"/>
                  </a:moveTo>
                  <a:cubicBezTo>
                    <a:pt x="0" y="5"/>
                    <a:pt x="0" y="5"/>
                    <a:pt x="0" y="6"/>
                  </a:cubicBezTo>
                  <a:cubicBezTo>
                    <a:pt x="0" y="8"/>
                    <a:pt x="2" y="9"/>
                    <a:pt x="4" y="9"/>
                  </a:cubicBezTo>
                  <a:cubicBezTo>
                    <a:pt x="6" y="9"/>
                    <a:pt x="7" y="8"/>
                    <a:pt x="7" y="6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08" name="Freeform 168"/>
            <p:cNvSpPr>
              <a:spLocks/>
            </p:cNvSpPr>
            <p:nvPr/>
          </p:nvSpPr>
          <p:spPr bwMode="auto">
            <a:xfrm>
              <a:off x="3719" y="1215"/>
              <a:ext cx="36" cy="37"/>
            </a:xfrm>
            <a:custGeom>
              <a:avLst/>
              <a:gdLst>
                <a:gd name="T0" fmla="*/ 5 w 11"/>
                <a:gd name="T1" fmla="*/ 3 h 17"/>
                <a:gd name="T2" fmla="*/ 1 w 11"/>
                <a:gd name="T3" fmla="*/ 11 h 17"/>
                <a:gd name="T4" fmla="*/ 2 w 11"/>
                <a:gd name="T5" fmla="*/ 16 h 17"/>
                <a:gd name="T6" fmla="*/ 6 w 11"/>
                <a:gd name="T7" fmla="*/ 15 h 17"/>
                <a:gd name="T8" fmla="*/ 11 w 11"/>
                <a:gd name="T9" fmla="*/ 4 h 17"/>
                <a:gd name="T10" fmla="*/ 8 w 11"/>
                <a:gd name="T11" fmla="*/ 0 h 17"/>
                <a:gd name="T12" fmla="*/ 5 w 11"/>
                <a:gd name="T1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7">
                  <a:moveTo>
                    <a:pt x="5" y="3"/>
                  </a:moveTo>
                  <a:cubicBezTo>
                    <a:pt x="5" y="6"/>
                    <a:pt x="2" y="8"/>
                    <a:pt x="1" y="11"/>
                  </a:cubicBezTo>
                  <a:cubicBezTo>
                    <a:pt x="0" y="13"/>
                    <a:pt x="0" y="15"/>
                    <a:pt x="2" y="16"/>
                  </a:cubicBezTo>
                  <a:cubicBezTo>
                    <a:pt x="3" y="17"/>
                    <a:pt x="5" y="16"/>
                    <a:pt x="6" y="15"/>
                  </a:cubicBezTo>
                  <a:cubicBezTo>
                    <a:pt x="9" y="12"/>
                    <a:pt x="11" y="8"/>
                    <a:pt x="11" y="4"/>
                  </a:cubicBezTo>
                  <a:cubicBezTo>
                    <a:pt x="11" y="2"/>
                    <a:pt x="10" y="0"/>
                    <a:pt x="8" y="0"/>
                  </a:cubicBezTo>
                  <a:cubicBezTo>
                    <a:pt x="7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09" name="Freeform 169"/>
            <p:cNvSpPr>
              <a:spLocks/>
            </p:cNvSpPr>
            <p:nvPr/>
          </p:nvSpPr>
          <p:spPr bwMode="auto">
            <a:xfrm>
              <a:off x="3625" y="1271"/>
              <a:ext cx="20" cy="20"/>
            </a:xfrm>
            <a:custGeom>
              <a:avLst/>
              <a:gdLst>
                <a:gd name="T0" fmla="*/ 2 w 9"/>
                <a:gd name="T1" fmla="*/ 2 h 10"/>
                <a:gd name="T2" fmla="*/ 1 w 9"/>
                <a:gd name="T3" fmla="*/ 4 h 10"/>
                <a:gd name="T4" fmla="*/ 2 w 9"/>
                <a:gd name="T5" fmla="*/ 9 h 10"/>
                <a:gd name="T6" fmla="*/ 7 w 9"/>
                <a:gd name="T7" fmla="*/ 8 h 10"/>
                <a:gd name="T8" fmla="*/ 8 w 9"/>
                <a:gd name="T9" fmla="*/ 6 h 10"/>
                <a:gd name="T10" fmla="*/ 7 w 9"/>
                <a:gd name="T11" fmla="*/ 1 h 10"/>
                <a:gd name="T12" fmla="*/ 2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2" y="2"/>
                  </a:moveTo>
                  <a:cubicBezTo>
                    <a:pt x="2" y="3"/>
                    <a:pt x="1" y="4"/>
                    <a:pt x="1" y="4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7" y="7"/>
                    <a:pt x="7" y="7"/>
                    <a:pt x="8" y="6"/>
                  </a:cubicBezTo>
                  <a:cubicBezTo>
                    <a:pt x="9" y="4"/>
                    <a:pt x="8" y="2"/>
                    <a:pt x="7" y="1"/>
                  </a:cubicBezTo>
                  <a:cubicBezTo>
                    <a:pt x="5" y="0"/>
                    <a:pt x="3" y="1"/>
                    <a:pt x="2" y="2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10" name="Freeform 170"/>
            <p:cNvSpPr>
              <a:spLocks/>
            </p:cNvSpPr>
            <p:nvPr/>
          </p:nvSpPr>
          <p:spPr bwMode="auto">
            <a:xfrm>
              <a:off x="3882" y="1539"/>
              <a:ext cx="32" cy="33"/>
            </a:xfrm>
            <a:custGeom>
              <a:avLst/>
              <a:gdLst>
                <a:gd name="T0" fmla="*/ 8 w 15"/>
                <a:gd name="T1" fmla="*/ 4 h 16"/>
                <a:gd name="T2" fmla="*/ 8 w 15"/>
                <a:gd name="T3" fmla="*/ 8 h 16"/>
                <a:gd name="T4" fmla="*/ 8 w 15"/>
                <a:gd name="T5" fmla="*/ 11 h 16"/>
                <a:gd name="T6" fmla="*/ 9 w 15"/>
                <a:gd name="T7" fmla="*/ 9 h 16"/>
                <a:gd name="T8" fmla="*/ 8 w 15"/>
                <a:gd name="T9" fmla="*/ 10 h 16"/>
                <a:gd name="T10" fmla="*/ 10 w 15"/>
                <a:gd name="T11" fmla="*/ 8 h 16"/>
                <a:gd name="T12" fmla="*/ 9 w 15"/>
                <a:gd name="T13" fmla="*/ 9 h 16"/>
                <a:gd name="T14" fmla="*/ 4 w 15"/>
                <a:gd name="T15" fmla="*/ 9 h 16"/>
                <a:gd name="T16" fmla="*/ 0 w 15"/>
                <a:gd name="T17" fmla="*/ 13 h 16"/>
                <a:gd name="T18" fmla="*/ 4 w 15"/>
                <a:gd name="T19" fmla="*/ 16 h 16"/>
                <a:gd name="T20" fmla="*/ 9 w 15"/>
                <a:gd name="T21" fmla="*/ 16 h 16"/>
                <a:gd name="T22" fmla="*/ 12 w 15"/>
                <a:gd name="T23" fmla="*/ 15 h 16"/>
                <a:gd name="T24" fmla="*/ 14 w 15"/>
                <a:gd name="T25" fmla="*/ 13 h 16"/>
                <a:gd name="T26" fmla="*/ 14 w 15"/>
                <a:gd name="T27" fmla="*/ 12 h 16"/>
                <a:gd name="T28" fmla="*/ 15 w 15"/>
                <a:gd name="T29" fmla="*/ 11 h 16"/>
                <a:gd name="T30" fmla="*/ 15 w 15"/>
                <a:gd name="T31" fmla="*/ 10 h 16"/>
                <a:gd name="T32" fmla="*/ 15 w 15"/>
                <a:gd name="T33" fmla="*/ 11 h 16"/>
                <a:gd name="T34" fmla="*/ 15 w 15"/>
                <a:gd name="T35" fmla="*/ 4 h 16"/>
                <a:gd name="T36" fmla="*/ 11 w 15"/>
                <a:gd name="T37" fmla="*/ 0 h 16"/>
                <a:gd name="T38" fmla="*/ 8 w 15"/>
                <a:gd name="T3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16">
                  <a:moveTo>
                    <a:pt x="8" y="4"/>
                  </a:moveTo>
                  <a:cubicBezTo>
                    <a:pt x="8" y="5"/>
                    <a:pt x="8" y="7"/>
                    <a:pt x="8" y="8"/>
                  </a:cubicBezTo>
                  <a:lnTo>
                    <a:pt x="8" y="11"/>
                  </a:lnTo>
                  <a:lnTo>
                    <a:pt x="9" y="9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9" y="9"/>
                  </a:lnTo>
                  <a:cubicBezTo>
                    <a:pt x="7" y="9"/>
                    <a:pt x="5" y="10"/>
                    <a:pt x="4" y="9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0" y="15"/>
                    <a:pt x="2" y="16"/>
                    <a:pt x="4" y="16"/>
                  </a:cubicBezTo>
                  <a:cubicBezTo>
                    <a:pt x="5" y="16"/>
                    <a:pt x="7" y="16"/>
                    <a:pt x="9" y="16"/>
                  </a:cubicBezTo>
                  <a:lnTo>
                    <a:pt x="12" y="15"/>
                  </a:lnTo>
                  <a:cubicBezTo>
                    <a:pt x="13" y="15"/>
                    <a:pt x="13" y="14"/>
                    <a:pt x="14" y="13"/>
                  </a:cubicBezTo>
                  <a:lnTo>
                    <a:pt x="14" y="12"/>
                  </a:lnTo>
                  <a:cubicBezTo>
                    <a:pt x="15" y="12"/>
                    <a:pt x="15" y="11"/>
                    <a:pt x="15" y="11"/>
                  </a:cubicBezTo>
                  <a:lnTo>
                    <a:pt x="15" y="10"/>
                  </a:lnTo>
                  <a:cubicBezTo>
                    <a:pt x="15" y="10"/>
                    <a:pt x="15" y="10"/>
                    <a:pt x="15" y="11"/>
                  </a:cubicBezTo>
                  <a:cubicBezTo>
                    <a:pt x="15" y="8"/>
                    <a:pt x="15" y="6"/>
                    <a:pt x="15" y="4"/>
                  </a:cubicBezTo>
                  <a:cubicBezTo>
                    <a:pt x="15" y="2"/>
                    <a:pt x="13" y="0"/>
                    <a:pt x="11" y="0"/>
                  </a:cubicBezTo>
                  <a:cubicBezTo>
                    <a:pt x="10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11" name="Freeform 171"/>
            <p:cNvSpPr>
              <a:spLocks/>
            </p:cNvSpPr>
            <p:nvPr/>
          </p:nvSpPr>
          <p:spPr bwMode="auto">
            <a:xfrm>
              <a:off x="3178" y="1106"/>
              <a:ext cx="32" cy="120"/>
            </a:xfrm>
            <a:custGeom>
              <a:avLst/>
              <a:gdLst>
                <a:gd name="T0" fmla="*/ 3 w 15"/>
                <a:gd name="T1" fmla="*/ 6 h 55"/>
                <a:gd name="T2" fmla="*/ 8 w 15"/>
                <a:gd name="T3" fmla="*/ 33 h 55"/>
                <a:gd name="T4" fmla="*/ 5 w 15"/>
                <a:gd name="T5" fmla="*/ 42 h 55"/>
                <a:gd name="T6" fmla="*/ 1 w 15"/>
                <a:gd name="T7" fmla="*/ 50 h 55"/>
                <a:gd name="T8" fmla="*/ 3 w 15"/>
                <a:gd name="T9" fmla="*/ 54 h 55"/>
                <a:gd name="T10" fmla="*/ 7 w 15"/>
                <a:gd name="T11" fmla="*/ 52 h 55"/>
                <a:gd name="T12" fmla="*/ 14 w 15"/>
                <a:gd name="T13" fmla="*/ 33 h 55"/>
                <a:gd name="T14" fmla="*/ 9 w 15"/>
                <a:gd name="T15" fmla="*/ 3 h 55"/>
                <a:gd name="T16" fmla="*/ 8 w 15"/>
                <a:gd name="T17" fmla="*/ 2 h 55"/>
                <a:gd name="T18" fmla="*/ 4 w 15"/>
                <a:gd name="T19" fmla="*/ 1 h 55"/>
                <a:gd name="T20" fmla="*/ 3 w 15"/>
                <a:gd name="T2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55">
                  <a:moveTo>
                    <a:pt x="3" y="6"/>
                  </a:moveTo>
                  <a:cubicBezTo>
                    <a:pt x="6" y="15"/>
                    <a:pt x="7" y="24"/>
                    <a:pt x="8" y="33"/>
                  </a:cubicBezTo>
                  <a:cubicBezTo>
                    <a:pt x="8" y="36"/>
                    <a:pt x="7" y="39"/>
                    <a:pt x="5" y="42"/>
                  </a:cubicBezTo>
                  <a:cubicBezTo>
                    <a:pt x="4" y="45"/>
                    <a:pt x="1" y="47"/>
                    <a:pt x="1" y="50"/>
                  </a:cubicBezTo>
                  <a:cubicBezTo>
                    <a:pt x="0" y="52"/>
                    <a:pt x="1" y="53"/>
                    <a:pt x="3" y="54"/>
                  </a:cubicBezTo>
                  <a:cubicBezTo>
                    <a:pt x="5" y="55"/>
                    <a:pt x="6" y="54"/>
                    <a:pt x="7" y="52"/>
                  </a:cubicBezTo>
                  <a:cubicBezTo>
                    <a:pt x="10" y="46"/>
                    <a:pt x="15" y="40"/>
                    <a:pt x="14" y="33"/>
                  </a:cubicBezTo>
                  <a:cubicBezTo>
                    <a:pt x="14" y="23"/>
                    <a:pt x="13" y="13"/>
                    <a:pt x="9" y="3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2" y="2"/>
                    <a:pt x="2" y="4"/>
                    <a:pt x="3" y="6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12" name="Freeform 172"/>
            <p:cNvSpPr>
              <a:spLocks/>
            </p:cNvSpPr>
            <p:nvPr/>
          </p:nvSpPr>
          <p:spPr bwMode="auto">
            <a:xfrm>
              <a:off x="3200" y="1171"/>
              <a:ext cx="4" cy="48"/>
            </a:xfrm>
            <a:custGeom>
              <a:avLst/>
              <a:gdLst>
                <a:gd name="T0" fmla="*/ 1 w 8"/>
                <a:gd name="T1" fmla="*/ 4 h 22"/>
                <a:gd name="T2" fmla="*/ 1 w 8"/>
                <a:gd name="T3" fmla="*/ 18 h 22"/>
                <a:gd name="T4" fmla="*/ 4 w 8"/>
                <a:gd name="T5" fmla="*/ 22 h 22"/>
                <a:gd name="T6" fmla="*/ 7 w 8"/>
                <a:gd name="T7" fmla="*/ 19 h 22"/>
                <a:gd name="T8" fmla="*/ 8 w 8"/>
                <a:gd name="T9" fmla="*/ 4 h 22"/>
                <a:gd name="T10" fmla="*/ 5 w 8"/>
                <a:gd name="T11" fmla="*/ 0 h 22"/>
                <a:gd name="T12" fmla="*/ 1 w 8"/>
                <a:gd name="T13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2">
                  <a:moveTo>
                    <a:pt x="1" y="4"/>
                  </a:moveTo>
                  <a:cubicBezTo>
                    <a:pt x="2" y="9"/>
                    <a:pt x="1" y="13"/>
                    <a:pt x="1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" y="22"/>
                    <a:pt x="7" y="21"/>
                    <a:pt x="7" y="19"/>
                  </a:cubicBezTo>
                  <a:cubicBezTo>
                    <a:pt x="8" y="14"/>
                    <a:pt x="8" y="9"/>
                    <a:pt x="8" y="4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3" y="0"/>
                    <a:pt x="1" y="2"/>
                    <a:pt x="1" y="4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13" name="Freeform 173"/>
            <p:cNvSpPr>
              <a:spLocks/>
            </p:cNvSpPr>
            <p:nvPr/>
          </p:nvSpPr>
          <p:spPr bwMode="auto">
            <a:xfrm>
              <a:off x="3213" y="1187"/>
              <a:ext cx="15" cy="33"/>
            </a:xfrm>
            <a:custGeom>
              <a:avLst/>
              <a:gdLst>
                <a:gd name="T0" fmla="*/ 0 w 7"/>
                <a:gd name="T1" fmla="*/ 5 h 15"/>
                <a:gd name="T2" fmla="*/ 0 w 7"/>
                <a:gd name="T3" fmla="*/ 12 h 15"/>
                <a:gd name="T4" fmla="*/ 4 w 7"/>
                <a:gd name="T5" fmla="*/ 15 h 15"/>
                <a:gd name="T6" fmla="*/ 7 w 7"/>
                <a:gd name="T7" fmla="*/ 12 h 15"/>
                <a:gd name="T8" fmla="*/ 6 w 7"/>
                <a:gd name="T9" fmla="*/ 3 h 15"/>
                <a:gd name="T10" fmla="*/ 2 w 7"/>
                <a:gd name="T11" fmla="*/ 1 h 15"/>
                <a:gd name="T12" fmla="*/ 0 w 7"/>
                <a:gd name="T1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0" y="5"/>
                  </a:moveTo>
                  <a:cubicBezTo>
                    <a:pt x="0" y="7"/>
                    <a:pt x="0" y="10"/>
                    <a:pt x="0" y="12"/>
                  </a:cubicBezTo>
                  <a:cubicBezTo>
                    <a:pt x="0" y="14"/>
                    <a:pt x="2" y="15"/>
                    <a:pt x="4" y="15"/>
                  </a:cubicBezTo>
                  <a:cubicBezTo>
                    <a:pt x="6" y="15"/>
                    <a:pt x="7" y="14"/>
                    <a:pt x="7" y="12"/>
                  </a:cubicBezTo>
                  <a:cubicBezTo>
                    <a:pt x="7" y="9"/>
                    <a:pt x="7" y="6"/>
                    <a:pt x="6" y="3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1" y="1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14" name="Oval 174"/>
            <p:cNvSpPr>
              <a:spLocks noChangeArrowheads="1"/>
            </p:cNvSpPr>
            <p:nvPr/>
          </p:nvSpPr>
          <p:spPr bwMode="auto">
            <a:xfrm>
              <a:off x="3176" y="1074"/>
              <a:ext cx="13" cy="15"/>
            </a:xfrm>
            <a:prstGeom prst="ellipse">
              <a:avLst/>
            </a:prstGeom>
            <a:solidFill>
              <a:srgbClr val="B3744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15" name="Oval 175"/>
            <p:cNvSpPr>
              <a:spLocks noChangeArrowheads="1"/>
            </p:cNvSpPr>
            <p:nvPr/>
          </p:nvSpPr>
          <p:spPr bwMode="auto">
            <a:xfrm>
              <a:off x="3823" y="1526"/>
              <a:ext cx="4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16" name="Oval 176"/>
            <p:cNvSpPr>
              <a:spLocks noChangeArrowheads="1"/>
            </p:cNvSpPr>
            <p:nvPr/>
          </p:nvSpPr>
          <p:spPr bwMode="auto">
            <a:xfrm>
              <a:off x="3840" y="1547"/>
              <a:ext cx="5" cy="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17" name="Oval 177"/>
            <p:cNvSpPr>
              <a:spLocks noChangeArrowheads="1"/>
            </p:cNvSpPr>
            <p:nvPr/>
          </p:nvSpPr>
          <p:spPr bwMode="auto">
            <a:xfrm>
              <a:off x="3860" y="1560"/>
              <a:ext cx="2" cy="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18" name="Oval 178"/>
            <p:cNvSpPr>
              <a:spLocks noChangeArrowheads="1"/>
            </p:cNvSpPr>
            <p:nvPr/>
          </p:nvSpPr>
          <p:spPr bwMode="auto">
            <a:xfrm>
              <a:off x="3884" y="1573"/>
              <a:ext cx="2" cy="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19" name="Oval 179"/>
            <p:cNvSpPr>
              <a:spLocks noChangeArrowheads="1"/>
            </p:cNvSpPr>
            <p:nvPr/>
          </p:nvSpPr>
          <p:spPr bwMode="auto">
            <a:xfrm>
              <a:off x="3710" y="1135"/>
              <a:ext cx="4" cy="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20" name="Oval 180"/>
            <p:cNvSpPr>
              <a:spLocks noChangeArrowheads="1"/>
            </p:cNvSpPr>
            <p:nvPr/>
          </p:nvSpPr>
          <p:spPr bwMode="auto">
            <a:xfrm>
              <a:off x="3688" y="1106"/>
              <a:ext cx="2" cy="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21" name="Oval 181"/>
            <p:cNvSpPr>
              <a:spLocks noChangeArrowheads="1"/>
            </p:cNvSpPr>
            <p:nvPr/>
          </p:nvSpPr>
          <p:spPr bwMode="auto">
            <a:xfrm>
              <a:off x="3721" y="1104"/>
              <a:ext cx="2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22" name="Oval 182"/>
            <p:cNvSpPr>
              <a:spLocks noChangeArrowheads="1"/>
            </p:cNvSpPr>
            <p:nvPr/>
          </p:nvSpPr>
          <p:spPr bwMode="auto">
            <a:xfrm>
              <a:off x="3612" y="1165"/>
              <a:ext cx="5" cy="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23" name="Oval 183"/>
            <p:cNvSpPr>
              <a:spLocks noChangeArrowheads="1"/>
            </p:cNvSpPr>
            <p:nvPr/>
          </p:nvSpPr>
          <p:spPr bwMode="auto">
            <a:xfrm>
              <a:off x="3184" y="1080"/>
              <a:ext cx="5" cy="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24" name="Oval 184"/>
            <p:cNvSpPr>
              <a:spLocks noChangeArrowheads="1"/>
            </p:cNvSpPr>
            <p:nvPr/>
          </p:nvSpPr>
          <p:spPr bwMode="auto">
            <a:xfrm>
              <a:off x="3200" y="1182"/>
              <a:ext cx="0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25" name="Oval 185"/>
            <p:cNvSpPr>
              <a:spLocks noChangeArrowheads="1"/>
            </p:cNvSpPr>
            <p:nvPr/>
          </p:nvSpPr>
          <p:spPr bwMode="auto">
            <a:xfrm>
              <a:off x="3478" y="2177"/>
              <a:ext cx="54" cy="33"/>
            </a:xfrm>
            <a:prstGeom prst="ellipse">
              <a:avLst/>
            </a:prstGeom>
            <a:solidFill>
              <a:srgbClr val="9493C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26" name="Oval 186"/>
            <p:cNvSpPr>
              <a:spLocks noChangeArrowheads="1"/>
            </p:cNvSpPr>
            <p:nvPr/>
          </p:nvSpPr>
          <p:spPr bwMode="auto">
            <a:xfrm>
              <a:off x="3745" y="2177"/>
              <a:ext cx="78" cy="42"/>
            </a:xfrm>
            <a:prstGeom prst="ellipse">
              <a:avLst/>
            </a:prstGeom>
            <a:solidFill>
              <a:srgbClr val="9493C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27" name="Oval 187"/>
            <p:cNvSpPr>
              <a:spLocks noChangeArrowheads="1"/>
            </p:cNvSpPr>
            <p:nvPr/>
          </p:nvSpPr>
          <p:spPr bwMode="auto">
            <a:xfrm>
              <a:off x="3482" y="2182"/>
              <a:ext cx="39" cy="21"/>
            </a:xfrm>
            <a:prstGeom prst="ellipse">
              <a:avLst/>
            </a:prstGeom>
            <a:solidFill>
              <a:srgbClr val="9999C8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28" name="Oval 188"/>
            <p:cNvSpPr>
              <a:spLocks noChangeArrowheads="1"/>
            </p:cNvSpPr>
            <p:nvPr/>
          </p:nvSpPr>
          <p:spPr bwMode="auto">
            <a:xfrm>
              <a:off x="3769" y="2180"/>
              <a:ext cx="39" cy="21"/>
            </a:xfrm>
            <a:prstGeom prst="ellipse">
              <a:avLst/>
            </a:prstGeom>
            <a:solidFill>
              <a:srgbClr val="9999C8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29" name="Oval 189"/>
            <p:cNvSpPr>
              <a:spLocks noChangeArrowheads="1"/>
            </p:cNvSpPr>
            <p:nvPr/>
          </p:nvSpPr>
          <p:spPr bwMode="auto">
            <a:xfrm>
              <a:off x="3793" y="2184"/>
              <a:ext cx="4" cy="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30" name="Oval 190"/>
            <p:cNvSpPr>
              <a:spLocks noChangeArrowheads="1"/>
            </p:cNvSpPr>
            <p:nvPr/>
          </p:nvSpPr>
          <p:spPr bwMode="auto">
            <a:xfrm>
              <a:off x="3495" y="2184"/>
              <a:ext cx="1" cy="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31" name="Freeform 191"/>
            <p:cNvSpPr>
              <a:spLocks/>
            </p:cNvSpPr>
            <p:nvPr/>
          </p:nvSpPr>
          <p:spPr bwMode="auto">
            <a:xfrm>
              <a:off x="3680" y="2121"/>
              <a:ext cx="56" cy="32"/>
            </a:xfrm>
            <a:custGeom>
              <a:avLst/>
              <a:gdLst>
                <a:gd name="T0" fmla="*/ 4 w 26"/>
                <a:gd name="T1" fmla="*/ 14 h 15"/>
                <a:gd name="T2" fmla="*/ 24 w 26"/>
                <a:gd name="T3" fmla="*/ 6 h 15"/>
                <a:gd name="T4" fmla="*/ 25 w 26"/>
                <a:gd name="T5" fmla="*/ 2 h 15"/>
                <a:gd name="T6" fmla="*/ 20 w 26"/>
                <a:gd name="T7" fmla="*/ 1 h 15"/>
                <a:gd name="T8" fmla="*/ 3 w 26"/>
                <a:gd name="T9" fmla="*/ 8 h 15"/>
                <a:gd name="T10" fmla="*/ 1 w 26"/>
                <a:gd name="T11" fmla="*/ 12 h 15"/>
                <a:gd name="T12" fmla="*/ 4 w 26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5">
                  <a:moveTo>
                    <a:pt x="4" y="14"/>
                  </a:moveTo>
                  <a:cubicBezTo>
                    <a:pt x="11" y="13"/>
                    <a:pt x="18" y="11"/>
                    <a:pt x="24" y="6"/>
                  </a:cubicBezTo>
                  <a:cubicBezTo>
                    <a:pt x="26" y="5"/>
                    <a:pt x="26" y="3"/>
                    <a:pt x="25" y="2"/>
                  </a:cubicBezTo>
                  <a:cubicBezTo>
                    <a:pt x="24" y="0"/>
                    <a:pt x="22" y="0"/>
                    <a:pt x="20" y="1"/>
                  </a:cubicBezTo>
                  <a:cubicBezTo>
                    <a:pt x="15" y="5"/>
                    <a:pt x="9" y="7"/>
                    <a:pt x="3" y="8"/>
                  </a:cubicBezTo>
                  <a:cubicBezTo>
                    <a:pt x="2" y="8"/>
                    <a:pt x="0" y="10"/>
                    <a:pt x="1" y="12"/>
                  </a:cubicBezTo>
                  <a:cubicBezTo>
                    <a:pt x="1" y="13"/>
                    <a:pt x="2" y="15"/>
                    <a:pt x="4" y="1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32" name="Freeform 192"/>
            <p:cNvSpPr>
              <a:spLocks/>
            </p:cNvSpPr>
            <p:nvPr/>
          </p:nvSpPr>
          <p:spPr bwMode="auto">
            <a:xfrm>
              <a:off x="3760" y="2121"/>
              <a:ext cx="32" cy="13"/>
            </a:xfrm>
            <a:custGeom>
              <a:avLst/>
              <a:gdLst>
                <a:gd name="T0" fmla="*/ 4 w 10"/>
                <a:gd name="T1" fmla="*/ 6 h 6"/>
                <a:gd name="T2" fmla="*/ 7 w 10"/>
                <a:gd name="T3" fmla="*/ 6 h 6"/>
                <a:gd name="T4" fmla="*/ 10 w 10"/>
                <a:gd name="T5" fmla="*/ 3 h 6"/>
                <a:gd name="T6" fmla="*/ 7 w 10"/>
                <a:gd name="T7" fmla="*/ 0 h 6"/>
                <a:gd name="T8" fmla="*/ 4 w 10"/>
                <a:gd name="T9" fmla="*/ 0 h 6"/>
                <a:gd name="T10" fmla="*/ 0 w 10"/>
                <a:gd name="T11" fmla="*/ 3 h 6"/>
                <a:gd name="T12" fmla="*/ 4 w 1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">
                  <a:moveTo>
                    <a:pt x="4" y="6"/>
                  </a:move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10" y="5"/>
                    <a:pt x="10" y="3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33" name="Freeform 193"/>
            <p:cNvSpPr>
              <a:spLocks/>
            </p:cNvSpPr>
            <p:nvPr/>
          </p:nvSpPr>
          <p:spPr bwMode="auto">
            <a:xfrm>
              <a:off x="3588" y="2123"/>
              <a:ext cx="66" cy="33"/>
            </a:xfrm>
            <a:custGeom>
              <a:avLst/>
              <a:gdLst>
                <a:gd name="T0" fmla="*/ 3 w 30"/>
                <a:gd name="T1" fmla="*/ 7 h 16"/>
                <a:gd name="T2" fmla="*/ 27 w 30"/>
                <a:gd name="T3" fmla="*/ 16 h 16"/>
                <a:gd name="T4" fmla="*/ 30 w 30"/>
                <a:gd name="T5" fmla="*/ 13 h 16"/>
                <a:gd name="T6" fmla="*/ 27 w 30"/>
                <a:gd name="T7" fmla="*/ 10 h 16"/>
                <a:gd name="T8" fmla="*/ 5 w 30"/>
                <a:gd name="T9" fmla="*/ 1 h 16"/>
                <a:gd name="T10" fmla="*/ 1 w 30"/>
                <a:gd name="T11" fmla="*/ 3 h 16"/>
                <a:gd name="T12" fmla="*/ 3 w 30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" y="7"/>
                  </a:moveTo>
                  <a:cubicBezTo>
                    <a:pt x="11" y="10"/>
                    <a:pt x="18" y="16"/>
                    <a:pt x="27" y="16"/>
                  </a:cubicBezTo>
                  <a:cubicBezTo>
                    <a:pt x="29" y="16"/>
                    <a:pt x="30" y="15"/>
                    <a:pt x="30" y="13"/>
                  </a:cubicBezTo>
                  <a:cubicBezTo>
                    <a:pt x="30" y="11"/>
                    <a:pt x="29" y="10"/>
                    <a:pt x="27" y="10"/>
                  </a:cubicBezTo>
                  <a:cubicBezTo>
                    <a:pt x="19" y="9"/>
                    <a:pt x="13" y="4"/>
                    <a:pt x="5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34" name="Freeform 194"/>
            <p:cNvSpPr>
              <a:spLocks/>
            </p:cNvSpPr>
            <p:nvPr/>
          </p:nvSpPr>
          <p:spPr bwMode="auto">
            <a:xfrm>
              <a:off x="3545" y="1838"/>
              <a:ext cx="62" cy="298"/>
            </a:xfrm>
            <a:custGeom>
              <a:avLst/>
              <a:gdLst>
                <a:gd name="T0" fmla="*/ 0 w 27"/>
                <a:gd name="T1" fmla="*/ 3 h 135"/>
                <a:gd name="T2" fmla="*/ 7 w 27"/>
                <a:gd name="T3" fmla="*/ 65 h 135"/>
                <a:gd name="T4" fmla="*/ 20 w 27"/>
                <a:gd name="T5" fmla="*/ 123 h 135"/>
                <a:gd name="T6" fmla="*/ 21 w 27"/>
                <a:gd name="T7" fmla="*/ 124 h 135"/>
                <a:gd name="T8" fmla="*/ 20 w 27"/>
                <a:gd name="T9" fmla="*/ 122 h 135"/>
                <a:gd name="T10" fmla="*/ 21 w 27"/>
                <a:gd name="T11" fmla="*/ 122 h 135"/>
                <a:gd name="T12" fmla="*/ 18 w 27"/>
                <a:gd name="T13" fmla="*/ 129 h 135"/>
                <a:gd name="T14" fmla="*/ 19 w 27"/>
                <a:gd name="T15" fmla="*/ 134 h 135"/>
                <a:gd name="T16" fmla="*/ 24 w 27"/>
                <a:gd name="T17" fmla="*/ 133 h 135"/>
                <a:gd name="T18" fmla="*/ 27 w 27"/>
                <a:gd name="T19" fmla="*/ 124 h 135"/>
                <a:gd name="T20" fmla="*/ 27 w 27"/>
                <a:gd name="T21" fmla="*/ 122 h 135"/>
                <a:gd name="T22" fmla="*/ 26 w 27"/>
                <a:gd name="T23" fmla="*/ 120 h 135"/>
                <a:gd name="T24" fmla="*/ 26 w 27"/>
                <a:gd name="T25" fmla="*/ 119 h 135"/>
                <a:gd name="T26" fmla="*/ 26 w 27"/>
                <a:gd name="T27" fmla="*/ 119 h 135"/>
                <a:gd name="T28" fmla="*/ 18 w 27"/>
                <a:gd name="T29" fmla="*/ 82 h 135"/>
                <a:gd name="T30" fmla="*/ 12 w 27"/>
                <a:gd name="T31" fmla="*/ 53 h 135"/>
                <a:gd name="T32" fmla="*/ 7 w 27"/>
                <a:gd name="T33" fmla="*/ 3 h 135"/>
                <a:gd name="T34" fmla="*/ 4 w 27"/>
                <a:gd name="T35" fmla="*/ 0 h 135"/>
                <a:gd name="T36" fmla="*/ 0 w 27"/>
                <a:gd name="T37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135">
                  <a:moveTo>
                    <a:pt x="0" y="3"/>
                  </a:moveTo>
                  <a:cubicBezTo>
                    <a:pt x="0" y="24"/>
                    <a:pt x="4" y="44"/>
                    <a:pt x="7" y="65"/>
                  </a:cubicBezTo>
                  <a:cubicBezTo>
                    <a:pt x="14" y="84"/>
                    <a:pt x="12" y="104"/>
                    <a:pt x="20" y="123"/>
                  </a:cubicBezTo>
                  <a:lnTo>
                    <a:pt x="21" y="124"/>
                  </a:lnTo>
                  <a:lnTo>
                    <a:pt x="20" y="122"/>
                  </a:lnTo>
                  <a:lnTo>
                    <a:pt x="21" y="122"/>
                  </a:lnTo>
                  <a:cubicBezTo>
                    <a:pt x="20" y="125"/>
                    <a:pt x="19" y="127"/>
                    <a:pt x="18" y="129"/>
                  </a:cubicBezTo>
                  <a:cubicBezTo>
                    <a:pt x="17" y="131"/>
                    <a:pt x="18" y="133"/>
                    <a:pt x="19" y="134"/>
                  </a:cubicBezTo>
                  <a:cubicBezTo>
                    <a:pt x="21" y="135"/>
                    <a:pt x="23" y="134"/>
                    <a:pt x="24" y="133"/>
                  </a:cubicBezTo>
                  <a:cubicBezTo>
                    <a:pt x="26" y="130"/>
                    <a:pt x="26" y="127"/>
                    <a:pt x="27" y="124"/>
                  </a:cubicBezTo>
                  <a:lnTo>
                    <a:pt x="27" y="122"/>
                  </a:lnTo>
                  <a:cubicBezTo>
                    <a:pt x="27" y="122"/>
                    <a:pt x="27" y="121"/>
                    <a:pt x="26" y="120"/>
                  </a:cubicBezTo>
                  <a:lnTo>
                    <a:pt x="26" y="119"/>
                  </a:lnTo>
                  <a:cubicBezTo>
                    <a:pt x="26" y="119"/>
                    <a:pt x="26" y="119"/>
                    <a:pt x="26" y="119"/>
                  </a:cubicBezTo>
                  <a:cubicBezTo>
                    <a:pt x="21" y="107"/>
                    <a:pt x="21" y="95"/>
                    <a:pt x="18" y="82"/>
                  </a:cubicBezTo>
                  <a:cubicBezTo>
                    <a:pt x="17" y="72"/>
                    <a:pt x="13" y="63"/>
                    <a:pt x="12" y="53"/>
                  </a:cubicBezTo>
                  <a:cubicBezTo>
                    <a:pt x="10" y="36"/>
                    <a:pt x="7" y="20"/>
                    <a:pt x="7" y="3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35" name="Freeform 195"/>
            <p:cNvSpPr>
              <a:spLocks/>
            </p:cNvSpPr>
            <p:nvPr/>
          </p:nvSpPr>
          <p:spPr bwMode="auto">
            <a:xfrm>
              <a:off x="3523" y="1745"/>
              <a:ext cx="31" cy="74"/>
            </a:xfrm>
            <a:custGeom>
              <a:avLst/>
              <a:gdLst>
                <a:gd name="T0" fmla="*/ 14 w 14"/>
                <a:gd name="T1" fmla="*/ 30 h 34"/>
                <a:gd name="T2" fmla="*/ 9 w 14"/>
                <a:gd name="T3" fmla="*/ 10 h 34"/>
                <a:gd name="T4" fmla="*/ 6 w 14"/>
                <a:gd name="T5" fmla="*/ 3 h 34"/>
                <a:gd name="T6" fmla="*/ 3 w 14"/>
                <a:gd name="T7" fmla="*/ 0 h 34"/>
                <a:gd name="T8" fmla="*/ 0 w 14"/>
                <a:gd name="T9" fmla="*/ 4 h 34"/>
                <a:gd name="T10" fmla="*/ 7 w 14"/>
                <a:gd name="T11" fmla="*/ 31 h 34"/>
                <a:gd name="T12" fmla="*/ 11 w 14"/>
                <a:gd name="T13" fmla="*/ 34 h 34"/>
                <a:gd name="T14" fmla="*/ 14 w 14"/>
                <a:gd name="T15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4">
                  <a:moveTo>
                    <a:pt x="14" y="30"/>
                  </a:moveTo>
                  <a:cubicBezTo>
                    <a:pt x="13" y="23"/>
                    <a:pt x="10" y="17"/>
                    <a:pt x="9" y="10"/>
                  </a:cubicBezTo>
                  <a:cubicBezTo>
                    <a:pt x="8" y="8"/>
                    <a:pt x="7" y="6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1" y="13"/>
                    <a:pt x="6" y="21"/>
                    <a:pt x="7" y="31"/>
                  </a:cubicBezTo>
                  <a:cubicBezTo>
                    <a:pt x="7" y="33"/>
                    <a:pt x="9" y="34"/>
                    <a:pt x="11" y="34"/>
                  </a:cubicBezTo>
                  <a:cubicBezTo>
                    <a:pt x="13" y="33"/>
                    <a:pt x="14" y="32"/>
                    <a:pt x="14" y="3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36" name="Freeform 196"/>
            <p:cNvSpPr>
              <a:spLocks/>
            </p:cNvSpPr>
            <p:nvPr/>
          </p:nvSpPr>
          <p:spPr bwMode="auto">
            <a:xfrm>
              <a:off x="3493" y="1682"/>
              <a:ext cx="130" cy="39"/>
            </a:xfrm>
            <a:custGeom>
              <a:avLst/>
              <a:gdLst>
                <a:gd name="T0" fmla="*/ 3 w 60"/>
                <a:gd name="T1" fmla="*/ 8 h 18"/>
                <a:gd name="T2" fmla="*/ 25 w 60"/>
                <a:gd name="T3" fmla="*/ 9 h 18"/>
                <a:gd name="T4" fmla="*/ 47 w 60"/>
                <a:gd name="T5" fmla="*/ 17 h 18"/>
                <a:gd name="T6" fmla="*/ 56 w 60"/>
                <a:gd name="T7" fmla="*/ 17 h 18"/>
                <a:gd name="T8" fmla="*/ 60 w 60"/>
                <a:gd name="T9" fmla="*/ 14 h 18"/>
                <a:gd name="T10" fmla="*/ 56 w 60"/>
                <a:gd name="T11" fmla="*/ 10 h 18"/>
                <a:gd name="T12" fmla="*/ 49 w 60"/>
                <a:gd name="T13" fmla="*/ 10 h 18"/>
                <a:gd name="T14" fmla="*/ 27 w 60"/>
                <a:gd name="T15" fmla="*/ 3 h 18"/>
                <a:gd name="T16" fmla="*/ 3 w 60"/>
                <a:gd name="T17" fmla="*/ 2 h 18"/>
                <a:gd name="T18" fmla="*/ 0 w 60"/>
                <a:gd name="T19" fmla="*/ 5 h 18"/>
                <a:gd name="T20" fmla="*/ 3 w 60"/>
                <a:gd name="T2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8">
                  <a:moveTo>
                    <a:pt x="3" y="8"/>
                  </a:moveTo>
                  <a:cubicBezTo>
                    <a:pt x="11" y="8"/>
                    <a:pt x="18" y="7"/>
                    <a:pt x="25" y="9"/>
                  </a:cubicBezTo>
                  <a:cubicBezTo>
                    <a:pt x="32" y="12"/>
                    <a:pt x="39" y="14"/>
                    <a:pt x="47" y="17"/>
                  </a:cubicBezTo>
                  <a:cubicBezTo>
                    <a:pt x="50" y="18"/>
                    <a:pt x="53" y="17"/>
                    <a:pt x="56" y="17"/>
                  </a:cubicBezTo>
                  <a:cubicBezTo>
                    <a:pt x="58" y="17"/>
                    <a:pt x="60" y="16"/>
                    <a:pt x="60" y="14"/>
                  </a:cubicBezTo>
                  <a:cubicBezTo>
                    <a:pt x="60" y="12"/>
                    <a:pt x="58" y="10"/>
                    <a:pt x="56" y="10"/>
                  </a:cubicBezTo>
                  <a:cubicBezTo>
                    <a:pt x="54" y="10"/>
                    <a:pt x="51" y="11"/>
                    <a:pt x="49" y="10"/>
                  </a:cubicBezTo>
                  <a:cubicBezTo>
                    <a:pt x="41" y="8"/>
                    <a:pt x="34" y="6"/>
                    <a:pt x="27" y="3"/>
                  </a:cubicBezTo>
                  <a:cubicBezTo>
                    <a:pt x="19" y="0"/>
                    <a:pt x="11" y="1"/>
                    <a:pt x="3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8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37" name="Freeform 197"/>
            <p:cNvSpPr>
              <a:spLocks/>
            </p:cNvSpPr>
            <p:nvPr/>
          </p:nvSpPr>
          <p:spPr bwMode="auto">
            <a:xfrm>
              <a:off x="3636" y="1702"/>
              <a:ext cx="28" cy="15"/>
            </a:xfrm>
            <a:custGeom>
              <a:avLst/>
              <a:gdLst>
                <a:gd name="T0" fmla="*/ 3 w 13"/>
                <a:gd name="T1" fmla="*/ 7 h 7"/>
                <a:gd name="T2" fmla="*/ 10 w 13"/>
                <a:gd name="T3" fmla="*/ 7 h 7"/>
                <a:gd name="T4" fmla="*/ 13 w 13"/>
                <a:gd name="T5" fmla="*/ 4 h 7"/>
                <a:gd name="T6" fmla="*/ 10 w 13"/>
                <a:gd name="T7" fmla="*/ 0 h 7"/>
                <a:gd name="T8" fmla="*/ 4 w 13"/>
                <a:gd name="T9" fmla="*/ 0 h 7"/>
                <a:gd name="T10" fmla="*/ 0 w 13"/>
                <a:gd name="T11" fmla="*/ 3 h 7"/>
                <a:gd name="T12" fmla="*/ 3 w 1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3" y="7"/>
                  </a:moveTo>
                  <a:cubicBezTo>
                    <a:pt x="5" y="7"/>
                    <a:pt x="7" y="7"/>
                    <a:pt x="10" y="7"/>
                  </a:cubicBezTo>
                  <a:cubicBezTo>
                    <a:pt x="11" y="7"/>
                    <a:pt x="13" y="6"/>
                    <a:pt x="13" y="4"/>
                  </a:cubicBezTo>
                  <a:cubicBezTo>
                    <a:pt x="13" y="2"/>
                    <a:pt x="12" y="0"/>
                    <a:pt x="10" y="0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38" name="Freeform 198"/>
            <p:cNvSpPr>
              <a:spLocks/>
            </p:cNvSpPr>
            <p:nvPr/>
          </p:nvSpPr>
          <p:spPr bwMode="auto">
            <a:xfrm>
              <a:off x="3677" y="1665"/>
              <a:ext cx="135" cy="54"/>
            </a:xfrm>
            <a:custGeom>
              <a:avLst/>
              <a:gdLst>
                <a:gd name="T0" fmla="*/ 4 w 62"/>
                <a:gd name="T1" fmla="*/ 25 h 25"/>
                <a:gd name="T2" fmla="*/ 22 w 62"/>
                <a:gd name="T3" fmla="*/ 24 h 25"/>
                <a:gd name="T4" fmla="*/ 60 w 62"/>
                <a:gd name="T5" fmla="*/ 6 h 25"/>
                <a:gd name="T6" fmla="*/ 61 w 62"/>
                <a:gd name="T7" fmla="*/ 2 h 25"/>
                <a:gd name="T8" fmla="*/ 57 w 62"/>
                <a:gd name="T9" fmla="*/ 1 h 25"/>
                <a:gd name="T10" fmla="*/ 36 w 62"/>
                <a:gd name="T11" fmla="*/ 13 h 25"/>
                <a:gd name="T12" fmla="*/ 22 w 62"/>
                <a:gd name="T13" fmla="*/ 18 h 25"/>
                <a:gd name="T14" fmla="*/ 4 w 62"/>
                <a:gd name="T15" fmla="*/ 18 h 25"/>
                <a:gd name="T16" fmla="*/ 0 w 62"/>
                <a:gd name="T17" fmla="*/ 21 h 25"/>
                <a:gd name="T18" fmla="*/ 4 w 62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5">
                  <a:moveTo>
                    <a:pt x="4" y="25"/>
                  </a:moveTo>
                  <a:cubicBezTo>
                    <a:pt x="10" y="24"/>
                    <a:pt x="16" y="25"/>
                    <a:pt x="22" y="24"/>
                  </a:cubicBezTo>
                  <a:cubicBezTo>
                    <a:pt x="37" y="22"/>
                    <a:pt x="48" y="14"/>
                    <a:pt x="60" y="6"/>
                  </a:cubicBezTo>
                  <a:cubicBezTo>
                    <a:pt x="62" y="5"/>
                    <a:pt x="62" y="3"/>
                    <a:pt x="61" y="2"/>
                  </a:cubicBezTo>
                  <a:cubicBezTo>
                    <a:pt x="60" y="0"/>
                    <a:pt x="58" y="0"/>
                    <a:pt x="57" y="1"/>
                  </a:cubicBezTo>
                  <a:cubicBezTo>
                    <a:pt x="50" y="5"/>
                    <a:pt x="43" y="10"/>
                    <a:pt x="36" y="13"/>
                  </a:cubicBezTo>
                  <a:cubicBezTo>
                    <a:pt x="31" y="15"/>
                    <a:pt x="27" y="17"/>
                    <a:pt x="22" y="18"/>
                  </a:cubicBezTo>
                  <a:cubicBezTo>
                    <a:pt x="16" y="18"/>
                    <a:pt x="10" y="18"/>
                    <a:pt x="4" y="18"/>
                  </a:cubicBezTo>
                  <a:cubicBezTo>
                    <a:pt x="2" y="18"/>
                    <a:pt x="0" y="19"/>
                    <a:pt x="0" y="21"/>
                  </a:cubicBezTo>
                  <a:cubicBezTo>
                    <a:pt x="0" y="23"/>
                    <a:pt x="2" y="25"/>
                    <a:pt x="4" y="2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39" name="Rectangle 199"/>
            <p:cNvSpPr>
              <a:spLocks noChangeArrowheads="1"/>
            </p:cNvSpPr>
            <p:nvPr/>
          </p:nvSpPr>
          <p:spPr bwMode="auto">
            <a:xfrm>
              <a:off x="3406" y="1447"/>
              <a:ext cx="43" cy="576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40" name="Freeform 200"/>
            <p:cNvSpPr>
              <a:spLocks/>
            </p:cNvSpPr>
            <p:nvPr/>
          </p:nvSpPr>
          <p:spPr bwMode="auto">
            <a:xfrm>
              <a:off x="3054" y="1951"/>
              <a:ext cx="369" cy="229"/>
            </a:xfrm>
            <a:custGeom>
              <a:avLst/>
              <a:gdLst>
                <a:gd name="T0" fmla="*/ 165 w 165"/>
                <a:gd name="T1" fmla="*/ 0 h 105"/>
                <a:gd name="T2" fmla="*/ 162 w 165"/>
                <a:gd name="T3" fmla="*/ 33 h 105"/>
                <a:gd name="T4" fmla="*/ 20 w 165"/>
                <a:gd name="T5" fmla="*/ 105 h 105"/>
                <a:gd name="T6" fmla="*/ 0 w 165"/>
                <a:gd name="T7" fmla="*/ 105 h 105"/>
                <a:gd name="T8" fmla="*/ 165 w 165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05">
                  <a:moveTo>
                    <a:pt x="165" y="0"/>
                  </a:moveTo>
                  <a:lnTo>
                    <a:pt x="162" y="33"/>
                  </a:lnTo>
                  <a:lnTo>
                    <a:pt x="20" y="105"/>
                  </a:lnTo>
                  <a:lnTo>
                    <a:pt x="0" y="10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41" name="Freeform 201"/>
            <p:cNvSpPr>
              <a:spLocks/>
            </p:cNvSpPr>
            <p:nvPr/>
          </p:nvSpPr>
          <p:spPr bwMode="auto">
            <a:xfrm>
              <a:off x="3604" y="1324"/>
              <a:ext cx="1296" cy="1273"/>
            </a:xfrm>
            <a:custGeom>
              <a:avLst/>
              <a:gdLst>
                <a:gd name="T0" fmla="*/ 5 w 603"/>
                <a:gd name="T1" fmla="*/ 277 h 586"/>
                <a:gd name="T2" fmla="*/ 5 w 603"/>
                <a:gd name="T3" fmla="*/ 521 h 586"/>
                <a:gd name="T4" fmla="*/ 39 w 603"/>
                <a:gd name="T5" fmla="*/ 530 h 586"/>
                <a:gd name="T6" fmla="*/ 49 w 603"/>
                <a:gd name="T7" fmla="*/ 357 h 586"/>
                <a:gd name="T8" fmla="*/ 93 w 603"/>
                <a:gd name="T9" fmla="*/ 378 h 586"/>
                <a:gd name="T10" fmla="*/ 106 w 603"/>
                <a:gd name="T11" fmla="*/ 428 h 586"/>
                <a:gd name="T12" fmla="*/ 99 w 603"/>
                <a:gd name="T13" fmla="*/ 567 h 586"/>
                <a:gd name="T14" fmla="*/ 156 w 603"/>
                <a:gd name="T15" fmla="*/ 573 h 586"/>
                <a:gd name="T16" fmla="*/ 168 w 603"/>
                <a:gd name="T17" fmla="*/ 532 h 586"/>
                <a:gd name="T18" fmla="*/ 222 w 603"/>
                <a:gd name="T19" fmla="*/ 535 h 586"/>
                <a:gd name="T20" fmla="*/ 236 w 603"/>
                <a:gd name="T21" fmla="*/ 543 h 586"/>
                <a:gd name="T22" fmla="*/ 288 w 603"/>
                <a:gd name="T23" fmla="*/ 525 h 586"/>
                <a:gd name="T24" fmla="*/ 293 w 603"/>
                <a:gd name="T25" fmla="*/ 491 h 586"/>
                <a:gd name="T26" fmla="*/ 329 w 603"/>
                <a:gd name="T27" fmla="*/ 569 h 586"/>
                <a:gd name="T28" fmla="*/ 350 w 603"/>
                <a:gd name="T29" fmla="*/ 576 h 586"/>
                <a:gd name="T30" fmla="*/ 333 w 603"/>
                <a:gd name="T31" fmla="*/ 487 h 586"/>
                <a:gd name="T32" fmla="*/ 410 w 603"/>
                <a:gd name="T33" fmla="*/ 477 h 586"/>
                <a:gd name="T34" fmla="*/ 446 w 603"/>
                <a:gd name="T35" fmla="*/ 551 h 586"/>
                <a:gd name="T36" fmla="*/ 433 w 603"/>
                <a:gd name="T37" fmla="*/ 473 h 586"/>
                <a:gd name="T38" fmla="*/ 474 w 603"/>
                <a:gd name="T39" fmla="*/ 464 h 586"/>
                <a:gd name="T40" fmla="*/ 502 w 603"/>
                <a:gd name="T41" fmla="*/ 531 h 586"/>
                <a:gd name="T42" fmla="*/ 508 w 603"/>
                <a:gd name="T43" fmla="*/ 509 h 586"/>
                <a:gd name="T44" fmla="*/ 522 w 603"/>
                <a:gd name="T45" fmla="*/ 489 h 586"/>
                <a:gd name="T46" fmla="*/ 541 w 603"/>
                <a:gd name="T47" fmla="*/ 391 h 586"/>
                <a:gd name="T48" fmla="*/ 582 w 603"/>
                <a:gd name="T49" fmla="*/ 495 h 586"/>
                <a:gd name="T50" fmla="*/ 592 w 603"/>
                <a:gd name="T51" fmla="*/ 486 h 586"/>
                <a:gd name="T52" fmla="*/ 588 w 603"/>
                <a:gd name="T53" fmla="*/ 264 h 586"/>
                <a:gd name="T54" fmla="*/ 556 w 603"/>
                <a:gd name="T55" fmla="*/ 205 h 586"/>
                <a:gd name="T56" fmla="*/ 504 w 603"/>
                <a:gd name="T57" fmla="*/ 120 h 586"/>
                <a:gd name="T58" fmla="*/ 499 w 603"/>
                <a:gd name="T59" fmla="*/ 118 h 586"/>
                <a:gd name="T60" fmla="*/ 485 w 603"/>
                <a:gd name="T61" fmla="*/ 48 h 586"/>
                <a:gd name="T62" fmla="*/ 471 w 603"/>
                <a:gd name="T63" fmla="*/ 5 h 586"/>
                <a:gd name="T64" fmla="*/ 389 w 603"/>
                <a:gd name="T65" fmla="*/ 21 h 586"/>
                <a:gd name="T66" fmla="*/ 398 w 603"/>
                <a:gd name="T67" fmla="*/ 54 h 586"/>
                <a:gd name="T68" fmla="*/ 386 w 603"/>
                <a:gd name="T69" fmla="*/ 81 h 586"/>
                <a:gd name="T70" fmla="*/ 404 w 603"/>
                <a:gd name="T71" fmla="*/ 100 h 586"/>
                <a:gd name="T72" fmla="*/ 437 w 603"/>
                <a:gd name="T73" fmla="*/ 143 h 586"/>
                <a:gd name="T74" fmla="*/ 397 w 603"/>
                <a:gd name="T75" fmla="*/ 190 h 586"/>
                <a:gd name="T76" fmla="*/ 372 w 603"/>
                <a:gd name="T77" fmla="*/ 218 h 586"/>
                <a:gd name="T78" fmla="*/ 297 w 603"/>
                <a:gd name="T79" fmla="*/ 134 h 586"/>
                <a:gd name="T80" fmla="*/ 287 w 603"/>
                <a:gd name="T81" fmla="*/ 90 h 586"/>
                <a:gd name="T82" fmla="*/ 291 w 603"/>
                <a:gd name="T83" fmla="*/ 27 h 586"/>
                <a:gd name="T84" fmla="*/ 226 w 603"/>
                <a:gd name="T85" fmla="*/ 13 h 586"/>
                <a:gd name="T86" fmla="*/ 197 w 603"/>
                <a:gd name="T87" fmla="*/ 59 h 586"/>
                <a:gd name="T88" fmla="*/ 191 w 603"/>
                <a:gd name="T89" fmla="*/ 74 h 586"/>
                <a:gd name="T90" fmla="*/ 188 w 603"/>
                <a:gd name="T91" fmla="*/ 97 h 586"/>
                <a:gd name="T92" fmla="*/ 224 w 603"/>
                <a:gd name="T93" fmla="*/ 143 h 586"/>
                <a:gd name="T94" fmla="*/ 225 w 603"/>
                <a:gd name="T95" fmla="*/ 167 h 586"/>
                <a:gd name="T96" fmla="*/ 194 w 603"/>
                <a:gd name="T97" fmla="*/ 211 h 586"/>
                <a:gd name="T98" fmla="*/ 153 w 603"/>
                <a:gd name="T99" fmla="*/ 209 h 586"/>
                <a:gd name="T100" fmla="*/ 103 w 603"/>
                <a:gd name="T101" fmla="*/ 228 h 586"/>
                <a:gd name="T102" fmla="*/ 46 w 603"/>
                <a:gd name="T103" fmla="*/ 247 h 586"/>
                <a:gd name="T104" fmla="*/ 2 w 603"/>
                <a:gd name="T105" fmla="*/ 2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3" h="586">
                  <a:moveTo>
                    <a:pt x="0" y="258"/>
                  </a:moveTo>
                  <a:cubicBezTo>
                    <a:pt x="1" y="264"/>
                    <a:pt x="0" y="269"/>
                    <a:pt x="0" y="275"/>
                  </a:cubicBezTo>
                  <a:cubicBezTo>
                    <a:pt x="1" y="277"/>
                    <a:pt x="4" y="276"/>
                    <a:pt x="5" y="277"/>
                  </a:cubicBezTo>
                  <a:cubicBezTo>
                    <a:pt x="7" y="331"/>
                    <a:pt x="3" y="386"/>
                    <a:pt x="5" y="441"/>
                  </a:cubicBezTo>
                  <a:cubicBezTo>
                    <a:pt x="2" y="466"/>
                    <a:pt x="6" y="492"/>
                    <a:pt x="5" y="518"/>
                  </a:cubicBezTo>
                  <a:cubicBezTo>
                    <a:pt x="4" y="519"/>
                    <a:pt x="5" y="520"/>
                    <a:pt x="5" y="521"/>
                  </a:cubicBezTo>
                  <a:cubicBezTo>
                    <a:pt x="10" y="525"/>
                    <a:pt x="16" y="530"/>
                    <a:pt x="22" y="533"/>
                  </a:cubicBezTo>
                  <a:cubicBezTo>
                    <a:pt x="25" y="535"/>
                    <a:pt x="28" y="533"/>
                    <a:pt x="31" y="532"/>
                  </a:cubicBezTo>
                  <a:cubicBezTo>
                    <a:pt x="35" y="532"/>
                    <a:pt x="36" y="530"/>
                    <a:pt x="39" y="530"/>
                  </a:cubicBezTo>
                  <a:cubicBezTo>
                    <a:pt x="42" y="527"/>
                    <a:pt x="47" y="531"/>
                    <a:pt x="49" y="527"/>
                  </a:cubicBezTo>
                  <a:cubicBezTo>
                    <a:pt x="49" y="514"/>
                    <a:pt x="48" y="495"/>
                    <a:pt x="49" y="480"/>
                  </a:cubicBezTo>
                  <a:cubicBezTo>
                    <a:pt x="47" y="440"/>
                    <a:pt x="49" y="396"/>
                    <a:pt x="49" y="357"/>
                  </a:cubicBezTo>
                  <a:lnTo>
                    <a:pt x="50" y="355"/>
                  </a:lnTo>
                  <a:cubicBezTo>
                    <a:pt x="60" y="363"/>
                    <a:pt x="71" y="366"/>
                    <a:pt x="82" y="373"/>
                  </a:cubicBezTo>
                  <a:cubicBezTo>
                    <a:pt x="86" y="375"/>
                    <a:pt x="89" y="376"/>
                    <a:pt x="93" y="378"/>
                  </a:cubicBezTo>
                  <a:cubicBezTo>
                    <a:pt x="95" y="379"/>
                    <a:pt x="98" y="380"/>
                    <a:pt x="100" y="381"/>
                  </a:cubicBezTo>
                  <a:cubicBezTo>
                    <a:pt x="102" y="382"/>
                    <a:pt x="105" y="383"/>
                    <a:pt x="107" y="386"/>
                  </a:cubicBezTo>
                  <a:cubicBezTo>
                    <a:pt x="107" y="401"/>
                    <a:pt x="106" y="412"/>
                    <a:pt x="106" y="428"/>
                  </a:cubicBezTo>
                  <a:cubicBezTo>
                    <a:pt x="103" y="456"/>
                    <a:pt x="106" y="483"/>
                    <a:pt x="104" y="513"/>
                  </a:cubicBezTo>
                  <a:cubicBezTo>
                    <a:pt x="104" y="531"/>
                    <a:pt x="102" y="546"/>
                    <a:pt x="101" y="563"/>
                  </a:cubicBezTo>
                  <a:cubicBezTo>
                    <a:pt x="101" y="565"/>
                    <a:pt x="98" y="565"/>
                    <a:pt x="99" y="567"/>
                  </a:cubicBezTo>
                  <a:cubicBezTo>
                    <a:pt x="106" y="571"/>
                    <a:pt x="112" y="578"/>
                    <a:pt x="120" y="582"/>
                  </a:cubicBezTo>
                  <a:cubicBezTo>
                    <a:pt x="125" y="583"/>
                    <a:pt x="129" y="580"/>
                    <a:pt x="133" y="579"/>
                  </a:cubicBezTo>
                  <a:cubicBezTo>
                    <a:pt x="141" y="578"/>
                    <a:pt x="148" y="575"/>
                    <a:pt x="156" y="573"/>
                  </a:cubicBezTo>
                  <a:lnTo>
                    <a:pt x="156" y="573"/>
                  </a:lnTo>
                  <a:cubicBezTo>
                    <a:pt x="157" y="558"/>
                    <a:pt x="158" y="541"/>
                    <a:pt x="158" y="526"/>
                  </a:cubicBezTo>
                  <a:cubicBezTo>
                    <a:pt x="162" y="527"/>
                    <a:pt x="164" y="531"/>
                    <a:pt x="168" y="532"/>
                  </a:cubicBezTo>
                  <a:cubicBezTo>
                    <a:pt x="171" y="533"/>
                    <a:pt x="174" y="532"/>
                    <a:pt x="177" y="534"/>
                  </a:cubicBezTo>
                  <a:cubicBezTo>
                    <a:pt x="183" y="542"/>
                    <a:pt x="197" y="539"/>
                    <a:pt x="205" y="538"/>
                  </a:cubicBezTo>
                  <a:cubicBezTo>
                    <a:pt x="211" y="540"/>
                    <a:pt x="216" y="537"/>
                    <a:pt x="222" y="535"/>
                  </a:cubicBezTo>
                  <a:cubicBezTo>
                    <a:pt x="224" y="537"/>
                    <a:pt x="224" y="538"/>
                    <a:pt x="224" y="540"/>
                  </a:cubicBezTo>
                  <a:cubicBezTo>
                    <a:pt x="225" y="542"/>
                    <a:pt x="227" y="543"/>
                    <a:pt x="230" y="544"/>
                  </a:cubicBezTo>
                  <a:cubicBezTo>
                    <a:pt x="232" y="545"/>
                    <a:pt x="234" y="543"/>
                    <a:pt x="236" y="543"/>
                  </a:cubicBezTo>
                  <a:cubicBezTo>
                    <a:pt x="239" y="539"/>
                    <a:pt x="238" y="535"/>
                    <a:pt x="238" y="530"/>
                  </a:cubicBezTo>
                  <a:cubicBezTo>
                    <a:pt x="241" y="529"/>
                    <a:pt x="244" y="526"/>
                    <a:pt x="246" y="523"/>
                  </a:cubicBezTo>
                  <a:cubicBezTo>
                    <a:pt x="260" y="526"/>
                    <a:pt x="274" y="528"/>
                    <a:pt x="288" y="525"/>
                  </a:cubicBezTo>
                  <a:cubicBezTo>
                    <a:pt x="291" y="522"/>
                    <a:pt x="298" y="522"/>
                    <a:pt x="298" y="516"/>
                  </a:cubicBezTo>
                  <a:cubicBezTo>
                    <a:pt x="297" y="513"/>
                    <a:pt x="298" y="510"/>
                    <a:pt x="294" y="508"/>
                  </a:cubicBezTo>
                  <a:cubicBezTo>
                    <a:pt x="294" y="502"/>
                    <a:pt x="296" y="496"/>
                    <a:pt x="293" y="491"/>
                  </a:cubicBezTo>
                  <a:cubicBezTo>
                    <a:pt x="295" y="489"/>
                    <a:pt x="297" y="489"/>
                    <a:pt x="298" y="486"/>
                  </a:cubicBezTo>
                  <a:cubicBezTo>
                    <a:pt x="299" y="477"/>
                    <a:pt x="300" y="469"/>
                    <a:pt x="300" y="461"/>
                  </a:cubicBezTo>
                  <a:cubicBezTo>
                    <a:pt x="313" y="496"/>
                    <a:pt x="321" y="533"/>
                    <a:pt x="329" y="569"/>
                  </a:cubicBezTo>
                  <a:cubicBezTo>
                    <a:pt x="332" y="574"/>
                    <a:pt x="330" y="580"/>
                    <a:pt x="335" y="584"/>
                  </a:cubicBezTo>
                  <a:cubicBezTo>
                    <a:pt x="338" y="586"/>
                    <a:pt x="343" y="586"/>
                    <a:pt x="346" y="584"/>
                  </a:cubicBezTo>
                  <a:cubicBezTo>
                    <a:pt x="349" y="582"/>
                    <a:pt x="351" y="580"/>
                    <a:pt x="350" y="576"/>
                  </a:cubicBezTo>
                  <a:cubicBezTo>
                    <a:pt x="344" y="561"/>
                    <a:pt x="341" y="544"/>
                    <a:pt x="336" y="528"/>
                  </a:cubicBezTo>
                  <a:cubicBezTo>
                    <a:pt x="335" y="526"/>
                    <a:pt x="335" y="525"/>
                    <a:pt x="334" y="523"/>
                  </a:cubicBezTo>
                  <a:cubicBezTo>
                    <a:pt x="334" y="511"/>
                    <a:pt x="332" y="499"/>
                    <a:pt x="333" y="487"/>
                  </a:cubicBezTo>
                  <a:cubicBezTo>
                    <a:pt x="347" y="490"/>
                    <a:pt x="360" y="494"/>
                    <a:pt x="375" y="495"/>
                  </a:cubicBezTo>
                  <a:cubicBezTo>
                    <a:pt x="385" y="495"/>
                    <a:pt x="396" y="496"/>
                    <a:pt x="404" y="490"/>
                  </a:cubicBezTo>
                  <a:cubicBezTo>
                    <a:pt x="410" y="488"/>
                    <a:pt x="407" y="481"/>
                    <a:pt x="410" y="477"/>
                  </a:cubicBezTo>
                  <a:cubicBezTo>
                    <a:pt x="413" y="478"/>
                    <a:pt x="416" y="476"/>
                    <a:pt x="418" y="477"/>
                  </a:cubicBezTo>
                  <a:cubicBezTo>
                    <a:pt x="429" y="499"/>
                    <a:pt x="434" y="524"/>
                    <a:pt x="444" y="547"/>
                  </a:cubicBezTo>
                  <a:cubicBezTo>
                    <a:pt x="445" y="548"/>
                    <a:pt x="445" y="550"/>
                    <a:pt x="446" y="551"/>
                  </a:cubicBezTo>
                  <a:cubicBezTo>
                    <a:pt x="450" y="553"/>
                    <a:pt x="455" y="553"/>
                    <a:pt x="458" y="550"/>
                  </a:cubicBezTo>
                  <a:cubicBezTo>
                    <a:pt x="459" y="547"/>
                    <a:pt x="461" y="545"/>
                    <a:pt x="460" y="542"/>
                  </a:cubicBezTo>
                  <a:cubicBezTo>
                    <a:pt x="452" y="519"/>
                    <a:pt x="444" y="495"/>
                    <a:pt x="433" y="473"/>
                  </a:cubicBezTo>
                  <a:cubicBezTo>
                    <a:pt x="438" y="472"/>
                    <a:pt x="445" y="472"/>
                    <a:pt x="450" y="469"/>
                  </a:cubicBezTo>
                  <a:cubicBezTo>
                    <a:pt x="454" y="468"/>
                    <a:pt x="456" y="463"/>
                    <a:pt x="460" y="466"/>
                  </a:cubicBezTo>
                  <a:cubicBezTo>
                    <a:pt x="465" y="466"/>
                    <a:pt x="470" y="466"/>
                    <a:pt x="474" y="464"/>
                  </a:cubicBezTo>
                  <a:cubicBezTo>
                    <a:pt x="479" y="477"/>
                    <a:pt x="484" y="490"/>
                    <a:pt x="489" y="504"/>
                  </a:cubicBezTo>
                  <a:cubicBezTo>
                    <a:pt x="491" y="509"/>
                    <a:pt x="494" y="514"/>
                    <a:pt x="495" y="519"/>
                  </a:cubicBezTo>
                  <a:cubicBezTo>
                    <a:pt x="497" y="523"/>
                    <a:pt x="498" y="527"/>
                    <a:pt x="502" y="531"/>
                  </a:cubicBezTo>
                  <a:cubicBezTo>
                    <a:pt x="504" y="532"/>
                    <a:pt x="506" y="533"/>
                    <a:pt x="508" y="532"/>
                  </a:cubicBezTo>
                  <a:cubicBezTo>
                    <a:pt x="512" y="530"/>
                    <a:pt x="512" y="527"/>
                    <a:pt x="513" y="524"/>
                  </a:cubicBezTo>
                  <a:cubicBezTo>
                    <a:pt x="511" y="519"/>
                    <a:pt x="510" y="514"/>
                    <a:pt x="508" y="509"/>
                  </a:cubicBezTo>
                  <a:cubicBezTo>
                    <a:pt x="505" y="500"/>
                    <a:pt x="500" y="491"/>
                    <a:pt x="499" y="482"/>
                  </a:cubicBezTo>
                  <a:cubicBezTo>
                    <a:pt x="502" y="483"/>
                    <a:pt x="505" y="483"/>
                    <a:pt x="507" y="485"/>
                  </a:cubicBezTo>
                  <a:cubicBezTo>
                    <a:pt x="512" y="486"/>
                    <a:pt x="517" y="494"/>
                    <a:pt x="522" y="489"/>
                  </a:cubicBezTo>
                  <a:cubicBezTo>
                    <a:pt x="528" y="486"/>
                    <a:pt x="535" y="486"/>
                    <a:pt x="540" y="482"/>
                  </a:cubicBezTo>
                  <a:cubicBezTo>
                    <a:pt x="540" y="453"/>
                    <a:pt x="540" y="421"/>
                    <a:pt x="540" y="391"/>
                  </a:cubicBezTo>
                  <a:lnTo>
                    <a:pt x="541" y="391"/>
                  </a:lnTo>
                  <a:cubicBezTo>
                    <a:pt x="542" y="393"/>
                    <a:pt x="543" y="395"/>
                    <a:pt x="544" y="397"/>
                  </a:cubicBezTo>
                  <a:cubicBezTo>
                    <a:pt x="547" y="405"/>
                    <a:pt x="550" y="413"/>
                    <a:pt x="554" y="421"/>
                  </a:cubicBezTo>
                  <a:cubicBezTo>
                    <a:pt x="562" y="446"/>
                    <a:pt x="572" y="470"/>
                    <a:pt x="582" y="495"/>
                  </a:cubicBezTo>
                  <a:cubicBezTo>
                    <a:pt x="585" y="499"/>
                    <a:pt x="584" y="505"/>
                    <a:pt x="589" y="507"/>
                  </a:cubicBezTo>
                  <a:cubicBezTo>
                    <a:pt x="591" y="508"/>
                    <a:pt x="593" y="506"/>
                    <a:pt x="595" y="506"/>
                  </a:cubicBezTo>
                  <a:cubicBezTo>
                    <a:pt x="603" y="500"/>
                    <a:pt x="594" y="492"/>
                    <a:pt x="592" y="486"/>
                  </a:cubicBezTo>
                  <a:cubicBezTo>
                    <a:pt x="578" y="450"/>
                    <a:pt x="565" y="414"/>
                    <a:pt x="550" y="379"/>
                  </a:cubicBezTo>
                  <a:cubicBezTo>
                    <a:pt x="566" y="368"/>
                    <a:pt x="577" y="351"/>
                    <a:pt x="581" y="333"/>
                  </a:cubicBezTo>
                  <a:cubicBezTo>
                    <a:pt x="586" y="311"/>
                    <a:pt x="592" y="287"/>
                    <a:pt x="588" y="264"/>
                  </a:cubicBezTo>
                  <a:cubicBezTo>
                    <a:pt x="586" y="262"/>
                    <a:pt x="586" y="260"/>
                    <a:pt x="585" y="258"/>
                  </a:cubicBezTo>
                  <a:cubicBezTo>
                    <a:pt x="581" y="249"/>
                    <a:pt x="570" y="253"/>
                    <a:pt x="562" y="251"/>
                  </a:cubicBezTo>
                  <a:cubicBezTo>
                    <a:pt x="560" y="236"/>
                    <a:pt x="560" y="220"/>
                    <a:pt x="556" y="205"/>
                  </a:cubicBezTo>
                  <a:cubicBezTo>
                    <a:pt x="555" y="201"/>
                    <a:pt x="554" y="196"/>
                    <a:pt x="552" y="192"/>
                  </a:cubicBezTo>
                  <a:cubicBezTo>
                    <a:pt x="550" y="176"/>
                    <a:pt x="540" y="162"/>
                    <a:pt x="534" y="146"/>
                  </a:cubicBezTo>
                  <a:cubicBezTo>
                    <a:pt x="526" y="136"/>
                    <a:pt x="519" y="122"/>
                    <a:pt x="504" y="120"/>
                  </a:cubicBezTo>
                  <a:cubicBezTo>
                    <a:pt x="502" y="120"/>
                    <a:pt x="500" y="121"/>
                    <a:pt x="499" y="119"/>
                  </a:cubicBezTo>
                  <a:cubicBezTo>
                    <a:pt x="499" y="119"/>
                    <a:pt x="500" y="119"/>
                    <a:pt x="500" y="119"/>
                  </a:cubicBezTo>
                  <a:lnTo>
                    <a:pt x="499" y="118"/>
                  </a:lnTo>
                  <a:cubicBezTo>
                    <a:pt x="499" y="111"/>
                    <a:pt x="491" y="114"/>
                    <a:pt x="487" y="112"/>
                  </a:cubicBezTo>
                  <a:cubicBezTo>
                    <a:pt x="483" y="101"/>
                    <a:pt x="483" y="87"/>
                    <a:pt x="485" y="75"/>
                  </a:cubicBezTo>
                  <a:cubicBezTo>
                    <a:pt x="488" y="66"/>
                    <a:pt x="490" y="55"/>
                    <a:pt x="485" y="48"/>
                  </a:cubicBezTo>
                  <a:lnTo>
                    <a:pt x="489" y="44"/>
                  </a:lnTo>
                  <a:cubicBezTo>
                    <a:pt x="489" y="34"/>
                    <a:pt x="489" y="27"/>
                    <a:pt x="486" y="18"/>
                  </a:cubicBezTo>
                  <a:cubicBezTo>
                    <a:pt x="485" y="11"/>
                    <a:pt x="478" y="7"/>
                    <a:pt x="471" y="5"/>
                  </a:cubicBezTo>
                  <a:cubicBezTo>
                    <a:pt x="451" y="0"/>
                    <a:pt x="430" y="0"/>
                    <a:pt x="409" y="2"/>
                  </a:cubicBezTo>
                  <a:cubicBezTo>
                    <a:pt x="402" y="4"/>
                    <a:pt x="393" y="4"/>
                    <a:pt x="388" y="10"/>
                  </a:cubicBezTo>
                  <a:cubicBezTo>
                    <a:pt x="386" y="14"/>
                    <a:pt x="392" y="18"/>
                    <a:pt x="389" y="21"/>
                  </a:cubicBezTo>
                  <a:lnTo>
                    <a:pt x="391" y="36"/>
                  </a:lnTo>
                  <a:cubicBezTo>
                    <a:pt x="392" y="41"/>
                    <a:pt x="391" y="46"/>
                    <a:pt x="392" y="50"/>
                  </a:cubicBezTo>
                  <a:cubicBezTo>
                    <a:pt x="393" y="52"/>
                    <a:pt x="396" y="53"/>
                    <a:pt x="398" y="54"/>
                  </a:cubicBezTo>
                  <a:cubicBezTo>
                    <a:pt x="400" y="62"/>
                    <a:pt x="400" y="71"/>
                    <a:pt x="402" y="80"/>
                  </a:cubicBezTo>
                  <a:lnTo>
                    <a:pt x="401" y="81"/>
                  </a:lnTo>
                  <a:cubicBezTo>
                    <a:pt x="396" y="81"/>
                    <a:pt x="391" y="80"/>
                    <a:pt x="386" y="81"/>
                  </a:cubicBezTo>
                  <a:cubicBezTo>
                    <a:pt x="384" y="83"/>
                    <a:pt x="383" y="87"/>
                    <a:pt x="384" y="89"/>
                  </a:cubicBezTo>
                  <a:cubicBezTo>
                    <a:pt x="388" y="96"/>
                    <a:pt x="396" y="95"/>
                    <a:pt x="403" y="95"/>
                  </a:cubicBezTo>
                  <a:lnTo>
                    <a:pt x="404" y="100"/>
                  </a:lnTo>
                  <a:cubicBezTo>
                    <a:pt x="407" y="112"/>
                    <a:pt x="408" y="127"/>
                    <a:pt x="417" y="136"/>
                  </a:cubicBezTo>
                  <a:cubicBezTo>
                    <a:pt x="421" y="140"/>
                    <a:pt x="427" y="135"/>
                    <a:pt x="430" y="141"/>
                  </a:cubicBezTo>
                  <a:cubicBezTo>
                    <a:pt x="432" y="142"/>
                    <a:pt x="435" y="142"/>
                    <a:pt x="437" y="143"/>
                  </a:cubicBezTo>
                  <a:cubicBezTo>
                    <a:pt x="435" y="149"/>
                    <a:pt x="429" y="148"/>
                    <a:pt x="427" y="153"/>
                  </a:cubicBezTo>
                  <a:cubicBezTo>
                    <a:pt x="426" y="154"/>
                    <a:pt x="425" y="153"/>
                    <a:pt x="424" y="153"/>
                  </a:cubicBezTo>
                  <a:cubicBezTo>
                    <a:pt x="405" y="155"/>
                    <a:pt x="407" y="179"/>
                    <a:pt x="397" y="190"/>
                  </a:cubicBezTo>
                  <a:cubicBezTo>
                    <a:pt x="396" y="195"/>
                    <a:pt x="392" y="199"/>
                    <a:pt x="390" y="204"/>
                  </a:cubicBezTo>
                  <a:cubicBezTo>
                    <a:pt x="394" y="211"/>
                    <a:pt x="385" y="214"/>
                    <a:pt x="384" y="220"/>
                  </a:cubicBezTo>
                  <a:cubicBezTo>
                    <a:pt x="380" y="219"/>
                    <a:pt x="376" y="220"/>
                    <a:pt x="372" y="218"/>
                  </a:cubicBezTo>
                  <a:cubicBezTo>
                    <a:pt x="365" y="193"/>
                    <a:pt x="357" y="168"/>
                    <a:pt x="339" y="146"/>
                  </a:cubicBezTo>
                  <a:cubicBezTo>
                    <a:pt x="332" y="139"/>
                    <a:pt x="321" y="139"/>
                    <a:pt x="311" y="138"/>
                  </a:cubicBezTo>
                  <a:cubicBezTo>
                    <a:pt x="307" y="136"/>
                    <a:pt x="299" y="141"/>
                    <a:pt x="297" y="134"/>
                  </a:cubicBezTo>
                  <a:cubicBezTo>
                    <a:pt x="295" y="129"/>
                    <a:pt x="290" y="130"/>
                    <a:pt x="286" y="128"/>
                  </a:cubicBezTo>
                  <a:cubicBezTo>
                    <a:pt x="285" y="127"/>
                    <a:pt x="283" y="124"/>
                    <a:pt x="284" y="122"/>
                  </a:cubicBezTo>
                  <a:cubicBezTo>
                    <a:pt x="288" y="112"/>
                    <a:pt x="288" y="100"/>
                    <a:pt x="287" y="90"/>
                  </a:cubicBezTo>
                  <a:cubicBezTo>
                    <a:pt x="288" y="87"/>
                    <a:pt x="287" y="83"/>
                    <a:pt x="287" y="79"/>
                  </a:cubicBezTo>
                  <a:cubicBezTo>
                    <a:pt x="289" y="73"/>
                    <a:pt x="281" y="65"/>
                    <a:pt x="288" y="60"/>
                  </a:cubicBezTo>
                  <a:cubicBezTo>
                    <a:pt x="291" y="50"/>
                    <a:pt x="292" y="37"/>
                    <a:pt x="291" y="27"/>
                  </a:cubicBezTo>
                  <a:cubicBezTo>
                    <a:pt x="289" y="21"/>
                    <a:pt x="283" y="19"/>
                    <a:pt x="278" y="16"/>
                  </a:cubicBezTo>
                  <a:cubicBezTo>
                    <a:pt x="277" y="16"/>
                    <a:pt x="275" y="17"/>
                    <a:pt x="274" y="15"/>
                  </a:cubicBezTo>
                  <a:cubicBezTo>
                    <a:pt x="258" y="13"/>
                    <a:pt x="243" y="9"/>
                    <a:pt x="226" y="13"/>
                  </a:cubicBezTo>
                  <a:cubicBezTo>
                    <a:pt x="214" y="14"/>
                    <a:pt x="203" y="15"/>
                    <a:pt x="192" y="21"/>
                  </a:cubicBezTo>
                  <a:cubicBezTo>
                    <a:pt x="192" y="23"/>
                    <a:pt x="191" y="27"/>
                    <a:pt x="192" y="30"/>
                  </a:cubicBezTo>
                  <a:cubicBezTo>
                    <a:pt x="193" y="39"/>
                    <a:pt x="190" y="51"/>
                    <a:pt x="197" y="59"/>
                  </a:cubicBezTo>
                  <a:cubicBezTo>
                    <a:pt x="197" y="60"/>
                    <a:pt x="197" y="62"/>
                    <a:pt x="196" y="63"/>
                  </a:cubicBezTo>
                  <a:cubicBezTo>
                    <a:pt x="195" y="66"/>
                    <a:pt x="196" y="72"/>
                    <a:pt x="192" y="73"/>
                  </a:cubicBezTo>
                  <a:cubicBezTo>
                    <a:pt x="192" y="73"/>
                    <a:pt x="192" y="74"/>
                    <a:pt x="191" y="74"/>
                  </a:cubicBezTo>
                  <a:lnTo>
                    <a:pt x="193" y="76"/>
                  </a:lnTo>
                  <a:cubicBezTo>
                    <a:pt x="193" y="77"/>
                    <a:pt x="194" y="79"/>
                    <a:pt x="193" y="80"/>
                  </a:cubicBezTo>
                  <a:cubicBezTo>
                    <a:pt x="197" y="88"/>
                    <a:pt x="183" y="88"/>
                    <a:pt x="188" y="97"/>
                  </a:cubicBezTo>
                  <a:cubicBezTo>
                    <a:pt x="190" y="98"/>
                    <a:pt x="192" y="100"/>
                    <a:pt x="195" y="100"/>
                  </a:cubicBezTo>
                  <a:cubicBezTo>
                    <a:pt x="200" y="112"/>
                    <a:pt x="199" y="126"/>
                    <a:pt x="207" y="136"/>
                  </a:cubicBezTo>
                  <a:cubicBezTo>
                    <a:pt x="211" y="143"/>
                    <a:pt x="223" y="133"/>
                    <a:pt x="224" y="143"/>
                  </a:cubicBezTo>
                  <a:cubicBezTo>
                    <a:pt x="226" y="147"/>
                    <a:pt x="230" y="151"/>
                    <a:pt x="233" y="155"/>
                  </a:cubicBezTo>
                  <a:cubicBezTo>
                    <a:pt x="232" y="155"/>
                    <a:pt x="232" y="156"/>
                    <a:pt x="231" y="156"/>
                  </a:cubicBezTo>
                  <a:cubicBezTo>
                    <a:pt x="233" y="161"/>
                    <a:pt x="227" y="163"/>
                    <a:pt x="225" y="167"/>
                  </a:cubicBezTo>
                  <a:cubicBezTo>
                    <a:pt x="223" y="167"/>
                    <a:pt x="221" y="165"/>
                    <a:pt x="218" y="166"/>
                  </a:cubicBezTo>
                  <a:cubicBezTo>
                    <a:pt x="215" y="168"/>
                    <a:pt x="214" y="171"/>
                    <a:pt x="212" y="174"/>
                  </a:cubicBezTo>
                  <a:cubicBezTo>
                    <a:pt x="206" y="186"/>
                    <a:pt x="200" y="198"/>
                    <a:pt x="194" y="211"/>
                  </a:cubicBezTo>
                  <a:cubicBezTo>
                    <a:pt x="197" y="216"/>
                    <a:pt x="191" y="218"/>
                    <a:pt x="190" y="222"/>
                  </a:cubicBezTo>
                  <a:cubicBezTo>
                    <a:pt x="185" y="232"/>
                    <a:pt x="173" y="223"/>
                    <a:pt x="164" y="224"/>
                  </a:cubicBezTo>
                  <a:cubicBezTo>
                    <a:pt x="163" y="217"/>
                    <a:pt x="159" y="212"/>
                    <a:pt x="153" y="209"/>
                  </a:cubicBezTo>
                  <a:cubicBezTo>
                    <a:pt x="145" y="209"/>
                    <a:pt x="140" y="203"/>
                    <a:pt x="133" y="201"/>
                  </a:cubicBezTo>
                  <a:cubicBezTo>
                    <a:pt x="125" y="201"/>
                    <a:pt x="120" y="206"/>
                    <a:pt x="115" y="212"/>
                  </a:cubicBezTo>
                  <a:cubicBezTo>
                    <a:pt x="114" y="219"/>
                    <a:pt x="105" y="222"/>
                    <a:pt x="103" y="228"/>
                  </a:cubicBezTo>
                  <a:cubicBezTo>
                    <a:pt x="97" y="227"/>
                    <a:pt x="92" y="231"/>
                    <a:pt x="86" y="233"/>
                  </a:cubicBezTo>
                  <a:cubicBezTo>
                    <a:pt x="74" y="240"/>
                    <a:pt x="60" y="245"/>
                    <a:pt x="46" y="245"/>
                  </a:cubicBezTo>
                  <a:lnTo>
                    <a:pt x="46" y="247"/>
                  </a:lnTo>
                  <a:cubicBezTo>
                    <a:pt x="36" y="250"/>
                    <a:pt x="25" y="250"/>
                    <a:pt x="14" y="251"/>
                  </a:cubicBezTo>
                  <a:cubicBezTo>
                    <a:pt x="14" y="251"/>
                    <a:pt x="15" y="251"/>
                    <a:pt x="15" y="250"/>
                  </a:cubicBezTo>
                  <a:lnTo>
                    <a:pt x="2" y="252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42" name="Freeform 202"/>
            <p:cNvSpPr>
              <a:spLocks/>
            </p:cNvSpPr>
            <p:nvPr/>
          </p:nvSpPr>
          <p:spPr bwMode="auto">
            <a:xfrm>
              <a:off x="4451" y="1328"/>
              <a:ext cx="210" cy="104"/>
            </a:xfrm>
            <a:custGeom>
              <a:avLst/>
              <a:gdLst>
                <a:gd name="T0" fmla="*/ 90 w 97"/>
                <a:gd name="T1" fmla="*/ 11 h 48"/>
                <a:gd name="T2" fmla="*/ 96 w 97"/>
                <a:gd name="T3" fmla="*/ 41 h 48"/>
                <a:gd name="T4" fmla="*/ 94 w 97"/>
                <a:gd name="T5" fmla="*/ 43 h 48"/>
                <a:gd name="T6" fmla="*/ 88 w 97"/>
                <a:gd name="T7" fmla="*/ 41 h 48"/>
                <a:gd name="T8" fmla="*/ 31 w 97"/>
                <a:gd name="T9" fmla="*/ 38 h 48"/>
                <a:gd name="T10" fmla="*/ 7 w 97"/>
                <a:gd name="T11" fmla="*/ 47 h 48"/>
                <a:gd name="T12" fmla="*/ 7 w 97"/>
                <a:gd name="T13" fmla="*/ 48 h 48"/>
                <a:gd name="T14" fmla="*/ 3 w 97"/>
                <a:gd name="T15" fmla="*/ 29 h 48"/>
                <a:gd name="T16" fmla="*/ 2 w 97"/>
                <a:gd name="T17" fmla="*/ 21 h 48"/>
                <a:gd name="T18" fmla="*/ 14 w 97"/>
                <a:gd name="T19" fmla="*/ 20 h 48"/>
                <a:gd name="T20" fmla="*/ 22 w 97"/>
                <a:gd name="T21" fmla="*/ 26 h 48"/>
                <a:gd name="T22" fmla="*/ 17 w 97"/>
                <a:gd name="T23" fmla="*/ 19 h 48"/>
                <a:gd name="T24" fmla="*/ 4 w 97"/>
                <a:gd name="T25" fmla="*/ 17 h 48"/>
                <a:gd name="T26" fmla="*/ 1 w 97"/>
                <a:gd name="T27" fmla="*/ 8 h 48"/>
                <a:gd name="T28" fmla="*/ 33 w 97"/>
                <a:gd name="T29" fmla="*/ 1 h 48"/>
                <a:gd name="T30" fmla="*/ 90 w 97"/>
                <a:gd name="T31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48">
                  <a:moveTo>
                    <a:pt x="90" y="11"/>
                  </a:moveTo>
                  <a:cubicBezTo>
                    <a:pt x="96" y="20"/>
                    <a:pt x="97" y="30"/>
                    <a:pt x="96" y="41"/>
                  </a:cubicBezTo>
                  <a:lnTo>
                    <a:pt x="94" y="43"/>
                  </a:lnTo>
                  <a:cubicBezTo>
                    <a:pt x="93" y="41"/>
                    <a:pt x="90" y="41"/>
                    <a:pt x="88" y="41"/>
                  </a:cubicBezTo>
                  <a:cubicBezTo>
                    <a:pt x="71" y="34"/>
                    <a:pt x="50" y="33"/>
                    <a:pt x="31" y="38"/>
                  </a:cubicBezTo>
                  <a:cubicBezTo>
                    <a:pt x="22" y="38"/>
                    <a:pt x="15" y="44"/>
                    <a:pt x="7" y="47"/>
                  </a:cubicBezTo>
                  <a:cubicBezTo>
                    <a:pt x="7" y="47"/>
                    <a:pt x="7" y="48"/>
                    <a:pt x="7" y="48"/>
                  </a:cubicBezTo>
                  <a:cubicBezTo>
                    <a:pt x="3" y="45"/>
                    <a:pt x="5" y="34"/>
                    <a:pt x="3" y="29"/>
                  </a:cubicBezTo>
                  <a:lnTo>
                    <a:pt x="2" y="21"/>
                  </a:lnTo>
                  <a:cubicBezTo>
                    <a:pt x="5" y="18"/>
                    <a:pt x="10" y="20"/>
                    <a:pt x="14" y="20"/>
                  </a:cubicBezTo>
                  <a:cubicBezTo>
                    <a:pt x="17" y="22"/>
                    <a:pt x="20" y="23"/>
                    <a:pt x="22" y="26"/>
                  </a:cubicBezTo>
                  <a:cubicBezTo>
                    <a:pt x="22" y="24"/>
                    <a:pt x="19" y="21"/>
                    <a:pt x="17" y="19"/>
                  </a:cubicBezTo>
                  <a:cubicBezTo>
                    <a:pt x="13" y="18"/>
                    <a:pt x="9" y="17"/>
                    <a:pt x="4" y="17"/>
                  </a:cubicBezTo>
                  <a:cubicBezTo>
                    <a:pt x="3" y="15"/>
                    <a:pt x="0" y="11"/>
                    <a:pt x="1" y="8"/>
                  </a:cubicBezTo>
                  <a:cubicBezTo>
                    <a:pt x="11" y="3"/>
                    <a:pt x="21" y="2"/>
                    <a:pt x="33" y="1"/>
                  </a:cubicBezTo>
                  <a:cubicBezTo>
                    <a:pt x="52" y="2"/>
                    <a:pt x="74" y="0"/>
                    <a:pt x="90" y="11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43" name="Freeform 203"/>
            <p:cNvSpPr>
              <a:spLocks/>
            </p:cNvSpPr>
            <p:nvPr/>
          </p:nvSpPr>
          <p:spPr bwMode="auto">
            <a:xfrm>
              <a:off x="4023" y="1352"/>
              <a:ext cx="212" cy="121"/>
            </a:xfrm>
            <a:custGeom>
              <a:avLst/>
              <a:gdLst>
                <a:gd name="T0" fmla="*/ 87 w 94"/>
                <a:gd name="T1" fmla="*/ 8 h 56"/>
                <a:gd name="T2" fmla="*/ 94 w 94"/>
                <a:gd name="T3" fmla="*/ 13 h 56"/>
                <a:gd name="T4" fmla="*/ 87 w 94"/>
                <a:gd name="T5" fmla="*/ 17 h 56"/>
                <a:gd name="T6" fmla="*/ 78 w 94"/>
                <a:gd name="T7" fmla="*/ 18 h 56"/>
                <a:gd name="T8" fmla="*/ 64 w 94"/>
                <a:gd name="T9" fmla="*/ 13 h 56"/>
                <a:gd name="T10" fmla="*/ 57 w 94"/>
                <a:gd name="T11" fmla="*/ 12 h 56"/>
                <a:gd name="T12" fmla="*/ 65 w 94"/>
                <a:gd name="T13" fmla="*/ 15 h 56"/>
                <a:gd name="T14" fmla="*/ 75 w 94"/>
                <a:gd name="T15" fmla="*/ 19 h 56"/>
                <a:gd name="T16" fmla="*/ 13 w 94"/>
                <a:gd name="T17" fmla="*/ 12 h 56"/>
                <a:gd name="T18" fmla="*/ 10 w 94"/>
                <a:gd name="T19" fmla="*/ 10 h 56"/>
                <a:gd name="T20" fmla="*/ 9 w 94"/>
                <a:gd name="T21" fmla="*/ 12 h 56"/>
                <a:gd name="T22" fmla="*/ 35 w 94"/>
                <a:gd name="T23" fmla="*/ 22 h 56"/>
                <a:gd name="T24" fmla="*/ 71 w 94"/>
                <a:gd name="T25" fmla="*/ 23 h 56"/>
                <a:gd name="T26" fmla="*/ 82 w 94"/>
                <a:gd name="T27" fmla="*/ 21 h 56"/>
                <a:gd name="T28" fmla="*/ 83 w 94"/>
                <a:gd name="T29" fmla="*/ 22 h 56"/>
                <a:gd name="T30" fmla="*/ 82 w 94"/>
                <a:gd name="T31" fmla="*/ 51 h 56"/>
                <a:gd name="T32" fmla="*/ 36 w 94"/>
                <a:gd name="T33" fmla="*/ 53 h 56"/>
                <a:gd name="T34" fmla="*/ 4 w 94"/>
                <a:gd name="T35" fmla="*/ 41 h 56"/>
                <a:gd name="T36" fmla="*/ 1 w 94"/>
                <a:gd name="T37" fmla="*/ 23 h 56"/>
                <a:gd name="T38" fmla="*/ 2 w 94"/>
                <a:gd name="T39" fmla="*/ 24 h 56"/>
                <a:gd name="T40" fmla="*/ 2 w 94"/>
                <a:gd name="T41" fmla="*/ 24 h 56"/>
                <a:gd name="T42" fmla="*/ 7 w 94"/>
                <a:gd name="T43" fmla="*/ 36 h 56"/>
                <a:gd name="T44" fmla="*/ 2 w 94"/>
                <a:gd name="T45" fmla="*/ 18 h 56"/>
                <a:gd name="T46" fmla="*/ 2 w 94"/>
                <a:gd name="T47" fmla="*/ 10 h 56"/>
                <a:gd name="T48" fmla="*/ 21 w 94"/>
                <a:gd name="T49" fmla="*/ 4 h 56"/>
                <a:gd name="T50" fmla="*/ 87 w 94"/>
                <a:gd name="T51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56">
                  <a:moveTo>
                    <a:pt x="87" y="8"/>
                  </a:moveTo>
                  <a:cubicBezTo>
                    <a:pt x="90" y="8"/>
                    <a:pt x="92" y="11"/>
                    <a:pt x="94" y="13"/>
                  </a:cubicBezTo>
                  <a:cubicBezTo>
                    <a:pt x="92" y="15"/>
                    <a:pt x="90" y="17"/>
                    <a:pt x="87" y="17"/>
                  </a:cubicBezTo>
                  <a:cubicBezTo>
                    <a:pt x="83" y="15"/>
                    <a:pt x="82" y="20"/>
                    <a:pt x="78" y="18"/>
                  </a:cubicBezTo>
                  <a:cubicBezTo>
                    <a:pt x="74" y="15"/>
                    <a:pt x="69" y="15"/>
                    <a:pt x="64" y="13"/>
                  </a:cubicBezTo>
                  <a:cubicBezTo>
                    <a:pt x="61" y="13"/>
                    <a:pt x="59" y="11"/>
                    <a:pt x="57" y="12"/>
                  </a:cubicBezTo>
                  <a:cubicBezTo>
                    <a:pt x="58" y="15"/>
                    <a:pt x="62" y="14"/>
                    <a:pt x="65" y="15"/>
                  </a:cubicBezTo>
                  <a:cubicBezTo>
                    <a:pt x="68" y="17"/>
                    <a:pt x="72" y="17"/>
                    <a:pt x="75" y="19"/>
                  </a:cubicBezTo>
                  <a:cubicBezTo>
                    <a:pt x="54" y="21"/>
                    <a:pt x="32" y="21"/>
                    <a:pt x="13" y="12"/>
                  </a:cubicBezTo>
                  <a:cubicBezTo>
                    <a:pt x="12" y="12"/>
                    <a:pt x="12" y="9"/>
                    <a:pt x="10" y="10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16" y="19"/>
                    <a:pt x="26" y="19"/>
                    <a:pt x="35" y="22"/>
                  </a:cubicBezTo>
                  <a:cubicBezTo>
                    <a:pt x="46" y="21"/>
                    <a:pt x="60" y="24"/>
                    <a:pt x="71" y="23"/>
                  </a:cubicBezTo>
                  <a:cubicBezTo>
                    <a:pt x="75" y="22"/>
                    <a:pt x="78" y="21"/>
                    <a:pt x="82" y="21"/>
                  </a:cubicBezTo>
                  <a:lnTo>
                    <a:pt x="83" y="22"/>
                  </a:lnTo>
                  <a:cubicBezTo>
                    <a:pt x="83" y="33"/>
                    <a:pt x="82" y="41"/>
                    <a:pt x="82" y="51"/>
                  </a:cubicBezTo>
                  <a:cubicBezTo>
                    <a:pt x="68" y="56"/>
                    <a:pt x="52" y="54"/>
                    <a:pt x="36" y="53"/>
                  </a:cubicBezTo>
                  <a:cubicBezTo>
                    <a:pt x="25" y="51"/>
                    <a:pt x="13" y="50"/>
                    <a:pt x="4" y="41"/>
                  </a:cubicBezTo>
                  <a:cubicBezTo>
                    <a:pt x="1" y="36"/>
                    <a:pt x="1" y="30"/>
                    <a:pt x="1" y="23"/>
                  </a:cubicBezTo>
                  <a:lnTo>
                    <a:pt x="2" y="24"/>
                  </a:lnTo>
                  <a:lnTo>
                    <a:pt x="2" y="24"/>
                  </a:lnTo>
                  <a:cubicBezTo>
                    <a:pt x="4" y="28"/>
                    <a:pt x="5" y="32"/>
                    <a:pt x="7" y="36"/>
                  </a:cubicBezTo>
                  <a:cubicBezTo>
                    <a:pt x="7" y="30"/>
                    <a:pt x="4" y="24"/>
                    <a:pt x="2" y="18"/>
                  </a:cubicBezTo>
                  <a:cubicBezTo>
                    <a:pt x="0" y="15"/>
                    <a:pt x="2" y="13"/>
                    <a:pt x="2" y="10"/>
                  </a:cubicBezTo>
                  <a:cubicBezTo>
                    <a:pt x="7" y="6"/>
                    <a:pt x="15" y="6"/>
                    <a:pt x="21" y="4"/>
                  </a:cubicBezTo>
                  <a:cubicBezTo>
                    <a:pt x="43" y="0"/>
                    <a:pt x="67" y="0"/>
                    <a:pt x="87" y="8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44" name="Freeform 204"/>
            <p:cNvSpPr>
              <a:spLocks/>
            </p:cNvSpPr>
            <p:nvPr/>
          </p:nvSpPr>
          <p:spPr bwMode="auto">
            <a:xfrm>
              <a:off x="4205" y="1387"/>
              <a:ext cx="30" cy="76"/>
            </a:xfrm>
            <a:custGeom>
              <a:avLst/>
              <a:gdLst>
                <a:gd name="T0" fmla="*/ 9 w 13"/>
                <a:gd name="T1" fmla="*/ 31 h 35"/>
                <a:gd name="T2" fmla="*/ 0 w 13"/>
                <a:gd name="T3" fmla="*/ 35 h 35"/>
                <a:gd name="T4" fmla="*/ 2 w 13"/>
                <a:gd name="T5" fmla="*/ 4 h 35"/>
                <a:gd name="T6" fmla="*/ 11 w 13"/>
                <a:gd name="T7" fmla="*/ 0 h 35"/>
                <a:gd name="T8" fmla="*/ 9 w 13"/>
                <a:gd name="T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5">
                  <a:moveTo>
                    <a:pt x="9" y="31"/>
                  </a:moveTo>
                  <a:cubicBezTo>
                    <a:pt x="6" y="33"/>
                    <a:pt x="3" y="34"/>
                    <a:pt x="0" y="35"/>
                  </a:cubicBezTo>
                  <a:cubicBezTo>
                    <a:pt x="0" y="24"/>
                    <a:pt x="1" y="16"/>
                    <a:pt x="2" y="4"/>
                  </a:cubicBezTo>
                  <a:cubicBezTo>
                    <a:pt x="5" y="3"/>
                    <a:pt x="9" y="3"/>
                    <a:pt x="11" y="0"/>
                  </a:cubicBezTo>
                  <a:cubicBezTo>
                    <a:pt x="13" y="10"/>
                    <a:pt x="12" y="22"/>
                    <a:pt x="9" y="31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grpSp>
        <p:nvGrpSpPr>
          <p:cNvPr id="3" name="Group 406"/>
          <p:cNvGrpSpPr>
            <a:grpSpLocks/>
          </p:cNvGrpSpPr>
          <p:nvPr/>
        </p:nvGrpSpPr>
        <p:grpSpPr bwMode="auto">
          <a:xfrm>
            <a:off x="5724525" y="2117725"/>
            <a:ext cx="2827338" cy="2352675"/>
            <a:chOff x="3606" y="1334"/>
            <a:chExt cx="1781" cy="1482"/>
          </a:xfrm>
        </p:grpSpPr>
        <p:sp>
          <p:nvSpPr>
            <p:cNvPr id="10446" name="Freeform 206"/>
            <p:cNvSpPr>
              <a:spLocks/>
            </p:cNvSpPr>
            <p:nvPr/>
          </p:nvSpPr>
          <p:spPr bwMode="auto">
            <a:xfrm>
              <a:off x="4509" y="1391"/>
              <a:ext cx="5" cy="9"/>
            </a:xfrm>
            <a:custGeom>
              <a:avLst/>
              <a:gdLst>
                <a:gd name="T0" fmla="*/ 2 w 2"/>
                <a:gd name="T1" fmla="*/ 2 h 4"/>
                <a:gd name="T2" fmla="*/ 2 w 2"/>
                <a:gd name="T3" fmla="*/ 4 h 4"/>
                <a:gd name="T4" fmla="*/ 1 w 2"/>
                <a:gd name="T5" fmla="*/ 0 h 4"/>
                <a:gd name="T6" fmla="*/ 2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4"/>
                  </a:lnTo>
                  <a:cubicBezTo>
                    <a:pt x="1" y="3"/>
                    <a:pt x="0" y="2"/>
                    <a:pt x="1" y="0"/>
                  </a:cubicBezTo>
                  <a:cubicBezTo>
                    <a:pt x="2" y="0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47" name="Rectangle 207"/>
            <p:cNvSpPr>
              <a:spLocks noChangeArrowheads="1"/>
            </p:cNvSpPr>
            <p:nvPr/>
          </p:nvSpPr>
          <p:spPr bwMode="auto">
            <a:xfrm>
              <a:off x="4025" y="1397"/>
              <a:ext cx="1" cy="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48" name="Freeform 208"/>
            <p:cNvSpPr>
              <a:spLocks/>
            </p:cNvSpPr>
            <p:nvPr/>
          </p:nvSpPr>
          <p:spPr bwMode="auto">
            <a:xfrm>
              <a:off x="4444" y="1410"/>
              <a:ext cx="211" cy="220"/>
            </a:xfrm>
            <a:custGeom>
              <a:avLst/>
              <a:gdLst>
                <a:gd name="T0" fmla="*/ 49 w 97"/>
                <a:gd name="T1" fmla="*/ 3 h 101"/>
                <a:gd name="T2" fmla="*/ 48 w 97"/>
                <a:gd name="T3" fmla="*/ 5 h 101"/>
                <a:gd name="T4" fmla="*/ 49 w 97"/>
                <a:gd name="T5" fmla="*/ 8 h 101"/>
                <a:gd name="T6" fmla="*/ 61 w 97"/>
                <a:gd name="T7" fmla="*/ 5 h 101"/>
                <a:gd name="T8" fmla="*/ 58 w 97"/>
                <a:gd name="T9" fmla="*/ 10 h 101"/>
                <a:gd name="T10" fmla="*/ 55 w 97"/>
                <a:gd name="T11" fmla="*/ 12 h 101"/>
                <a:gd name="T12" fmla="*/ 59 w 97"/>
                <a:gd name="T13" fmla="*/ 15 h 101"/>
                <a:gd name="T14" fmla="*/ 66 w 97"/>
                <a:gd name="T15" fmla="*/ 10 h 101"/>
                <a:gd name="T16" fmla="*/ 65 w 97"/>
                <a:gd name="T17" fmla="*/ 16 h 101"/>
                <a:gd name="T18" fmla="*/ 64 w 97"/>
                <a:gd name="T19" fmla="*/ 19 h 101"/>
                <a:gd name="T20" fmla="*/ 69 w 97"/>
                <a:gd name="T21" fmla="*/ 18 h 101"/>
                <a:gd name="T22" fmla="*/ 72 w 97"/>
                <a:gd name="T23" fmla="*/ 20 h 101"/>
                <a:gd name="T24" fmla="*/ 75 w 97"/>
                <a:gd name="T25" fmla="*/ 21 h 101"/>
                <a:gd name="T26" fmla="*/ 74 w 97"/>
                <a:gd name="T27" fmla="*/ 28 h 101"/>
                <a:gd name="T28" fmla="*/ 87 w 97"/>
                <a:gd name="T29" fmla="*/ 38 h 101"/>
                <a:gd name="T30" fmla="*/ 79 w 97"/>
                <a:gd name="T31" fmla="*/ 40 h 101"/>
                <a:gd name="T32" fmla="*/ 87 w 97"/>
                <a:gd name="T33" fmla="*/ 42 h 101"/>
                <a:gd name="T34" fmla="*/ 90 w 97"/>
                <a:gd name="T35" fmla="*/ 33 h 101"/>
                <a:gd name="T36" fmla="*/ 96 w 97"/>
                <a:gd name="T37" fmla="*/ 29 h 101"/>
                <a:gd name="T38" fmla="*/ 95 w 97"/>
                <a:gd name="T39" fmla="*/ 35 h 101"/>
                <a:gd name="T40" fmla="*/ 97 w 97"/>
                <a:gd name="T41" fmla="*/ 73 h 101"/>
                <a:gd name="T42" fmla="*/ 79 w 97"/>
                <a:gd name="T43" fmla="*/ 60 h 101"/>
                <a:gd name="T44" fmla="*/ 77 w 97"/>
                <a:gd name="T45" fmla="*/ 58 h 101"/>
                <a:gd name="T46" fmla="*/ 66 w 97"/>
                <a:gd name="T47" fmla="*/ 81 h 101"/>
                <a:gd name="T48" fmla="*/ 53 w 97"/>
                <a:gd name="T49" fmla="*/ 98 h 101"/>
                <a:gd name="T50" fmla="*/ 35 w 97"/>
                <a:gd name="T51" fmla="*/ 95 h 101"/>
                <a:gd name="T52" fmla="*/ 32 w 97"/>
                <a:gd name="T53" fmla="*/ 94 h 101"/>
                <a:gd name="T54" fmla="*/ 19 w 97"/>
                <a:gd name="T55" fmla="*/ 54 h 101"/>
                <a:gd name="T56" fmla="*/ 22 w 97"/>
                <a:gd name="T57" fmla="*/ 47 h 101"/>
                <a:gd name="T58" fmla="*/ 0 w 97"/>
                <a:gd name="T59" fmla="*/ 48 h 101"/>
                <a:gd name="T60" fmla="*/ 17 w 97"/>
                <a:gd name="T61" fmla="*/ 42 h 101"/>
                <a:gd name="T62" fmla="*/ 52 w 97"/>
                <a:gd name="T6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101">
                  <a:moveTo>
                    <a:pt x="52" y="0"/>
                  </a:moveTo>
                  <a:cubicBezTo>
                    <a:pt x="52" y="1"/>
                    <a:pt x="50" y="2"/>
                    <a:pt x="49" y="3"/>
                  </a:cubicBezTo>
                  <a:cubicBezTo>
                    <a:pt x="48" y="2"/>
                    <a:pt x="47" y="3"/>
                    <a:pt x="47" y="4"/>
                  </a:cubicBezTo>
                  <a:cubicBezTo>
                    <a:pt x="47" y="4"/>
                    <a:pt x="48" y="5"/>
                    <a:pt x="48" y="5"/>
                  </a:cubicBezTo>
                  <a:cubicBezTo>
                    <a:pt x="51" y="4"/>
                    <a:pt x="53" y="1"/>
                    <a:pt x="56" y="1"/>
                  </a:cubicBezTo>
                  <a:cubicBezTo>
                    <a:pt x="55" y="4"/>
                    <a:pt x="50" y="4"/>
                    <a:pt x="49" y="8"/>
                  </a:cubicBezTo>
                  <a:cubicBezTo>
                    <a:pt x="50" y="9"/>
                    <a:pt x="52" y="9"/>
                    <a:pt x="52" y="10"/>
                  </a:cubicBezTo>
                  <a:cubicBezTo>
                    <a:pt x="56" y="11"/>
                    <a:pt x="58" y="6"/>
                    <a:pt x="61" y="5"/>
                  </a:cubicBezTo>
                  <a:lnTo>
                    <a:pt x="57" y="9"/>
                  </a:lnTo>
                  <a:lnTo>
                    <a:pt x="58" y="10"/>
                  </a:lnTo>
                  <a:lnTo>
                    <a:pt x="62" y="7"/>
                  </a:lnTo>
                  <a:cubicBezTo>
                    <a:pt x="61" y="9"/>
                    <a:pt x="58" y="11"/>
                    <a:pt x="55" y="12"/>
                  </a:cubicBezTo>
                  <a:cubicBezTo>
                    <a:pt x="56" y="14"/>
                    <a:pt x="59" y="11"/>
                    <a:pt x="60" y="12"/>
                  </a:cubicBezTo>
                  <a:cubicBezTo>
                    <a:pt x="60" y="13"/>
                    <a:pt x="57" y="14"/>
                    <a:pt x="59" y="15"/>
                  </a:cubicBezTo>
                  <a:cubicBezTo>
                    <a:pt x="60" y="15"/>
                    <a:pt x="61" y="14"/>
                    <a:pt x="62" y="15"/>
                  </a:cubicBezTo>
                  <a:cubicBezTo>
                    <a:pt x="64" y="14"/>
                    <a:pt x="65" y="11"/>
                    <a:pt x="66" y="10"/>
                  </a:cubicBezTo>
                  <a:cubicBezTo>
                    <a:pt x="67" y="11"/>
                    <a:pt x="63" y="14"/>
                    <a:pt x="62" y="16"/>
                  </a:cubicBezTo>
                  <a:cubicBezTo>
                    <a:pt x="63" y="17"/>
                    <a:pt x="64" y="16"/>
                    <a:pt x="65" y="16"/>
                  </a:cubicBezTo>
                  <a:lnTo>
                    <a:pt x="67" y="14"/>
                  </a:lnTo>
                  <a:cubicBezTo>
                    <a:pt x="65" y="16"/>
                    <a:pt x="66" y="17"/>
                    <a:pt x="64" y="19"/>
                  </a:cubicBezTo>
                  <a:cubicBezTo>
                    <a:pt x="64" y="19"/>
                    <a:pt x="65" y="20"/>
                    <a:pt x="65" y="20"/>
                  </a:cubicBezTo>
                  <a:cubicBezTo>
                    <a:pt x="67" y="20"/>
                    <a:pt x="68" y="17"/>
                    <a:pt x="69" y="18"/>
                  </a:cubicBezTo>
                  <a:cubicBezTo>
                    <a:pt x="69" y="19"/>
                    <a:pt x="66" y="20"/>
                    <a:pt x="69" y="21"/>
                  </a:cubicBezTo>
                  <a:cubicBezTo>
                    <a:pt x="70" y="21"/>
                    <a:pt x="71" y="19"/>
                    <a:pt x="72" y="20"/>
                  </a:cubicBezTo>
                  <a:cubicBezTo>
                    <a:pt x="73" y="20"/>
                    <a:pt x="71" y="22"/>
                    <a:pt x="72" y="23"/>
                  </a:cubicBezTo>
                  <a:cubicBezTo>
                    <a:pt x="73" y="23"/>
                    <a:pt x="74" y="21"/>
                    <a:pt x="75" y="21"/>
                  </a:cubicBezTo>
                  <a:cubicBezTo>
                    <a:pt x="71" y="23"/>
                    <a:pt x="75" y="25"/>
                    <a:pt x="73" y="27"/>
                  </a:cubicBezTo>
                  <a:lnTo>
                    <a:pt x="74" y="28"/>
                  </a:lnTo>
                  <a:cubicBezTo>
                    <a:pt x="77" y="26"/>
                    <a:pt x="79" y="24"/>
                    <a:pt x="82" y="25"/>
                  </a:cubicBezTo>
                  <a:cubicBezTo>
                    <a:pt x="87" y="27"/>
                    <a:pt x="88" y="34"/>
                    <a:pt x="87" y="38"/>
                  </a:cubicBezTo>
                  <a:cubicBezTo>
                    <a:pt x="85" y="40"/>
                    <a:pt x="84" y="41"/>
                    <a:pt x="81" y="41"/>
                  </a:cubicBezTo>
                  <a:cubicBezTo>
                    <a:pt x="80" y="41"/>
                    <a:pt x="81" y="39"/>
                    <a:pt x="79" y="40"/>
                  </a:cubicBezTo>
                  <a:cubicBezTo>
                    <a:pt x="78" y="41"/>
                    <a:pt x="78" y="42"/>
                    <a:pt x="79" y="43"/>
                  </a:cubicBezTo>
                  <a:cubicBezTo>
                    <a:pt x="82" y="45"/>
                    <a:pt x="85" y="44"/>
                    <a:pt x="87" y="42"/>
                  </a:cubicBezTo>
                  <a:cubicBezTo>
                    <a:pt x="93" y="39"/>
                    <a:pt x="88" y="33"/>
                    <a:pt x="92" y="30"/>
                  </a:cubicBezTo>
                  <a:cubicBezTo>
                    <a:pt x="92" y="31"/>
                    <a:pt x="91" y="32"/>
                    <a:pt x="90" y="33"/>
                  </a:cubicBezTo>
                  <a:cubicBezTo>
                    <a:pt x="91" y="33"/>
                    <a:pt x="91" y="34"/>
                    <a:pt x="92" y="34"/>
                  </a:cubicBezTo>
                  <a:cubicBezTo>
                    <a:pt x="94" y="32"/>
                    <a:pt x="94" y="30"/>
                    <a:pt x="96" y="29"/>
                  </a:cubicBezTo>
                  <a:cubicBezTo>
                    <a:pt x="95" y="31"/>
                    <a:pt x="92" y="34"/>
                    <a:pt x="94" y="36"/>
                  </a:cubicBezTo>
                  <a:lnTo>
                    <a:pt x="95" y="35"/>
                  </a:lnTo>
                  <a:cubicBezTo>
                    <a:pt x="95" y="40"/>
                    <a:pt x="94" y="46"/>
                    <a:pt x="94" y="51"/>
                  </a:cubicBezTo>
                  <a:cubicBezTo>
                    <a:pt x="94" y="59"/>
                    <a:pt x="95" y="66"/>
                    <a:pt x="97" y="73"/>
                  </a:cubicBezTo>
                  <a:cubicBezTo>
                    <a:pt x="83" y="77"/>
                    <a:pt x="71" y="83"/>
                    <a:pt x="60" y="92"/>
                  </a:cubicBezTo>
                  <a:cubicBezTo>
                    <a:pt x="69" y="82"/>
                    <a:pt x="77" y="73"/>
                    <a:pt x="79" y="60"/>
                  </a:cubicBezTo>
                  <a:cubicBezTo>
                    <a:pt x="79" y="59"/>
                    <a:pt x="80" y="59"/>
                    <a:pt x="79" y="58"/>
                  </a:cubicBezTo>
                  <a:cubicBezTo>
                    <a:pt x="79" y="58"/>
                    <a:pt x="78" y="57"/>
                    <a:pt x="77" y="58"/>
                  </a:cubicBezTo>
                  <a:cubicBezTo>
                    <a:pt x="75" y="59"/>
                    <a:pt x="78" y="61"/>
                    <a:pt x="76" y="63"/>
                  </a:cubicBezTo>
                  <a:cubicBezTo>
                    <a:pt x="74" y="69"/>
                    <a:pt x="72" y="77"/>
                    <a:pt x="66" y="81"/>
                  </a:cubicBezTo>
                  <a:cubicBezTo>
                    <a:pt x="63" y="85"/>
                    <a:pt x="58" y="90"/>
                    <a:pt x="54" y="93"/>
                  </a:cubicBezTo>
                  <a:cubicBezTo>
                    <a:pt x="55" y="95"/>
                    <a:pt x="54" y="97"/>
                    <a:pt x="53" y="98"/>
                  </a:cubicBezTo>
                  <a:cubicBezTo>
                    <a:pt x="51" y="100"/>
                    <a:pt x="49" y="101"/>
                    <a:pt x="46" y="100"/>
                  </a:cubicBezTo>
                  <a:cubicBezTo>
                    <a:pt x="43" y="97"/>
                    <a:pt x="39" y="95"/>
                    <a:pt x="35" y="95"/>
                  </a:cubicBezTo>
                  <a:cubicBezTo>
                    <a:pt x="34" y="95"/>
                    <a:pt x="34" y="94"/>
                    <a:pt x="33" y="95"/>
                  </a:cubicBezTo>
                  <a:cubicBezTo>
                    <a:pt x="33" y="94"/>
                    <a:pt x="32" y="94"/>
                    <a:pt x="32" y="94"/>
                  </a:cubicBezTo>
                  <a:cubicBezTo>
                    <a:pt x="31" y="93"/>
                    <a:pt x="29" y="92"/>
                    <a:pt x="28" y="90"/>
                  </a:cubicBezTo>
                  <a:cubicBezTo>
                    <a:pt x="22" y="79"/>
                    <a:pt x="21" y="66"/>
                    <a:pt x="19" y="54"/>
                  </a:cubicBezTo>
                  <a:cubicBezTo>
                    <a:pt x="21" y="54"/>
                    <a:pt x="23" y="51"/>
                    <a:pt x="24" y="49"/>
                  </a:cubicBezTo>
                  <a:cubicBezTo>
                    <a:pt x="24" y="48"/>
                    <a:pt x="23" y="46"/>
                    <a:pt x="22" y="47"/>
                  </a:cubicBezTo>
                  <a:cubicBezTo>
                    <a:pt x="18" y="52"/>
                    <a:pt x="10" y="53"/>
                    <a:pt x="5" y="52"/>
                  </a:cubicBezTo>
                  <a:cubicBezTo>
                    <a:pt x="3" y="52"/>
                    <a:pt x="1" y="50"/>
                    <a:pt x="0" y="48"/>
                  </a:cubicBezTo>
                  <a:cubicBezTo>
                    <a:pt x="0" y="39"/>
                    <a:pt x="10" y="45"/>
                    <a:pt x="15" y="43"/>
                  </a:cubicBezTo>
                  <a:cubicBezTo>
                    <a:pt x="16" y="43"/>
                    <a:pt x="17" y="43"/>
                    <a:pt x="17" y="42"/>
                  </a:cubicBezTo>
                  <a:cubicBezTo>
                    <a:pt x="16" y="32"/>
                    <a:pt x="14" y="20"/>
                    <a:pt x="13" y="11"/>
                  </a:cubicBezTo>
                  <a:cubicBezTo>
                    <a:pt x="25" y="3"/>
                    <a:pt x="38" y="0"/>
                    <a:pt x="52" y="0"/>
                  </a:cubicBezTo>
                  <a:close/>
                </a:path>
              </a:pathLst>
            </a:custGeom>
            <a:solidFill>
              <a:srgbClr val="FDC8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49" name="Freeform 209"/>
            <p:cNvSpPr>
              <a:spLocks/>
            </p:cNvSpPr>
            <p:nvPr/>
          </p:nvSpPr>
          <p:spPr bwMode="auto">
            <a:xfrm>
              <a:off x="4559" y="1419"/>
              <a:ext cx="11" cy="9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1" y="3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FDC8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50" name="Freeform 210"/>
            <p:cNvSpPr>
              <a:spLocks/>
            </p:cNvSpPr>
            <p:nvPr/>
          </p:nvSpPr>
          <p:spPr bwMode="auto">
            <a:xfrm>
              <a:off x="4579" y="1430"/>
              <a:ext cx="4" cy="4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0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51" name="Rectangle 211"/>
            <p:cNvSpPr>
              <a:spLocks noChangeArrowheads="1"/>
            </p:cNvSpPr>
            <p:nvPr/>
          </p:nvSpPr>
          <p:spPr bwMode="auto">
            <a:xfrm>
              <a:off x="4611" y="1445"/>
              <a:ext cx="1" cy="1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52" name="Freeform 212"/>
            <p:cNvSpPr>
              <a:spLocks/>
            </p:cNvSpPr>
            <p:nvPr/>
          </p:nvSpPr>
          <p:spPr bwMode="auto">
            <a:xfrm>
              <a:off x="4016" y="1456"/>
              <a:ext cx="211" cy="200"/>
            </a:xfrm>
            <a:custGeom>
              <a:avLst/>
              <a:gdLst>
                <a:gd name="T0" fmla="*/ 75 w 97"/>
                <a:gd name="T1" fmla="*/ 9 h 92"/>
                <a:gd name="T2" fmla="*/ 92 w 97"/>
                <a:gd name="T3" fmla="*/ 4 h 92"/>
                <a:gd name="T4" fmla="*/ 94 w 97"/>
                <a:gd name="T5" fmla="*/ 53 h 92"/>
                <a:gd name="T6" fmla="*/ 93 w 97"/>
                <a:gd name="T7" fmla="*/ 67 h 92"/>
                <a:gd name="T8" fmla="*/ 82 w 97"/>
                <a:gd name="T9" fmla="*/ 72 h 92"/>
                <a:gd name="T10" fmla="*/ 45 w 97"/>
                <a:gd name="T11" fmla="*/ 92 h 92"/>
                <a:gd name="T12" fmla="*/ 36 w 97"/>
                <a:gd name="T13" fmla="*/ 82 h 92"/>
                <a:gd name="T14" fmla="*/ 32 w 97"/>
                <a:gd name="T15" fmla="*/ 75 h 92"/>
                <a:gd name="T16" fmla="*/ 17 w 97"/>
                <a:gd name="T17" fmla="*/ 72 h 92"/>
                <a:gd name="T18" fmla="*/ 7 w 97"/>
                <a:gd name="T19" fmla="*/ 37 h 92"/>
                <a:gd name="T20" fmla="*/ 6 w 97"/>
                <a:gd name="T21" fmla="*/ 34 h 92"/>
                <a:gd name="T22" fmla="*/ 4 w 97"/>
                <a:gd name="T23" fmla="*/ 35 h 92"/>
                <a:gd name="T24" fmla="*/ 4 w 97"/>
                <a:gd name="T25" fmla="*/ 36 h 92"/>
                <a:gd name="T26" fmla="*/ 0 w 97"/>
                <a:gd name="T27" fmla="*/ 34 h 92"/>
                <a:gd name="T28" fmla="*/ 2 w 97"/>
                <a:gd name="T29" fmla="*/ 29 h 92"/>
                <a:gd name="T30" fmla="*/ 6 w 97"/>
                <a:gd name="T31" fmla="*/ 28 h 92"/>
                <a:gd name="T32" fmla="*/ 5 w 97"/>
                <a:gd name="T33" fmla="*/ 17 h 92"/>
                <a:gd name="T34" fmla="*/ 9 w 97"/>
                <a:gd name="T35" fmla="*/ 18 h 92"/>
                <a:gd name="T36" fmla="*/ 6 w 97"/>
                <a:gd name="T37" fmla="*/ 14 h 92"/>
                <a:gd name="T38" fmla="*/ 10 w 97"/>
                <a:gd name="T39" fmla="*/ 0 h 92"/>
                <a:gd name="T40" fmla="*/ 75 w 97"/>
                <a:gd name="T41" fmla="*/ 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92">
                  <a:moveTo>
                    <a:pt x="75" y="9"/>
                  </a:moveTo>
                  <a:cubicBezTo>
                    <a:pt x="80" y="6"/>
                    <a:pt x="87" y="7"/>
                    <a:pt x="92" y="4"/>
                  </a:cubicBezTo>
                  <a:cubicBezTo>
                    <a:pt x="97" y="20"/>
                    <a:pt x="97" y="36"/>
                    <a:pt x="94" y="53"/>
                  </a:cubicBezTo>
                  <a:cubicBezTo>
                    <a:pt x="95" y="58"/>
                    <a:pt x="87" y="63"/>
                    <a:pt x="93" y="67"/>
                  </a:cubicBezTo>
                  <a:cubicBezTo>
                    <a:pt x="90" y="69"/>
                    <a:pt x="86" y="70"/>
                    <a:pt x="82" y="72"/>
                  </a:cubicBezTo>
                  <a:cubicBezTo>
                    <a:pt x="69" y="78"/>
                    <a:pt x="57" y="84"/>
                    <a:pt x="45" y="92"/>
                  </a:cubicBezTo>
                  <a:cubicBezTo>
                    <a:pt x="42" y="89"/>
                    <a:pt x="39" y="85"/>
                    <a:pt x="36" y="82"/>
                  </a:cubicBezTo>
                  <a:cubicBezTo>
                    <a:pt x="35" y="79"/>
                    <a:pt x="34" y="77"/>
                    <a:pt x="32" y="75"/>
                  </a:cubicBezTo>
                  <a:cubicBezTo>
                    <a:pt x="27" y="76"/>
                    <a:pt x="21" y="75"/>
                    <a:pt x="17" y="72"/>
                  </a:cubicBezTo>
                  <a:cubicBezTo>
                    <a:pt x="11" y="61"/>
                    <a:pt x="10" y="48"/>
                    <a:pt x="7" y="37"/>
                  </a:cubicBezTo>
                  <a:cubicBezTo>
                    <a:pt x="8" y="36"/>
                    <a:pt x="6" y="35"/>
                    <a:pt x="6" y="34"/>
                  </a:cubicBezTo>
                  <a:cubicBezTo>
                    <a:pt x="5" y="34"/>
                    <a:pt x="5" y="34"/>
                    <a:pt x="4" y="35"/>
                  </a:cubicBezTo>
                  <a:lnTo>
                    <a:pt x="4" y="36"/>
                  </a:lnTo>
                  <a:cubicBezTo>
                    <a:pt x="3" y="36"/>
                    <a:pt x="1" y="35"/>
                    <a:pt x="0" y="34"/>
                  </a:cubicBezTo>
                  <a:cubicBezTo>
                    <a:pt x="0" y="32"/>
                    <a:pt x="0" y="29"/>
                    <a:pt x="2" y="29"/>
                  </a:cubicBezTo>
                  <a:cubicBezTo>
                    <a:pt x="3" y="30"/>
                    <a:pt x="5" y="29"/>
                    <a:pt x="6" y="28"/>
                  </a:cubicBezTo>
                  <a:cubicBezTo>
                    <a:pt x="6" y="24"/>
                    <a:pt x="4" y="21"/>
                    <a:pt x="5" y="17"/>
                  </a:cubicBezTo>
                  <a:cubicBezTo>
                    <a:pt x="7" y="17"/>
                    <a:pt x="8" y="20"/>
                    <a:pt x="9" y="18"/>
                  </a:cubicBezTo>
                  <a:cubicBezTo>
                    <a:pt x="9" y="16"/>
                    <a:pt x="7" y="16"/>
                    <a:pt x="6" y="14"/>
                  </a:cubicBezTo>
                  <a:cubicBezTo>
                    <a:pt x="7" y="9"/>
                    <a:pt x="7" y="4"/>
                    <a:pt x="10" y="0"/>
                  </a:cubicBezTo>
                  <a:cubicBezTo>
                    <a:pt x="30" y="10"/>
                    <a:pt x="51" y="10"/>
                    <a:pt x="75" y="9"/>
                  </a:cubicBezTo>
                  <a:close/>
                </a:path>
              </a:pathLst>
            </a:custGeom>
            <a:solidFill>
              <a:srgbClr val="915E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53" name="Freeform 213"/>
            <p:cNvSpPr>
              <a:spLocks/>
            </p:cNvSpPr>
            <p:nvPr/>
          </p:nvSpPr>
          <p:spPr bwMode="auto">
            <a:xfrm>
              <a:off x="4503" y="1458"/>
              <a:ext cx="19" cy="20"/>
            </a:xfrm>
            <a:custGeom>
              <a:avLst/>
              <a:gdLst>
                <a:gd name="T0" fmla="*/ 9 w 9"/>
                <a:gd name="T1" fmla="*/ 9 h 9"/>
                <a:gd name="T2" fmla="*/ 0 w 9"/>
                <a:gd name="T3" fmla="*/ 3 h 9"/>
                <a:gd name="T4" fmla="*/ 8 w 9"/>
                <a:gd name="T5" fmla="*/ 6 h 9"/>
                <a:gd name="T6" fmla="*/ 9 w 9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cubicBezTo>
                    <a:pt x="7" y="6"/>
                    <a:pt x="3" y="4"/>
                    <a:pt x="0" y="3"/>
                  </a:cubicBezTo>
                  <a:cubicBezTo>
                    <a:pt x="2" y="0"/>
                    <a:pt x="5" y="5"/>
                    <a:pt x="8" y="6"/>
                  </a:cubicBezTo>
                  <a:cubicBezTo>
                    <a:pt x="9" y="6"/>
                    <a:pt x="9" y="8"/>
                    <a:pt x="9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54" name="Freeform 214"/>
            <p:cNvSpPr>
              <a:spLocks/>
            </p:cNvSpPr>
            <p:nvPr/>
          </p:nvSpPr>
          <p:spPr bwMode="auto">
            <a:xfrm>
              <a:off x="4635" y="1469"/>
              <a:ext cx="7" cy="4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0" y="0"/>
                    <a:pt x="1" y="0"/>
                  </a:cubicBezTo>
                  <a:cubicBezTo>
                    <a:pt x="0" y="1"/>
                    <a:pt x="3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55" name="Freeform 215"/>
            <p:cNvSpPr>
              <a:spLocks/>
            </p:cNvSpPr>
            <p:nvPr/>
          </p:nvSpPr>
          <p:spPr bwMode="auto">
            <a:xfrm>
              <a:off x="4611" y="1473"/>
              <a:ext cx="16" cy="18"/>
            </a:xfrm>
            <a:custGeom>
              <a:avLst/>
              <a:gdLst>
                <a:gd name="T0" fmla="*/ 6 w 7"/>
                <a:gd name="T1" fmla="*/ 3 h 8"/>
                <a:gd name="T2" fmla="*/ 3 w 7"/>
                <a:gd name="T3" fmla="*/ 8 h 8"/>
                <a:gd name="T4" fmla="*/ 4 w 7"/>
                <a:gd name="T5" fmla="*/ 2 h 8"/>
                <a:gd name="T6" fmla="*/ 0 w 7"/>
                <a:gd name="T7" fmla="*/ 2 h 8"/>
                <a:gd name="T8" fmla="*/ 3 w 7"/>
                <a:gd name="T9" fmla="*/ 0 h 8"/>
                <a:gd name="T10" fmla="*/ 6 w 7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6" y="3"/>
                  </a:moveTo>
                  <a:cubicBezTo>
                    <a:pt x="5" y="5"/>
                    <a:pt x="6" y="8"/>
                    <a:pt x="3" y="8"/>
                  </a:cubicBezTo>
                  <a:cubicBezTo>
                    <a:pt x="2" y="6"/>
                    <a:pt x="7" y="4"/>
                    <a:pt x="4" y="2"/>
                  </a:cubicBezTo>
                  <a:cubicBezTo>
                    <a:pt x="2" y="1"/>
                    <a:pt x="0" y="5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56" name="Freeform 216"/>
            <p:cNvSpPr>
              <a:spLocks/>
            </p:cNvSpPr>
            <p:nvPr/>
          </p:nvSpPr>
          <p:spPr bwMode="auto">
            <a:xfrm>
              <a:off x="4207" y="1478"/>
              <a:ext cx="7" cy="4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57" name="Freeform 217"/>
            <p:cNvSpPr>
              <a:spLocks/>
            </p:cNvSpPr>
            <p:nvPr/>
          </p:nvSpPr>
          <p:spPr bwMode="auto">
            <a:xfrm>
              <a:off x="4192" y="1480"/>
              <a:ext cx="5" cy="4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2 h 2"/>
                <a:gd name="T4" fmla="*/ 0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1" y="1"/>
                    <a:pt x="1" y="2"/>
                  </a:cubicBez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58" name="Freeform 218"/>
            <p:cNvSpPr>
              <a:spLocks/>
            </p:cNvSpPr>
            <p:nvPr/>
          </p:nvSpPr>
          <p:spPr bwMode="auto">
            <a:xfrm>
              <a:off x="4503" y="1478"/>
              <a:ext cx="9" cy="11"/>
            </a:xfrm>
            <a:custGeom>
              <a:avLst/>
              <a:gdLst>
                <a:gd name="T0" fmla="*/ 4 w 4"/>
                <a:gd name="T1" fmla="*/ 2 h 5"/>
                <a:gd name="T2" fmla="*/ 4 w 4"/>
                <a:gd name="T3" fmla="*/ 3 h 5"/>
                <a:gd name="T4" fmla="*/ 4 w 4"/>
                <a:gd name="T5" fmla="*/ 3 h 5"/>
                <a:gd name="T6" fmla="*/ 1 w 4"/>
                <a:gd name="T7" fmla="*/ 4 h 5"/>
                <a:gd name="T8" fmla="*/ 0 w 4"/>
                <a:gd name="T9" fmla="*/ 1 h 5"/>
                <a:gd name="T10" fmla="*/ 4 w 4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3"/>
                  </a:lnTo>
                  <a:cubicBezTo>
                    <a:pt x="4" y="3"/>
                    <a:pt x="4" y="3"/>
                    <a:pt x="4" y="3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2" y="1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59" name="Freeform 219"/>
            <p:cNvSpPr>
              <a:spLocks/>
            </p:cNvSpPr>
            <p:nvPr/>
          </p:nvSpPr>
          <p:spPr bwMode="auto">
            <a:xfrm>
              <a:off x="4129" y="1482"/>
              <a:ext cx="5" cy="9"/>
            </a:xfrm>
            <a:custGeom>
              <a:avLst/>
              <a:gdLst>
                <a:gd name="T0" fmla="*/ 2 w 2"/>
                <a:gd name="T1" fmla="*/ 1 h 4"/>
                <a:gd name="T2" fmla="*/ 0 w 2"/>
                <a:gd name="T3" fmla="*/ 3 h 4"/>
                <a:gd name="T4" fmla="*/ 2 w 2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2"/>
                    <a:pt x="2" y="4"/>
                    <a:pt x="0" y="3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60" name="Freeform 220"/>
            <p:cNvSpPr>
              <a:spLocks/>
            </p:cNvSpPr>
            <p:nvPr/>
          </p:nvSpPr>
          <p:spPr bwMode="auto">
            <a:xfrm>
              <a:off x="4110" y="1484"/>
              <a:ext cx="6" cy="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0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2"/>
                    <a:pt x="2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61" name="Freeform 221"/>
            <p:cNvSpPr>
              <a:spLocks/>
            </p:cNvSpPr>
            <p:nvPr/>
          </p:nvSpPr>
          <p:spPr bwMode="auto">
            <a:xfrm>
              <a:off x="4171" y="1487"/>
              <a:ext cx="4" cy="4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2" y="1"/>
                    <a:pt x="1" y="2"/>
                  </a:cubicBezTo>
                  <a:lnTo>
                    <a:pt x="0" y="2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62" name="Freeform 222"/>
            <p:cNvSpPr>
              <a:spLocks/>
            </p:cNvSpPr>
            <p:nvPr/>
          </p:nvSpPr>
          <p:spPr bwMode="auto">
            <a:xfrm>
              <a:off x="4064" y="1491"/>
              <a:ext cx="30" cy="82"/>
            </a:xfrm>
            <a:custGeom>
              <a:avLst/>
              <a:gdLst>
                <a:gd name="T0" fmla="*/ 12 w 14"/>
                <a:gd name="T1" fmla="*/ 9 h 38"/>
                <a:gd name="T2" fmla="*/ 7 w 14"/>
                <a:gd name="T3" fmla="*/ 33 h 38"/>
                <a:gd name="T4" fmla="*/ 7 w 14"/>
                <a:gd name="T5" fmla="*/ 38 h 38"/>
                <a:gd name="T6" fmla="*/ 3 w 14"/>
                <a:gd name="T7" fmla="*/ 31 h 38"/>
                <a:gd name="T8" fmla="*/ 2 w 14"/>
                <a:gd name="T9" fmla="*/ 27 h 38"/>
                <a:gd name="T10" fmla="*/ 7 w 14"/>
                <a:gd name="T11" fmla="*/ 29 h 38"/>
                <a:gd name="T12" fmla="*/ 9 w 14"/>
                <a:gd name="T13" fmla="*/ 23 h 38"/>
                <a:gd name="T14" fmla="*/ 10 w 14"/>
                <a:gd name="T15" fmla="*/ 16 h 38"/>
                <a:gd name="T16" fmla="*/ 8 w 14"/>
                <a:gd name="T17" fmla="*/ 26 h 38"/>
                <a:gd name="T18" fmla="*/ 4 w 14"/>
                <a:gd name="T19" fmla="*/ 21 h 38"/>
                <a:gd name="T20" fmla="*/ 3 w 14"/>
                <a:gd name="T21" fmla="*/ 23 h 38"/>
                <a:gd name="T22" fmla="*/ 2 w 14"/>
                <a:gd name="T23" fmla="*/ 21 h 38"/>
                <a:gd name="T24" fmla="*/ 5 w 14"/>
                <a:gd name="T25" fmla="*/ 19 h 38"/>
                <a:gd name="T26" fmla="*/ 6 w 14"/>
                <a:gd name="T27" fmla="*/ 20 h 38"/>
                <a:gd name="T28" fmla="*/ 7 w 14"/>
                <a:gd name="T29" fmla="*/ 20 h 38"/>
                <a:gd name="T30" fmla="*/ 2 w 14"/>
                <a:gd name="T31" fmla="*/ 16 h 38"/>
                <a:gd name="T32" fmla="*/ 7 w 14"/>
                <a:gd name="T33" fmla="*/ 18 h 38"/>
                <a:gd name="T34" fmla="*/ 8 w 14"/>
                <a:gd name="T35" fmla="*/ 16 h 38"/>
                <a:gd name="T36" fmla="*/ 5 w 14"/>
                <a:gd name="T37" fmla="*/ 14 h 38"/>
                <a:gd name="T38" fmla="*/ 7 w 14"/>
                <a:gd name="T39" fmla="*/ 14 h 38"/>
                <a:gd name="T40" fmla="*/ 5 w 14"/>
                <a:gd name="T41" fmla="*/ 7 h 38"/>
                <a:gd name="T42" fmla="*/ 3 w 14"/>
                <a:gd name="T43" fmla="*/ 9 h 38"/>
                <a:gd name="T44" fmla="*/ 2 w 14"/>
                <a:gd name="T45" fmla="*/ 10 h 38"/>
                <a:gd name="T46" fmla="*/ 2 w 14"/>
                <a:gd name="T47" fmla="*/ 7 h 38"/>
                <a:gd name="T48" fmla="*/ 6 w 14"/>
                <a:gd name="T49" fmla="*/ 5 h 38"/>
                <a:gd name="T50" fmla="*/ 10 w 14"/>
                <a:gd name="T51" fmla="*/ 16 h 38"/>
                <a:gd name="T52" fmla="*/ 9 w 14"/>
                <a:gd name="T53" fmla="*/ 7 h 38"/>
                <a:gd name="T54" fmla="*/ 6 w 14"/>
                <a:gd name="T55" fmla="*/ 3 h 38"/>
                <a:gd name="T56" fmla="*/ 0 w 14"/>
                <a:gd name="T57" fmla="*/ 4 h 38"/>
                <a:gd name="T58" fmla="*/ 4 w 14"/>
                <a:gd name="T59" fmla="*/ 0 h 38"/>
                <a:gd name="T60" fmla="*/ 12 w 14"/>
                <a:gd name="T6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38">
                  <a:moveTo>
                    <a:pt x="12" y="9"/>
                  </a:moveTo>
                  <a:cubicBezTo>
                    <a:pt x="12" y="17"/>
                    <a:pt x="14" y="26"/>
                    <a:pt x="7" y="33"/>
                  </a:cubicBezTo>
                  <a:cubicBezTo>
                    <a:pt x="7" y="34"/>
                    <a:pt x="8" y="37"/>
                    <a:pt x="7" y="38"/>
                  </a:cubicBezTo>
                  <a:cubicBezTo>
                    <a:pt x="6" y="36"/>
                    <a:pt x="7" y="31"/>
                    <a:pt x="3" y="31"/>
                  </a:cubicBezTo>
                  <a:cubicBezTo>
                    <a:pt x="3" y="29"/>
                    <a:pt x="2" y="28"/>
                    <a:pt x="2" y="27"/>
                  </a:cubicBezTo>
                  <a:cubicBezTo>
                    <a:pt x="5" y="27"/>
                    <a:pt x="4" y="31"/>
                    <a:pt x="7" y="29"/>
                  </a:cubicBezTo>
                  <a:cubicBezTo>
                    <a:pt x="7" y="27"/>
                    <a:pt x="11" y="26"/>
                    <a:pt x="9" y="23"/>
                  </a:cubicBezTo>
                  <a:cubicBezTo>
                    <a:pt x="11" y="22"/>
                    <a:pt x="10" y="18"/>
                    <a:pt x="10" y="16"/>
                  </a:cubicBezTo>
                  <a:cubicBezTo>
                    <a:pt x="9" y="19"/>
                    <a:pt x="8" y="23"/>
                    <a:pt x="8" y="26"/>
                  </a:cubicBezTo>
                  <a:cubicBezTo>
                    <a:pt x="5" y="26"/>
                    <a:pt x="7" y="22"/>
                    <a:pt x="4" y="21"/>
                  </a:cubicBezTo>
                  <a:lnTo>
                    <a:pt x="3" y="23"/>
                  </a:lnTo>
                  <a:cubicBezTo>
                    <a:pt x="2" y="23"/>
                    <a:pt x="1" y="22"/>
                    <a:pt x="2" y="21"/>
                  </a:cubicBezTo>
                  <a:cubicBezTo>
                    <a:pt x="3" y="20"/>
                    <a:pt x="3" y="18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lnTo>
                    <a:pt x="7" y="20"/>
                  </a:lnTo>
                  <a:cubicBezTo>
                    <a:pt x="6" y="18"/>
                    <a:pt x="2" y="18"/>
                    <a:pt x="2" y="16"/>
                  </a:cubicBezTo>
                  <a:cubicBezTo>
                    <a:pt x="4" y="15"/>
                    <a:pt x="6" y="17"/>
                    <a:pt x="7" y="18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7" y="15"/>
                    <a:pt x="5" y="15"/>
                    <a:pt x="5" y="14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7" y="12"/>
                    <a:pt x="8" y="9"/>
                    <a:pt x="5" y="7"/>
                  </a:cubicBezTo>
                  <a:cubicBezTo>
                    <a:pt x="4" y="7"/>
                    <a:pt x="4" y="8"/>
                    <a:pt x="3" y="9"/>
                  </a:cubicBezTo>
                  <a:cubicBezTo>
                    <a:pt x="3" y="9"/>
                    <a:pt x="3" y="11"/>
                    <a:pt x="2" y="10"/>
                  </a:cubicBezTo>
                  <a:cubicBezTo>
                    <a:pt x="1" y="9"/>
                    <a:pt x="2" y="8"/>
                    <a:pt x="2" y="7"/>
                  </a:cubicBezTo>
                  <a:cubicBezTo>
                    <a:pt x="3" y="5"/>
                    <a:pt x="4" y="5"/>
                    <a:pt x="6" y="5"/>
                  </a:cubicBezTo>
                  <a:cubicBezTo>
                    <a:pt x="9" y="8"/>
                    <a:pt x="8" y="13"/>
                    <a:pt x="10" y="16"/>
                  </a:cubicBezTo>
                  <a:cubicBezTo>
                    <a:pt x="11" y="14"/>
                    <a:pt x="10" y="10"/>
                    <a:pt x="9" y="7"/>
                  </a:cubicBezTo>
                  <a:cubicBezTo>
                    <a:pt x="7" y="6"/>
                    <a:pt x="8" y="4"/>
                    <a:pt x="6" y="3"/>
                  </a:cubicBezTo>
                  <a:cubicBezTo>
                    <a:pt x="3" y="1"/>
                    <a:pt x="1" y="9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10" y="0"/>
                    <a:pt x="10" y="6"/>
                    <a:pt x="12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63" name="Freeform 223"/>
            <p:cNvSpPr>
              <a:spLocks/>
            </p:cNvSpPr>
            <p:nvPr/>
          </p:nvSpPr>
          <p:spPr bwMode="auto">
            <a:xfrm>
              <a:off x="4203" y="1493"/>
              <a:ext cx="4" cy="4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2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2"/>
                    <a:pt x="1" y="2"/>
                  </a:cubicBezTo>
                  <a:lnTo>
                    <a:pt x="0" y="2"/>
                  </a:lnTo>
                  <a:lnTo>
                    <a:pt x="0" y="0"/>
                  </a:ln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64" name="Freeform 224"/>
            <p:cNvSpPr>
              <a:spLocks/>
            </p:cNvSpPr>
            <p:nvPr/>
          </p:nvSpPr>
          <p:spPr bwMode="auto">
            <a:xfrm>
              <a:off x="4112" y="1495"/>
              <a:ext cx="4" cy="5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65" name="Freeform 225"/>
            <p:cNvSpPr>
              <a:spLocks/>
            </p:cNvSpPr>
            <p:nvPr/>
          </p:nvSpPr>
          <p:spPr bwMode="auto">
            <a:xfrm>
              <a:off x="4147" y="1500"/>
              <a:ext cx="4" cy="6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66" name="Freeform 226"/>
            <p:cNvSpPr>
              <a:spLocks/>
            </p:cNvSpPr>
            <p:nvPr/>
          </p:nvSpPr>
          <p:spPr bwMode="auto">
            <a:xfrm>
              <a:off x="4121" y="1504"/>
              <a:ext cx="4" cy="6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2 h 3"/>
                <a:gd name="T4" fmla="*/ 0 w 2"/>
                <a:gd name="T5" fmla="*/ 1 h 3"/>
                <a:gd name="T6" fmla="*/ 1 w 2"/>
                <a:gd name="T7" fmla="*/ 0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3"/>
                    <a:pt x="0" y="2"/>
                    <a:pt x="0" y="1"/>
                  </a:cubicBezTo>
                  <a:lnTo>
                    <a:pt x="1" y="0"/>
                  </a:ln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67" name="Freeform 227"/>
            <p:cNvSpPr>
              <a:spLocks/>
            </p:cNvSpPr>
            <p:nvPr/>
          </p:nvSpPr>
          <p:spPr bwMode="auto">
            <a:xfrm>
              <a:off x="4181" y="1504"/>
              <a:ext cx="7" cy="4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2 h 2"/>
                <a:gd name="T4" fmla="*/ 1 w 3"/>
                <a:gd name="T5" fmla="*/ 0 h 2"/>
                <a:gd name="T6" fmla="*/ 2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68" name="Freeform 228"/>
            <p:cNvSpPr>
              <a:spLocks/>
            </p:cNvSpPr>
            <p:nvPr/>
          </p:nvSpPr>
          <p:spPr bwMode="auto">
            <a:xfrm>
              <a:off x="4201" y="1508"/>
              <a:ext cx="6" cy="7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2 h 3"/>
                <a:gd name="T4" fmla="*/ 2 w 3"/>
                <a:gd name="T5" fmla="*/ 0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2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69" name="Freeform 229"/>
            <p:cNvSpPr>
              <a:spLocks/>
            </p:cNvSpPr>
            <p:nvPr/>
          </p:nvSpPr>
          <p:spPr bwMode="auto">
            <a:xfrm>
              <a:off x="4164" y="1510"/>
              <a:ext cx="4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2" y="2"/>
                    <a:pt x="1" y="1"/>
                  </a:cubicBez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70" name="Freeform 230"/>
            <p:cNvSpPr>
              <a:spLocks/>
            </p:cNvSpPr>
            <p:nvPr/>
          </p:nvSpPr>
          <p:spPr bwMode="auto">
            <a:xfrm>
              <a:off x="4147" y="1526"/>
              <a:ext cx="2" cy="4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lnTo>
                    <a:pt x="0" y="0"/>
                  </a:lnTo>
                  <a:cubicBezTo>
                    <a:pt x="0" y="1"/>
                    <a:pt x="1" y="0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71" name="Freeform 231"/>
            <p:cNvSpPr>
              <a:spLocks/>
            </p:cNvSpPr>
            <p:nvPr/>
          </p:nvSpPr>
          <p:spPr bwMode="auto">
            <a:xfrm>
              <a:off x="4168" y="1530"/>
              <a:ext cx="7" cy="2"/>
            </a:xfrm>
            <a:custGeom>
              <a:avLst/>
              <a:gdLst>
                <a:gd name="T0" fmla="*/ 2 w 3"/>
                <a:gd name="T1" fmla="*/ 1 h 1"/>
                <a:gd name="T2" fmla="*/ 1 w 3"/>
                <a:gd name="T3" fmla="*/ 1 h 1"/>
                <a:gd name="T4" fmla="*/ 1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72" name="Freeform 232"/>
            <p:cNvSpPr>
              <a:spLocks/>
            </p:cNvSpPr>
            <p:nvPr/>
          </p:nvSpPr>
          <p:spPr bwMode="auto">
            <a:xfrm>
              <a:off x="4499" y="1539"/>
              <a:ext cx="52" cy="34"/>
            </a:xfrm>
            <a:custGeom>
              <a:avLst/>
              <a:gdLst>
                <a:gd name="T0" fmla="*/ 24 w 24"/>
                <a:gd name="T1" fmla="*/ 1 h 16"/>
                <a:gd name="T2" fmla="*/ 22 w 24"/>
                <a:gd name="T3" fmla="*/ 3 h 16"/>
                <a:gd name="T4" fmla="*/ 22 w 24"/>
                <a:gd name="T5" fmla="*/ 4 h 16"/>
                <a:gd name="T6" fmla="*/ 2 w 24"/>
                <a:gd name="T7" fmla="*/ 16 h 16"/>
                <a:gd name="T8" fmla="*/ 2 w 24"/>
                <a:gd name="T9" fmla="*/ 13 h 16"/>
                <a:gd name="T10" fmla="*/ 19 w 24"/>
                <a:gd name="T11" fmla="*/ 3 h 16"/>
                <a:gd name="T12" fmla="*/ 18 w 24"/>
                <a:gd name="T13" fmla="*/ 3 h 16"/>
                <a:gd name="T14" fmla="*/ 18 w 24"/>
                <a:gd name="T15" fmla="*/ 1 h 16"/>
                <a:gd name="T16" fmla="*/ 24 w 24"/>
                <a:gd name="T1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6">
                  <a:moveTo>
                    <a:pt x="24" y="1"/>
                  </a:moveTo>
                  <a:lnTo>
                    <a:pt x="22" y="3"/>
                  </a:lnTo>
                  <a:cubicBezTo>
                    <a:pt x="23" y="4"/>
                    <a:pt x="21" y="3"/>
                    <a:pt x="22" y="4"/>
                  </a:cubicBezTo>
                  <a:cubicBezTo>
                    <a:pt x="15" y="9"/>
                    <a:pt x="10" y="15"/>
                    <a:pt x="2" y="16"/>
                  </a:cubicBezTo>
                  <a:cubicBezTo>
                    <a:pt x="0" y="15"/>
                    <a:pt x="2" y="14"/>
                    <a:pt x="2" y="13"/>
                  </a:cubicBezTo>
                  <a:cubicBezTo>
                    <a:pt x="10" y="13"/>
                    <a:pt x="15" y="8"/>
                    <a:pt x="19" y="3"/>
                  </a:cubicBezTo>
                  <a:lnTo>
                    <a:pt x="18" y="3"/>
                  </a:lnTo>
                  <a:lnTo>
                    <a:pt x="18" y="1"/>
                  </a:lnTo>
                  <a:cubicBezTo>
                    <a:pt x="21" y="0"/>
                    <a:pt x="23" y="1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73" name="Freeform 233"/>
            <p:cNvSpPr>
              <a:spLocks/>
            </p:cNvSpPr>
            <p:nvPr/>
          </p:nvSpPr>
          <p:spPr bwMode="auto">
            <a:xfrm>
              <a:off x="4416" y="1571"/>
              <a:ext cx="402" cy="463"/>
            </a:xfrm>
            <a:custGeom>
              <a:avLst/>
              <a:gdLst>
                <a:gd name="T0" fmla="*/ 124 w 185"/>
                <a:gd name="T1" fmla="*/ 6 h 213"/>
                <a:gd name="T2" fmla="*/ 118 w 185"/>
                <a:gd name="T3" fmla="*/ 10 h 213"/>
                <a:gd name="T4" fmla="*/ 126 w 185"/>
                <a:gd name="T5" fmla="*/ 9 h 213"/>
                <a:gd name="T6" fmla="*/ 167 w 185"/>
                <a:gd name="T7" fmla="*/ 55 h 213"/>
                <a:gd name="T8" fmla="*/ 180 w 185"/>
                <a:gd name="T9" fmla="*/ 97 h 213"/>
                <a:gd name="T10" fmla="*/ 185 w 185"/>
                <a:gd name="T11" fmla="*/ 138 h 213"/>
                <a:gd name="T12" fmla="*/ 134 w 185"/>
                <a:gd name="T13" fmla="*/ 147 h 213"/>
                <a:gd name="T14" fmla="*/ 120 w 185"/>
                <a:gd name="T15" fmla="*/ 149 h 213"/>
                <a:gd name="T16" fmla="*/ 112 w 185"/>
                <a:gd name="T17" fmla="*/ 120 h 213"/>
                <a:gd name="T18" fmla="*/ 92 w 185"/>
                <a:gd name="T19" fmla="*/ 69 h 213"/>
                <a:gd name="T20" fmla="*/ 81 w 185"/>
                <a:gd name="T21" fmla="*/ 48 h 213"/>
                <a:gd name="T22" fmla="*/ 79 w 185"/>
                <a:gd name="T23" fmla="*/ 50 h 213"/>
                <a:gd name="T24" fmla="*/ 84 w 185"/>
                <a:gd name="T25" fmla="*/ 59 h 213"/>
                <a:gd name="T26" fmla="*/ 97 w 185"/>
                <a:gd name="T27" fmla="*/ 87 h 213"/>
                <a:gd name="T28" fmla="*/ 110 w 185"/>
                <a:gd name="T29" fmla="*/ 123 h 213"/>
                <a:gd name="T30" fmla="*/ 113 w 185"/>
                <a:gd name="T31" fmla="*/ 132 h 213"/>
                <a:gd name="T32" fmla="*/ 117 w 185"/>
                <a:gd name="T33" fmla="*/ 150 h 213"/>
                <a:gd name="T34" fmla="*/ 96 w 185"/>
                <a:gd name="T35" fmla="*/ 196 h 213"/>
                <a:gd name="T36" fmla="*/ 94 w 185"/>
                <a:gd name="T37" fmla="*/ 210 h 213"/>
                <a:gd name="T38" fmla="*/ 62 w 185"/>
                <a:gd name="T39" fmla="*/ 206 h 213"/>
                <a:gd name="T40" fmla="*/ 62 w 185"/>
                <a:gd name="T41" fmla="*/ 164 h 213"/>
                <a:gd name="T42" fmla="*/ 61 w 185"/>
                <a:gd name="T43" fmla="*/ 163 h 213"/>
                <a:gd name="T44" fmla="*/ 69 w 185"/>
                <a:gd name="T45" fmla="*/ 158 h 213"/>
                <a:gd name="T46" fmla="*/ 69 w 185"/>
                <a:gd name="T47" fmla="*/ 156 h 213"/>
                <a:gd name="T48" fmla="*/ 58 w 185"/>
                <a:gd name="T49" fmla="*/ 154 h 213"/>
                <a:gd name="T50" fmla="*/ 56 w 185"/>
                <a:gd name="T51" fmla="*/ 147 h 213"/>
                <a:gd name="T52" fmla="*/ 57 w 185"/>
                <a:gd name="T53" fmla="*/ 145 h 213"/>
                <a:gd name="T54" fmla="*/ 55 w 185"/>
                <a:gd name="T55" fmla="*/ 144 h 213"/>
                <a:gd name="T56" fmla="*/ 54 w 185"/>
                <a:gd name="T57" fmla="*/ 142 h 213"/>
                <a:gd name="T58" fmla="*/ 76 w 185"/>
                <a:gd name="T59" fmla="*/ 124 h 213"/>
                <a:gd name="T60" fmla="*/ 75 w 185"/>
                <a:gd name="T61" fmla="*/ 122 h 213"/>
                <a:gd name="T62" fmla="*/ 22 w 185"/>
                <a:gd name="T63" fmla="*/ 155 h 213"/>
                <a:gd name="T64" fmla="*/ 17 w 185"/>
                <a:gd name="T65" fmla="*/ 154 h 213"/>
                <a:gd name="T66" fmla="*/ 0 w 185"/>
                <a:gd name="T67" fmla="*/ 108 h 213"/>
                <a:gd name="T68" fmla="*/ 13 w 185"/>
                <a:gd name="T69" fmla="*/ 109 h 213"/>
                <a:gd name="T70" fmla="*/ 14 w 185"/>
                <a:gd name="T71" fmla="*/ 109 h 213"/>
                <a:gd name="T72" fmla="*/ 13 w 185"/>
                <a:gd name="T73" fmla="*/ 108 h 213"/>
                <a:gd name="T74" fmla="*/ 14 w 185"/>
                <a:gd name="T75" fmla="*/ 104 h 213"/>
                <a:gd name="T76" fmla="*/ 19 w 185"/>
                <a:gd name="T77" fmla="*/ 93 h 213"/>
                <a:gd name="T78" fmla="*/ 25 w 185"/>
                <a:gd name="T79" fmla="*/ 80 h 213"/>
                <a:gd name="T80" fmla="*/ 38 w 185"/>
                <a:gd name="T81" fmla="*/ 50 h 213"/>
                <a:gd name="T82" fmla="*/ 49 w 185"/>
                <a:gd name="T83" fmla="*/ 42 h 213"/>
                <a:gd name="T84" fmla="*/ 57 w 185"/>
                <a:gd name="T85" fmla="*/ 44 h 213"/>
                <a:gd name="T86" fmla="*/ 58 w 185"/>
                <a:gd name="T87" fmla="*/ 42 h 213"/>
                <a:gd name="T88" fmla="*/ 56 w 185"/>
                <a:gd name="T89" fmla="*/ 39 h 213"/>
                <a:gd name="T90" fmla="*/ 66 w 185"/>
                <a:gd name="T91" fmla="*/ 29 h 213"/>
                <a:gd name="T92" fmla="*/ 92 w 185"/>
                <a:gd name="T93" fmla="*/ 18 h 213"/>
                <a:gd name="T94" fmla="*/ 92 w 185"/>
                <a:gd name="T95" fmla="*/ 17 h 213"/>
                <a:gd name="T96" fmla="*/ 81 w 185"/>
                <a:gd name="T97" fmla="*/ 18 h 213"/>
                <a:gd name="T98" fmla="*/ 70 w 185"/>
                <a:gd name="T99" fmla="*/ 23 h 213"/>
                <a:gd name="T100" fmla="*/ 113 w 185"/>
                <a:gd name="T101" fmla="*/ 1 h 213"/>
                <a:gd name="T102" fmla="*/ 124 w 185"/>
                <a:gd name="T103" fmla="*/ 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5" h="213">
                  <a:moveTo>
                    <a:pt x="124" y="6"/>
                  </a:moveTo>
                  <a:cubicBezTo>
                    <a:pt x="122" y="7"/>
                    <a:pt x="118" y="6"/>
                    <a:pt x="118" y="10"/>
                  </a:cubicBezTo>
                  <a:cubicBezTo>
                    <a:pt x="120" y="12"/>
                    <a:pt x="123" y="9"/>
                    <a:pt x="126" y="9"/>
                  </a:cubicBezTo>
                  <a:cubicBezTo>
                    <a:pt x="149" y="11"/>
                    <a:pt x="158" y="37"/>
                    <a:pt x="167" y="55"/>
                  </a:cubicBezTo>
                  <a:cubicBezTo>
                    <a:pt x="173" y="69"/>
                    <a:pt x="178" y="81"/>
                    <a:pt x="180" y="97"/>
                  </a:cubicBezTo>
                  <a:cubicBezTo>
                    <a:pt x="183" y="110"/>
                    <a:pt x="185" y="124"/>
                    <a:pt x="185" y="138"/>
                  </a:cubicBezTo>
                  <a:cubicBezTo>
                    <a:pt x="169" y="144"/>
                    <a:pt x="150" y="142"/>
                    <a:pt x="134" y="147"/>
                  </a:cubicBezTo>
                  <a:cubicBezTo>
                    <a:pt x="129" y="147"/>
                    <a:pt x="125" y="150"/>
                    <a:pt x="120" y="149"/>
                  </a:cubicBezTo>
                  <a:cubicBezTo>
                    <a:pt x="117" y="139"/>
                    <a:pt x="116" y="129"/>
                    <a:pt x="112" y="120"/>
                  </a:cubicBezTo>
                  <a:cubicBezTo>
                    <a:pt x="104" y="104"/>
                    <a:pt x="101" y="85"/>
                    <a:pt x="92" y="69"/>
                  </a:cubicBezTo>
                  <a:cubicBezTo>
                    <a:pt x="88" y="62"/>
                    <a:pt x="87" y="55"/>
                    <a:pt x="81" y="48"/>
                  </a:cubicBezTo>
                  <a:cubicBezTo>
                    <a:pt x="80" y="48"/>
                    <a:pt x="79" y="49"/>
                    <a:pt x="79" y="50"/>
                  </a:cubicBezTo>
                  <a:cubicBezTo>
                    <a:pt x="80" y="54"/>
                    <a:pt x="84" y="55"/>
                    <a:pt x="84" y="59"/>
                  </a:cubicBezTo>
                  <a:cubicBezTo>
                    <a:pt x="88" y="69"/>
                    <a:pt x="96" y="77"/>
                    <a:pt x="97" y="87"/>
                  </a:cubicBezTo>
                  <a:cubicBezTo>
                    <a:pt x="102" y="99"/>
                    <a:pt x="105" y="112"/>
                    <a:pt x="110" y="123"/>
                  </a:cubicBezTo>
                  <a:cubicBezTo>
                    <a:pt x="111" y="126"/>
                    <a:pt x="113" y="129"/>
                    <a:pt x="113" y="132"/>
                  </a:cubicBezTo>
                  <a:cubicBezTo>
                    <a:pt x="115" y="138"/>
                    <a:pt x="116" y="144"/>
                    <a:pt x="117" y="150"/>
                  </a:cubicBezTo>
                  <a:cubicBezTo>
                    <a:pt x="98" y="158"/>
                    <a:pt x="100" y="179"/>
                    <a:pt x="96" y="196"/>
                  </a:cubicBezTo>
                  <a:cubicBezTo>
                    <a:pt x="95" y="200"/>
                    <a:pt x="95" y="205"/>
                    <a:pt x="94" y="210"/>
                  </a:cubicBezTo>
                  <a:cubicBezTo>
                    <a:pt x="83" y="213"/>
                    <a:pt x="71" y="212"/>
                    <a:pt x="62" y="206"/>
                  </a:cubicBezTo>
                  <a:cubicBezTo>
                    <a:pt x="62" y="192"/>
                    <a:pt x="67" y="178"/>
                    <a:pt x="62" y="164"/>
                  </a:cubicBezTo>
                  <a:cubicBezTo>
                    <a:pt x="62" y="164"/>
                    <a:pt x="60" y="163"/>
                    <a:pt x="61" y="163"/>
                  </a:cubicBezTo>
                  <a:cubicBezTo>
                    <a:pt x="63" y="160"/>
                    <a:pt x="66" y="159"/>
                    <a:pt x="69" y="158"/>
                  </a:cubicBezTo>
                  <a:cubicBezTo>
                    <a:pt x="69" y="157"/>
                    <a:pt x="70" y="157"/>
                    <a:pt x="69" y="156"/>
                  </a:cubicBezTo>
                  <a:cubicBezTo>
                    <a:pt x="66" y="154"/>
                    <a:pt x="61" y="157"/>
                    <a:pt x="58" y="154"/>
                  </a:cubicBezTo>
                  <a:cubicBezTo>
                    <a:pt x="58" y="152"/>
                    <a:pt x="55" y="150"/>
                    <a:pt x="56" y="147"/>
                  </a:cubicBezTo>
                  <a:cubicBezTo>
                    <a:pt x="57" y="146"/>
                    <a:pt x="58" y="146"/>
                    <a:pt x="57" y="145"/>
                  </a:cubicBezTo>
                  <a:cubicBezTo>
                    <a:pt x="56" y="144"/>
                    <a:pt x="56" y="145"/>
                    <a:pt x="55" y="144"/>
                  </a:cubicBezTo>
                  <a:cubicBezTo>
                    <a:pt x="55" y="143"/>
                    <a:pt x="54" y="143"/>
                    <a:pt x="54" y="142"/>
                  </a:cubicBezTo>
                  <a:cubicBezTo>
                    <a:pt x="61" y="135"/>
                    <a:pt x="68" y="129"/>
                    <a:pt x="76" y="124"/>
                  </a:cubicBezTo>
                  <a:cubicBezTo>
                    <a:pt x="76" y="123"/>
                    <a:pt x="75" y="122"/>
                    <a:pt x="75" y="122"/>
                  </a:cubicBezTo>
                  <a:cubicBezTo>
                    <a:pt x="55" y="130"/>
                    <a:pt x="47" y="160"/>
                    <a:pt x="22" y="155"/>
                  </a:cubicBezTo>
                  <a:cubicBezTo>
                    <a:pt x="20" y="155"/>
                    <a:pt x="19" y="154"/>
                    <a:pt x="17" y="154"/>
                  </a:cubicBezTo>
                  <a:cubicBezTo>
                    <a:pt x="11" y="139"/>
                    <a:pt x="3" y="124"/>
                    <a:pt x="0" y="108"/>
                  </a:cubicBezTo>
                  <a:cubicBezTo>
                    <a:pt x="5" y="108"/>
                    <a:pt x="8" y="109"/>
                    <a:pt x="13" y="109"/>
                  </a:cubicBezTo>
                  <a:lnTo>
                    <a:pt x="14" y="109"/>
                  </a:lnTo>
                  <a:lnTo>
                    <a:pt x="13" y="108"/>
                  </a:lnTo>
                  <a:cubicBezTo>
                    <a:pt x="15" y="107"/>
                    <a:pt x="13" y="106"/>
                    <a:pt x="14" y="104"/>
                  </a:cubicBezTo>
                  <a:cubicBezTo>
                    <a:pt x="15" y="99"/>
                    <a:pt x="23" y="99"/>
                    <a:pt x="19" y="93"/>
                  </a:cubicBezTo>
                  <a:cubicBezTo>
                    <a:pt x="19" y="88"/>
                    <a:pt x="23" y="84"/>
                    <a:pt x="25" y="80"/>
                  </a:cubicBezTo>
                  <a:cubicBezTo>
                    <a:pt x="30" y="70"/>
                    <a:pt x="33" y="59"/>
                    <a:pt x="38" y="50"/>
                  </a:cubicBezTo>
                  <a:cubicBezTo>
                    <a:pt x="41" y="46"/>
                    <a:pt x="45" y="43"/>
                    <a:pt x="49" y="42"/>
                  </a:cubicBezTo>
                  <a:lnTo>
                    <a:pt x="57" y="44"/>
                  </a:lnTo>
                  <a:cubicBezTo>
                    <a:pt x="58" y="44"/>
                    <a:pt x="59" y="43"/>
                    <a:pt x="58" y="42"/>
                  </a:cubicBezTo>
                  <a:cubicBezTo>
                    <a:pt x="58" y="41"/>
                    <a:pt x="55" y="41"/>
                    <a:pt x="56" y="39"/>
                  </a:cubicBezTo>
                  <a:cubicBezTo>
                    <a:pt x="59" y="36"/>
                    <a:pt x="64" y="33"/>
                    <a:pt x="66" y="29"/>
                  </a:cubicBezTo>
                  <a:cubicBezTo>
                    <a:pt x="74" y="24"/>
                    <a:pt x="82" y="19"/>
                    <a:pt x="92" y="18"/>
                  </a:cubicBezTo>
                  <a:lnTo>
                    <a:pt x="92" y="17"/>
                  </a:lnTo>
                  <a:cubicBezTo>
                    <a:pt x="88" y="16"/>
                    <a:pt x="85" y="17"/>
                    <a:pt x="81" y="18"/>
                  </a:cubicBezTo>
                  <a:cubicBezTo>
                    <a:pt x="77" y="19"/>
                    <a:pt x="74" y="21"/>
                    <a:pt x="70" y="23"/>
                  </a:cubicBezTo>
                  <a:cubicBezTo>
                    <a:pt x="83" y="12"/>
                    <a:pt x="97" y="5"/>
                    <a:pt x="113" y="1"/>
                  </a:cubicBezTo>
                  <a:cubicBezTo>
                    <a:pt x="116" y="3"/>
                    <a:pt x="124" y="0"/>
                    <a:pt x="124" y="6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74" name="Freeform 234"/>
            <p:cNvSpPr>
              <a:spLocks/>
            </p:cNvSpPr>
            <p:nvPr/>
          </p:nvSpPr>
          <p:spPr bwMode="auto">
            <a:xfrm>
              <a:off x="3858" y="1604"/>
              <a:ext cx="595" cy="469"/>
            </a:xfrm>
            <a:custGeom>
              <a:avLst/>
              <a:gdLst>
                <a:gd name="T0" fmla="*/ 126 w 274"/>
                <a:gd name="T1" fmla="*/ 23 h 216"/>
                <a:gd name="T2" fmla="*/ 126 w 274"/>
                <a:gd name="T3" fmla="*/ 27 h 216"/>
                <a:gd name="T4" fmla="*/ 183 w 274"/>
                <a:gd name="T5" fmla="*/ 11 h 216"/>
                <a:gd name="T6" fmla="*/ 217 w 274"/>
                <a:gd name="T7" fmla="*/ 17 h 216"/>
                <a:gd name="T8" fmla="*/ 240 w 274"/>
                <a:gd name="T9" fmla="*/ 52 h 216"/>
                <a:gd name="T10" fmla="*/ 267 w 274"/>
                <a:gd name="T11" fmla="*/ 129 h 216"/>
                <a:gd name="T12" fmla="*/ 274 w 274"/>
                <a:gd name="T13" fmla="*/ 148 h 216"/>
                <a:gd name="T14" fmla="*/ 201 w 274"/>
                <a:gd name="T15" fmla="*/ 160 h 216"/>
                <a:gd name="T16" fmla="*/ 167 w 274"/>
                <a:gd name="T17" fmla="*/ 121 h 216"/>
                <a:gd name="T18" fmla="*/ 132 w 274"/>
                <a:gd name="T19" fmla="*/ 53 h 216"/>
                <a:gd name="T20" fmla="*/ 131 w 274"/>
                <a:gd name="T21" fmla="*/ 55 h 216"/>
                <a:gd name="T22" fmla="*/ 165 w 274"/>
                <a:gd name="T23" fmla="*/ 124 h 216"/>
                <a:gd name="T24" fmla="*/ 185 w 274"/>
                <a:gd name="T25" fmla="*/ 185 h 216"/>
                <a:gd name="T26" fmla="*/ 182 w 274"/>
                <a:gd name="T27" fmla="*/ 201 h 216"/>
                <a:gd name="T28" fmla="*/ 116 w 274"/>
                <a:gd name="T29" fmla="*/ 191 h 216"/>
                <a:gd name="T30" fmla="*/ 136 w 274"/>
                <a:gd name="T31" fmla="*/ 158 h 216"/>
                <a:gd name="T32" fmla="*/ 114 w 274"/>
                <a:gd name="T33" fmla="*/ 141 h 216"/>
                <a:gd name="T34" fmla="*/ 127 w 274"/>
                <a:gd name="T35" fmla="*/ 128 h 216"/>
                <a:gd name="T36" fmla="*/ 118 w 274"/>
                <a:gd name="T37" fmla="*/ 136 h 216"/>
                <a:gd name="T38" fmla="*/ 29 w 274"/>
                <a:gd name="T39" fmla="*/ 155 h 216"/>
                <a:gd name="T40" fmla="*/ 18 w 274"/>
                <a:gd name="T41" fmla="*/ 104 h 216"/>
                <a:gd name="T42" fmla="*/ 57 w 274"/>
                <a:gd name="T43" fmla="*/ 106 h 216"/>
                <a:gd name="T44" fmla="*/ 60 w 274"/>
                <a:gd name="T45" fmla="*/ 107 h 216"/>
                <a:gd name="T46" fmla="*/ 62 w 274"/>
                <a:gd name="T47" fmla="*/ 112 h 216"/>
                <a:gd name="T48" fmla="*/ 71 w 274"/>
                <a:gd name="T49" fmla="*/ 104 h 216"/>
                <a:gd name="T50" fmla="*/ 75 w 274"/>
                <a:gd name="T51" fmla="*/ 104 h 216"/>
                <a:gd name="T52" fmla="*/ 75 w 274"/>
                <a:gd name="T53" fmla="*/ 93 h 216"/>
                <a:gd name="T54" fmla="*/ 92 w 274"/>
                <a:gd name="T55" fmla="*/ 56 h 216"/>
                <a:gd name="T56" fmla="*/ 103 w 274"/>
                <a:gd name="T57" fmla="*/ 40 h 216"/>
                <a:gd name="T58" fmla="*/ 111 w 274"/>
                <a:gd name="T59" fmla="*/ 39 h 216"/>
                <a:gd name="T60" fmla="*/ 117 w 274"/>
                <a:gd name="T61" fmla="*/ 28 h 216"/>
                <a:gd name="T62" fmla="*/ 179 w 274"/>
                <a:gd name="T63" fmla="*/ 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4" h="216">
                  <a:moveTo>
                    <a:pt x="179" y="8"/>
                  </a:moveTo>
                  <a:cubicBezTo>
                    <a:pt x="160" y="10"/>
                    <a:pt x="144" y="18"/>
                    <a:pt x="126" y="23"/>
                  </a:cubicBezTo>
                  <a:cubicBezTo>
                    <a:pt x="125" y="24"/>
                    <a:pt x="124" y="25"/>
                    <a:pt x="124" y="26"/>
                  </a:cubicBezTo>
                  <a:cubicBezTo>
                    <a:pt x="125" y="26"/>
                    <a:pt x="125" y="27"/>
                    <a:pt x="126" y="27"/>
                  </a:cubicBezTo>
                  <a:cubicBezTo>
                    <a:pt x="130" y="23"/>
                    <a:pt x="136" y="23"/>
                    <a:pt x="140" y="21"/>
                  </a:cubicBezTo>
                  <a:cubicBezTo>
                    <a:pt x="154" y="17"/>
                    <a:pt x="168" y="12"/>
                    <a:pt x="183" y="11"/>
                  </a:cubicBezTo>
                  <a:cubicBezTo>
                    <a:pt x="185" y="13"/>
                    <a:pt x="188" y="11"/>
                    <a:pt x="189" y="11"/>
                  </a:cubicBezTo>
                  <a:cubicBezTo>
                    <a:pt x="198" y="11"/>
                    <a:pt x="209" y="12"/>
                    <a:pt x="217" y="17"/>
                  </a:cubicBezTo>
                  <a:cubicBezTo>
                    <a:pt x="226" y="25"/>
                    <a:pt x="234" y="35"/>
                    <a:pt x="237" y="46"/>
                  </a:cubicBezTo>
                  <a:cubicBezTo>
                    <a:pt x="239" y="48"/>
                    <a:pt x="238" y="50"/>
                    <a:pt x="240" y="52"/>
                  </a:cubicBezTo>
                  <a:cubicBezTo>
                    <a:pt x="246" y="65"/>
                    <a:pt x="251" y="79"/>
                    <a:pt x="253" y="92"/>
                  </a:cubicBezTo>
                  <a:cubicBezTo>
                    <a:pt x="258" y="104"/>
                    <a:pt x="260" y="117"/>
                    <a:pt x="267" y="129"/>
                  </a:cubicBezTo>
                  <a:cubicBezTo>
                    <a:pt x="269" y="134"/>
                    <a:pt x="272" y="140"/>
                    <a:pt x="272" y="146"/>
                  </a:cubicBezTo>
                  <a:lnTo>
                    <a:pt x="274" y="148"/>
                  </a:lnTo>
                  <a:cubicBezTo>
                    <a:pt x="253" y="152"/>
                    <a:pt x="232" y="156"/>
                    <a:pt x="211" y="158"/>
                  </a:cubicBezTo>
                  <a:cubicBezTo>
                    <a:pt x="208" y="159"/>
                    <a:pt x="204" y="160"/>
                    <a:pt x="201" y="160"/>
                  </a:cubicBezTo>
                  <a:cubicBezTo>
                    <a:pt x="193" y="164"/>
                    <a:pt x="189" y="172"/>
                    <a:pt x="187" y="179"/>
                  </a:cubicBezTo>
                  <a:cubicBezTo>
                    <a:pt x="182" y="159"/>
                    <a:pt x="171" y="141"/>
                    <a:pt x="167" y="121"/>
                  </a:cubicBezTo>
                  <a:cubicBezTo>
                    <a:pt x="163" y="113"/>
                    <a:pt x="155" y="106"/>
                    <a:pt x="157" y="96"/>
                  </a:cubicBezTo>
                  <a:cubicBezTo>
                    <a:pt x="147" y="82"/>
                    <a:pt x="147" y="64"/>
                    <a:pt x="132" y="53"/>
                  </a:cubicBezTo>
                  <a:cubicBezTo>
                    <a:pt x="131" y="53"/>
                    <a:pt x="131" y="53"/>
                    <a:pt x="131" y="54"/>
                  </a:cubicBezTo>
                  <a:lnTo>
                    <a:pt x="131" y="55"/>
                  </a:lnTo>
                  <a:cubicBezTo>
                    <a:pt x="144" y="67"/>
                    <a:pt x="145" y="83"/>
                    <a:pt x="154" y="97"/>
                  </a:cubicBezTo>
                  <a:cubicBezTo>
                    <a:pt x="153" y="108"/>
                    <a:pt x="162" y="115"/>
                    <a:pt x="165" y="124"/>
                  </a:cubicBezTo>
                  <a:cubicBezTo>
                    <a:pt x="172" y="142"/>
                    <a:pt x="177" y="159"/>
                    <a:pt x="183" y="177"/>
                  </a:cubicBezTo>
                  <a:cubicBezTo>
                    <a:pt x="183" y="180"/>
                    <a:pt x="184" y="182"/>
                    <a:pt x="185" y="185"/>
                  </a:cubicBezTo>
                  <a:cubicBezTo>
                    <a:pt x="185" y="190"/>
                    <a:pt x="183" y="196"/>
                    <a:pt x="183" y="201"/>
                  </a:cubicBezTo>
                  <a:lnTo>
                    <a:pt x="182" y="201"/>
                  </a:lnTo>
                  <a:cubicBezTo>
                    <a:pt x="182" y="206"/>
                    <a:pt x="180" y="211"/>
                    <a:pt x="179" y="216"/>
                  </a:cubicBezTo>
                  <a:cubicBezTo>
                    <a:pt x="156" y="214"/>
                    <a:pt x="131" y="211"/>
                    <a:pt x="116" y="191"/>
                  </a:cubicBezTo>
                  <a:cubicBezTo>
                    <a:pt x="113" y="187"/>
                    <a:pt x="119" y="186"/>
                    <a:pt x="121" y="182"/>
                  </a:cubicBezTo>
                  <a:cubicBezTo>
                    <a:pt x="124" y="173"/>
                    <a:pt x="143" y="171"/>
                    <a:pt x="136" y="158"/>
                  </a:cubicBezTo>
                  <a:cubicBezTo>
                    <a:pt x="136" y="155"/>
                    <a:pt x="132" y="155"/>
                    <a:pt x="129" y="154"/>
                  </a:cubicBezTo>
                  <a:cubicBezTo>
                    <a:pt x="123" y="152"/>
                    <a:pt x="118" y="146"/>
                    <a:pt x="114" y="141"/>
                  </a:cubicBezTo>
                  <a:cubicBezTo>
                    <a:pt x="119" y="138"/>
                    <a:pt x="125" y="135"/>
                    <a:pt x="127" y="130"/>
                  </a:cubicBezTo>
                  <a:cubicBezTo>
                    <a:pt x="127" y="129"/>
                    <a:pt x="127" y="129"/>
                    <a:pt x="127" y="128"/>
                  </a:cubicBezTo>
                  <a:cubicBezTo>
                    <a:pt x="125" y="128"/>
                    <a:pt x="125" y="129"/>
                    <a:pt x="123" y="130"/>
                  </a:cubicBezTo>
                  <a:cubicBezTo>
                    <a:pt x="124" y="133"/>
                    <a:pt x="120" y="134"/>
                    <a:pt x="118" y="136"/>
                  </a:cubicBezTo>
                  <a:cubicBezTo>
                    <a:pt x="102" y="146"/>
                    <a:pt x="84" y="152"/>
                    <a:pt x="68" y="162"/>
                  </a:cubicBezTo>
                  <a:cubicBezTo>
                    <a:pt x="54" y="165"/>
                    <a:pt x="42" y="158"/>
                    <a:pt x="29" y="155"/>
                  </a:cubicBezTo>
                  <a:cubicBezTo>
                    <a:pt x="17" y="152"/>
                    <a:pt x="6" y="140"/>
                    <a:pt x="0" y="129"/>
                  </a:cubicBezTo>
                  <a:cubicBezTo>
                    <a:pt x="0" y="118"/>
                    <a:pt x="8" y="108"/>
                    <a:pt x="18" y="104"/>
                  </a:cubicBezTo>
                  <a:cubicBezTo>
                    <a:pt x="28" y="100"/>
                    <a:pt x="44" y="97"/>
                    <a:pt x="52" y="105"/>
                  </a:cubicBezTo>
                  <a:cubicBezTo>
                    <a:pt x="54" y="106"/>
                    <a:pt x="55" y="107"/>
                    <a:pt x="57" y="106"/>
                  </a:cubicBezTo>
                  <a:cubicBezTo>
                    <a:pt x="57" y="108"/>
                    <a:pt x="56" y="111"/>
                    <a:pt x="57" y="113"/>
                  </a:cubicBezTo>
                  <a:cubicBezTo>
                    <a:pt x="60" y="111"/>
                    <a:pt x="58" y="108"/>
                    <a:pt x="60" y="107"/>
                  </a:cubicBezTo>
                  <a:cubicBezTo>
                    <a:pt x="60" y="106"/>
                    <a:pt x="62" y="107"/>
                    <a:pt x="62" y="106"/>
                  </a:cubicBezTo>
                  <a:cubicBezTo>
                    <a:pt x="63" y="108"/>
                    <a:pt x="60" y="110"/>
                    <a:pt x="62" y="112"/>
                  </a:cubicBezTo>
                  <a:cubicBezTo>
                    <a:pt x="65" y="110"/>
                    <a:pt x="66" y="108"/>
                    <a:pt x="65" y="104"/>
                  </a:cubicBezTo>
                  <a:cubicBezTo>
                    <a:pt x="68" y="105"/>
                    <a:pt x="69" y="102"/>
                    <a:pt x="71" y="104"/>
                  </a:cubicBezTo>
                  <a:cubicBezTo>
                    <a:pt x="72" y="105"/>
                    <a:pt x="73" y="105"/>
                    <a:pt x="74" y="105"/>
                  </a:cubicBezTo>
                  <a:lnTo>
                    <a:pt x="75" y="104"/>
                  </a:lnTo>
                  <a:cubicBezTo>
                    <a:pt x="73" y="102"/>
                    <a:pt x="71" y="99"/>
                    <a:pt x="73" y="96"/>
                  </a:cubicBezTo>
                  <a:cubicBezTo>
                    <a:pt x="73" y="95"/>
                    <a:pt x="75" y="94"/>
                    <a:pt x="75" y="93"/>
                  </a:cubicBezTo>
                  <a:cubicBezTo>
                    <a:pt x="82" y="88"/>
                    <a:pt x="79" y="79"/>
                    <a:pt x="83" y="73"/>
                  </a:cubicBezTo>
                  <a:cubicBezTo>
                    <a:pt x="87" y="68"/>
                    <a:pt x="89" y="62"/>
                    <a:pt x="92" y="56"/>
                  </a:cubicBezTo>
                  <a:cubicBezTo>
                    <a:pt x="92" y="55"/>
                    <a:pt x="93" y="54"/>
                    <a:pt x="94" y="52"/>
                  </a:cubicBezTo>
                  <a:cubicBezTo>
                    <a:pt x="97" y="48"/>
                    <a:pt x="97" y="42"/>
                    <a:pt x="103" y="40"/>
                  </a:cubicBezTo>
                  <a:cubicBezTo>
                    <a:pt x="107" y="39"/>
                    <a:pt x="110" y="44"/>
                    <a:pt x="114" y="41"/>
                  </a:cubicBezTo>
                  <a:cubicBezTo>
                    <a:pt x="114" y="39"/>
                    <a:pt x="111" y="40"/>
                    <a:pt x="111" y="39"/>
                  </a:cubicBezTo>
                  <a:cubicBezTo>
                    <a:pt x="112" y="36"/>
                    <a:pt x="114" y="32"/>
                    <a:pt x="117" y="30"/>
                  </a:cubicBezTo>
                  <a:lnTo>
                    <a:pt x="117" y="28"/>
                  </a:lnTo>
                  <a:cubicBezTo>
                    <a:pt x="132" y="17"/>
                    <a:pt x="147" y="9"/>
                    <a:pt x="163" y="4"/>
                  </a:cubicBezTo>
                  <a:cubicBezTo>
                    <a:pt x="169" y="4"/>
                    <a:pt x="177" y="0"/>
                    <a:pt x="179" y="8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75" name="Freeform 235"/>
            <p:cNvSpPr>
              <a:spLocks/>
            </p:cNvSpPr>
            <p:nvPr/>
          </p:nvSpPr>
          <p:spPr bwMode="auto">
            <a:xfrm>
              <a:off x="4064" y="1708"/>
              <a:ext cx="11" cy="28"/>
            </a:xfrm>
            <a:custGeom>
              <a:avLst/>
              <a:gdLst>
                <a:gd name="T0" fmla="*/ 5 w 5"/>
                <a:gd name="T1" fmla="*/ 0 h 13"/>
                <a:gd name="T2" fmla="*/ 0 w 5"/>
                <a:gd name="T3" fmla="*/ 13 h 13"/>
                <a:gd name="T4" fmla="*/ 5 w 5"/>
                <a:gd name="T5" fmla="*/ 0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cubicBezTo>
                    <a:pt x="4" y="4"/>
                    <a:pt x="1" y="8"/>
                    <a:pt x="0" y="13"/>
                  </a:cubicBezTo>
                  <a:cubicBezTo>
                    <a:pt x="0" y="9"/>
                    <a:pt x="2" y="3"/>
                    <a:pt x="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76" name="Freeform 236"/>
            <p:cNvSpPr>
              <a:spLocks/>
            </p:cNvSpPr>
            <p:nvPr/>
          </p:nvSpPr>
          <p:spPr bwMode="auto">
            <a:xfrm>
              <a:off x="3819" y="1765"/>
              <a:ext cx="134" cy="108"/>
            </a:xfrm>
            <a:custGeom>
              <a:avLst/>
              <a:gdLst>
                <a:gd name="T0" fmla="*/ 53 w 62"/>
                <a:gd name="T1" fmla="*/ 9 h 50"/>
                <a:gd name="T2" fmla="*/ 62 w 62"/>
                <a:gd name="T3" fmla="*/ 23 h 50"/>
                <a:gd name="T4" fmla="*/ 20 w 62"/>
                <a:gd name="T5" fmla="*/ 40 h 50"/>
                <a:gd name="T6" fmla="*/ 15 w 62"/>
                <a:gd name="T7" fmla="*/ 50 h 50"/>
                <a:gd name="T8" fmla="*/ 0 w 62"/>
                <a:gd name="T9" fmla="*/ 37 h 50"/>
                <a:gd name="T10" fmla="*/ 10 w 62"/>
                <a:gd name="T11" fmla="*/ 21 h 50"/>
                <a:gd name="T12" fmla="*/ 17 w 62"/>
                <a:gd name="T13" fmla="*/ 12 h 50"/>
                <a:gd name="T14" fmla="*/ 34 w 62"/>
                <a:gd name="T15" fmla="*/ 1 h 50"/>
                <a:gd name="T16" fmla="*/ 53 w 62"/>
                <a:gd name="T17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0">
                  <a:moveTo>
                    <a:pt x="53" y="9"/>
                  </a:moveTo>
                  <a:cubicBezTo>
                    <a:pt x="60" y="11"/>
                    <a:pt x="62" y="18"/>
                    <a:pt x="62" y="23"/>
                  </a:cubicBezTo>
                  <a:cubicBezTo>
                    <a:pt x="46" y="21"/>
                    <a:pt x="29" y="26"/>
                    <a:pt x="20" y="40"/>
                  </a:cubicBezTo>
                  <a:cubicBezTo>
                    <a:pt x="19" y="43"/>
                    <a:pt x="16" y="46"/>
                    <a:pt x="15" y="50"/>
                  </a:cubicBezTo>
                  <a:cubicBezTo>
                    <a:pt x="9" y="47"/>
                    <a:pt x="1" y="44"/>
                    <a:pt x="0" y="37"/>
                  </a:cubicBezTo>
                  <a:cubicBezTo>
                    <a:pt x="7" y="33"/>
                    <a:pt x="6" y="26"/>
                    <a:pt x="10" y="21"/>
                  </a:cubicBezTo>
                  <a:cubicBezTo>
                    <a:pt x="12" y="18"/>
                    <a:pt x="17" y="16"/>
                    <a:pt x="17" y="12"/>
                  </a:cubicBezTo>
                  <a:cubicBezTo>
                    <a:pt x="22" y="7"/>
                    <a:pt x="27" y="0"/>
                    <a:pt x="34" y="1"/>
                  </a:cubicBezTo>
                  <a:cubicBezTo>
                    <a:pt x="41" y="5"/>
                    <a:pt x="46" y="8"/>
                    <a:pt x="53" y="9"/>
                  </a:cubicBezTo>
                  <a:close/>
                </a:path>
              </a:pathLst>
            </a:custGeom>
            <a:solidFill>
              <a:srgbClr val="915E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77" name="Freeform 237"/>
            <p:cNvSpPr>
              <a:spLocks/>
            </p:cNvSpPr>
            <p:nvPr/>
          </p:nvSpPr>
          <p:spPr bwMode="auto">
            <a:xfrm>
              <a:off x="3960" y="1815"/>
              <a:ext cx="41" cy="15"/>
            </a:xfrm>
            <a:custGeom>
              <a:avLst/>
              <a:gdLst>
                <a:gd name="T0" fmla="*/ 19 w 19"/>
                <a:gd name="T1" fmla="*/ 4 h 7"/>
                <a:gd name="T2" fmla="*/ 8 w 19"/>
                <a:gd name="T3" fmla="*/ 6 h 7"/>
                <a:gd name="T4" fmla="*/ 0 w 19"/>
                <a:gd name="T5" fmla="*/ 1 h 7"/>
                <a:gd name="T6" fmla="*/ 3 w 19"/>
                <a:gd name="T7" fmla="*/ 2 h 7"/>
                <a:gd name="T8" fmla="*/ 19 w 19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9" y="4"/>
                  </a:moveTo>
                  <a:cubicBezTo>
                    <a:pt x="17" y="7"/>
                    <a:pt x="12" y="5"/>
                    <a:pt x="8" y="6"/>
                  </a:cubicBezTo>
                  <a:cubicBezTo>
                    <a:pt x="5" y="5"/>
                    <a:pt x="3" y="2"/>
                    <a:pt x="0" y="1"/>
                  </a:cubicBezTo>
                  <a:cubicBezTo>
                    <a:pt x="1" y="1"/>
                    <a:pt x="1" y="0"/>
                    <a:pt x="3" y="2"/>
                  </a:cubicBezTo>
                  <a:cubicBezTo>
                    <a:pt x="8" y="3"/>
                    <a:pt x="14" y="2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78" name="Freeform 238"/>
            <p:cNvSpPr>
              <a:spLocks/>
            </p:cNvSpPr>
            <p:nvPr/>
          </p:nvSpPr>
          <p:spPr bwMode="auto">
            <a:xfrm>
              <a:off x="3723" y="1825"/>
              <a:ext cx="183" cy="124"/>
            </a:xfrm>
            <a:custGeom>
              <a:avLst/>
              <a:gdLst>
                <a:gd name="T0" fmla="*/ 47 w 84"/>
                <a:gd name="T1" fmla="*/ 0 h 57"/>
                <a:gd name="T2" fmla="*/ 41 w 84"/>
                <a:gd name="T3" fmla="*/ 12 h 57"/>
                <a:gd name="T4" fmla="*/ 58 w 84"/>
                <a:gd name="T5" fmla="*/ 25 h 57"/>
                <a:gd name="T6" fmla="*/ 71 w 84"/>
                <a:gd name="T7" fmla="*/ 44 h 57"/>
                <a:gd name="T8" fmla="*/ 84 w 84"/>
                <a:gd name="T9" fmla="*/ 54 h 57"/>
                <a:gd name="T10" fmla="*/ 75 w 84"/>
                <a:gd name="T11" fmla="*/ 56 h 57"/>
                <a:gd name="T12" fmla="*/ 23 w 84"/>
                <a:gd name="T13" fmla="*/ 29 h 57"/>
                <a:gd name="T14" fmla="*/ 6 w 84"/>
                <a:gd name="T15" fmla="*/ 19 h 57"/>
                <a:gd name="T16" fmla="*/ 0 w 84"/>
                <a:gd name="T17" fmla="*/ 16 h 57"/>
                <a:gd name="T18" fmla="*/ 47 w 84"/>
                <a:gd name="T19" fmla="*/ 0 h 57"/>
                <a:gd name="T20" fmla="*/ 47 w 84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57">
                  <a:moveTo>
                    <a:pt x="47" y="0"/>
                  </a:moveTo>
                  <a:cubicBezTo>
                    <a:pt x="46" y="4"/>
                    <a:pt x="39" y="6"/>
                    <a:pt x="41" y="12"/>
                  </a:cubicBezTo>
                  <a:cubicBezTo>
                    <a:pt x="44" y="18"/>
                    <a:pt x="52" y="22"/>
                    <a:pt x="58" y="25"/>
                  </a:cubicBezTo>
                  <a:cubicBezTo>
                    <a:pt x="59" y="33"/>
                    <a:pt x="66" y="38"/>
                    <a:pt x="71" y="44"/>
                  </a:cubicBezTo>
                  <a:cubicBezTo>
                    <a:pt x="75" y="47"/>
                    <a:pt x="79" y="52"/>
                    <a:pt x="84" y="54"/>
                  </a:cubicBezTo>
                  <a:cubicBezTo>
                    <a:pt x="82" y="56"/>
                    <a:pt x="78" y="57"/>
                    <a:pt x="75" y="56"/>
                  </a:cubicBezTo>
                  <a:cubicBezTo>
                    <a:pt x="56" y="51"/>
                    <a:pt x="41" y="36"/>
                    <a:pt x="23" y="29"/>
                  </a:cubicBezTo>
                  <a:cubicBezTo>
                    <a:pt x="18" y="25"/>
                    <a:pt x="13" y="21"/>
                    <a:pt x="6" y="19"/>
                  </a:cubicBezTo>
                  <a:lnTo>
                    <a:pt x="0" y="16"/>
                  </a:lnTo>
                  <a:cubicBezTo>
                    <a:pt x="17" y="15"/>
                    <a:pt x="30" y="1"/>
                    <a:pt x="47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79" name="Freeform 239"/>
            <p:cNvSpPr>
              <a:spLocks/>
            </p:cNvSpPr>
            <p:nvPr/>
          </p:nvSpPr>
          <p:spPr bwMode="auto">
            <a:xfrm>
              <a:off x="4588" y="1828"/>
              <a:ext cx="10" cy="10"/>
            </a:xfrm>
            <a:custGeom>
              <a:avLst/>
              <a:gdLst>
                <a:gd name="T0" fmla="*/ 5 w 5"/>
                <a:gd name="T1" fmla="*/ 0 h 5"/>
                <a:gd name="T2" fmla="*/ 1 w 5"/>
                <a:gd name="T3" fmla="*/ 5 h 5"/>
                <a:gd name="T4" fmla="*/ 0 w 5"/>
                <a:gd name="T5" fmla="*/ 3 h 5"/>
                <a:gd name="T6" fmla="*/ 5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1" y="5"/>
                  </a:lnTo>
                  <a:lnTo>
                    <a:pt x="0" y="3"/>
                  </a:lnTo>
                  <a:cubicBezTo>
                    <a:pt x="1" y="2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80" name="Freeform 240"/>
            <p:cNvSpPr>
              <a:spLocks/>
            </p:cNvSpPr>
            <p:nvPr/>
          </p:nvSpPr>
          <p:spPr bwMode="auto">
            <a:xfrm>
              <a:off x="4590" y="1836"/>
              <a:ext cx="15" cy="11"/>
            </a:xfrm>
            <a:custGeom>
              <a:avLst/>
              <a:gdLst>
                <a:gd name="T0" fmla="*/ 7 w 7"/>
                <a:gd name="T1" fmla="*/ 1 h 5"/>
                <a:gd name="T2" fmla="*/ 0 w 7"/>
                <a:gd name="T3" fmla="*/ 3 h 5"/>
                <a:gd name="T4" fmla="*/ 7 w 7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7" y="1"/>
                  </a:moveTo>
                  <a:cubicBezTo>
                    <a:pt x="5" y="2"/>
                    <a:pt x="3" y="5"/>
                    <a:pt x="0" y="3"/>
                  </a:cubicBezTo>
                  <a:cubicBezTo>
                    <a:pt x="1" y="1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81" name="Freeform 241"/>
            <p:cNvSpPr>
              <a:spLocks/>
            </p:cNvSpPr>
            <p:nvPr/>
          </p:nvSpPr>
          <p:spPr bwMode="auto">
            <a:xfrm>
              <a:off x="3862" y="1851"/>
              <a:ext cx="20" cy="35"/>
            </a:xfrm>
            <a:custGeom>
              <a:avLst/>
              <a:gdLst>
                <a:gd name="T0" fmla="*/ 1 w 9"/>
                <a:gd name="T1" fmla="*/ 16 h 16"/>
                <a:gd name="T2" fmla="*/ 0 w 9"/>
                <a:gd name="T3" fmla="*/ 16 h 16"/>
                <a:gd name="T4" fmla="*/ 9 w 9"/>
                <a:gd name="T5" fmla="*/ 0 h 16"/>
                <a:gd name="T6" fmla="*/ 1 w 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lnTo>
                    <a:pt x="0" y="16"/>
                  </a:lnTo>
                  <a:cubicBezTo>
                    <a:pt x="0" y="9"/>
                    <a:pt x="4" y="3"/>
                    <a:pt x="9" y="0"/>
                  </a:cubicBezTo>
                  <a:cubicBezTo>
                    <a:pt x="4" y="4"/>
                    <a:pt x="2" y="10"/>
                    <a:pt x="1" y="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82" name="Freeform 242"/>
            <p:cNvSpPr>
              <a:spLocks/>
            </p:cNvSpPr>
            <p:nvPr/>
          </p:nvSpPr>
          <p:spPr bwMode="auto">
            <a:xfrm>
              <a:off x="3623" y="1865"/>
              <a:ext cx="519" cy="123"/>
            </a:xfrm>
            <a:custGeom>
              <a:avLst/>
              <a:gdLst>
                <a:gd name="T0" fmla="*/ 42 w 239"/>
                <a:gd name="T1" fmla="*/ 1 h 57"/>
                <a:gd name="T2" fmla="*/ 35 w 239"/>
                <a:gd name="T3" fmla="*/ 5 h 57"/>
                <a:gd name="T4" fmla="*/ 39 w 239"/>
                <a:gd name="T5" fmla="*/ 7 h 57"/>
                <a:gd name="T6" fmla="*/ 35 w 239"/>
                <a:gd name="T7" fmla="*/ 11 h 57"/>
                <a:gd name="T8" fmla="*/ 67 w 239"/>
                <a:gd name="T9" fmla="*/ 26 h 57"/>
                <a:gd name="T10" fmla="*/ 84 w 239"/>
                <a:gd name="T11" fmla="*/ 34 h 57"/>
                <a:gd name="T12" fmla="*/ 121 w 239"/>
                <a:gd name="T13" fmla="*/ 52 h 57"/>
                <a:gd name="T14" fmla="*/ 131 w 239"/>
                <a:gd name="T15" fmla="*/ 49 h 57"/>
                <a:gd name="T16" fmla="*/ 154 w 239"/>
                <a:gd name="T17" fmla="*/ 45 h 57"/>
                <a:gd name="T18" fmla="*/ 163 w 239"/>
                <a:gd name="T19" fmla="*/ 46 h 57"/>
                <a:gd name="T20" fmla="*/ 181 w 239"/>
                <a:gd name="T21" fmla="*/ 42 h 57"/>
                <a:gd name="T22" fmla="*/ 187 w 239"/>
                <a:gd name="T23" fmla="*/ 40 h 57"/>
                <a:gd name="T24" fmla="*/ 203 w 239"/>
                <a:gd name="T25" fmla="*/ 38 h 57"/>
                <a:gd name="T26" fmla="*/ 237 w 239"/>
                <a:gd name="T27" fmla="*/ 36 h 57"/>
                <a:gd name="T28" fmla="*/ 239 w 239"/>
                <a:gd name="T29" fmla="*/ 37 h 57"/>
                <a:gd name="T30" fmla="*/ 210 w 239"/>
                <a:gd name="T31" fmla="*/ 43 h 57"/>
                <a:gd name="T32" fmla="*/ 173 w 239"/>
                <a:gd name="T33" fmla="*/ 49 h 57"/>
                <a:gd name="T34" fmla="*/ 123 w 239"/>
                <a:gd name="T35" fmla="*/ 57 h 57"/>
                <a:gd name="T36" fmla="*/ 119 w 239"/>
                <a:gd name="T37" fmla="*/ 56 h 57"/>
                <a:gd name="T38" fmla="*/ 98 w 239"/>
                <a:gd name="T39" fmla="*/ 46 h 57"/>
                <a:gd name="T40" fmla="*/ 17 w 239"/>
                <a:gd name="T41" fmla="*/ 11 h 57"/>
                <a:gd name="T42" fmla="*/ 0 w 239"/>
                <a:gd name="T43" fmla="*/ 5 h 57"/>
                <a:gd name="T44" fmla="*/ 21 w 239"/>
                <a:gd name="T45" fmla="*/ 2 h 57"/>
                <a:gd name="T46" fmla="*/ 42 w 239"/>
                <a:gd name="T4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9" h="57">
                  <a:moveTo>
                    <a:pt x="42" y="1"/>
                  </a:moveTo>
                  <a:cubicBezTo>
                    <a:pt x="41" y="3"/>
                    <a:pt x="36" y="1"/>
                    <a:pt x="35" y="5"/>
                  </a:cubicBezTo>
                  <a:lnTo>
                    <a:pt x="39" y="7"/>
                  </a:lnTo>
                  <a:cubicBezTo>
                    <a:pt x="38" y="9"/>
                    <a:pt x="35" y="8"/>
                    <a:pt x="35" y="11"/>
                  </a:cubicBezTo>
                  <a:cubicBezTo>
                    <a:pt x="45" y="17"/>
                    <a:pt x="57" y="21"/>
                    <a:pt x="67" y="26"/>
                  </a:cubicBezTo>
                  <a:cubicBezTo>
                    <a:pt x="73" y="29"/>
                    <a:pt x="79" y="29"/>
                    <a:pt x="84" y="34"/>
                  </a:cubicBezTo>
                  <a:cubicBezTo>
                    <a:pt x="97" y="39"/>
                    <a:pt x="109" y="45"/>
                    <a:pt x="121" y="52"/>
                  </a:cubicBezTo>
                  <a:cubicBezTo>
                    <a:pt x="124" y="49"/>
                    <a:pt x="127" y="50"/>
                    <a:pt x="131" y="49"/>
                  </a:cubicBezTo>
                  <a:cubicBezTo>
                    <a:pt x="138" y="48"/>
                    <a:pt x="146" y="45"/>
                    <a:pt x="154" y="45"/>
                  </a:cubicBezTo>
                  <a:cubicBezTo>
                    <a:pt x="157" y="43"/>
                    <a:pt x="160" y="45"/>
                    <a:pt x="163" y="46"/>
                  </a:cubicBezTo>
                  <a:cubicBezTo>
                    <a:pt x="170" y="45"/>
                    <a:pt x="176" y="47"/>
                    <a:pt x="181" y="42"/>
                  </a:cubicBezTo>
                  <a:cubicBezTo>
                    <a:pt x="183" y="43"/>
                    <a:pt x="185" y="41"/>
                    <a:pt x="187" y="40"/>
                  </a:cubicBezTo>
                  <a:cubicBezTo>
                    <a:pt x="193" y="40"/>
                    <a:pt x="197" y="38"/>
                    <a:pt x="203" y="38"/>
                  </a:cubicBezTo>
                  <a:cubicBezTo>
                    <a:pt x="214" y="37"/>
                    <a:pt x="226" y="30"/>
                    <a:pt x="237" y="36"/>
                  </a:cubicBezTo>
                  <a:lnTo>
                    <a:pt x="239" y="37"/>
                  </a:lnTo>
                  <a:cubicBezTo>
                    <a:pt x="230" y="41"/>
                    <a:pt x="220" y="41"/>
                    <a:pt x="210" y="43"/>
                  </a:cubicBezTo>
                  <a:cubicBezTo>
                    <a:pt x="197" y="45"/>
                    <a:pt x="186" y="47"/>
                    <a:pt x="173" y="49"/>
                  </a:cubicBezTo>
                  <a:cubicBezTo>
                    <a:pt x="156" y="50"/>
                    <a:pt x="140" y="56"/>
                    <a:pt x="123" y="57"/>
                  </a:cubicBezTo>
                  <a:cubicBezTo>
                    <a:pt x="122" y="56"/>
                    <a:pt x="120" y="56"/>
                    <a:pt x="119" y="56"/>
                  </a:cubicBezTo>
                  <a:cubicBezTo>
                    <a:pt x="112" y="52"/>
                    <a:pt x="105" y="48"/>
                    <a:pt x="98" y="46"/>
                  </a:cubicBezTo>
                  <a:cubicBezTo>
                    <a:pt x="72" y="33"/>
                    <a:pt x="44" y="23"/>
                    <a:pt x="17" y="11"/>
                  </a:cubicBezTo>
                  <a:cubicBezTo>
                    <a:pt x="13" y="10"/>
                    <a:pt x="4" y="7"/>
                    <a:pt x="0" y="5"/>
                  </a:cubicBezTo>
                  <a:cubicBezTo>
                    <a:pt x="6" y="4"/>
                    <a:pt x="16" y="3"/>
                    <a:pt x="21" y="2"/>
                  </a:cubicBezTo>
                  <a:cubicBezTo>
                    <a:pt x="29" y="2"/>
                    <a:pt x="35" y="0"/>
                    <a:pt x="42" y="1"/>
                  </a:cubicBezTo>
                  <a:close/>
                </a:path>
              </a:pathLst>
            </a:custGeom>
            <a:solidFill>
              <a:srgbClr val="DADAE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83" name="Freeform 243"/>
            <p:cNvSpPr>
              <a:spLocks/>
            </p:cNvSpPr>
            <p:nvPr/>
          </p:nvSpPr>
          <p:spPr bwMode="auto">
            <a:xfrm>
              <a:off x="4142" y="1867"/>
              <a:ext cx="15" cy="13"/>
            </a:xfrm>
            <a:custGeom>
              <a:avLst/>
              <a:gdLst>
                <a:gd name="T0" fmla="*/ 7 w 7"/>
                <a:gd name="T1" fmla="*/ 0 h 6"/>
                <a:gd name="T2" fmla="*/ 1 w 7"/>
                <a:gd name="T3" fmla="*/ 6 h 6"/>
                <a:gd name="T4" fmla="*/ 0 w 7"/>
                <a:gd name="T5" fmla="*/ 5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6" y="1"/>
                    <a:pt x="4" y="5"/>
                    <a:pt x="1" y="6"/>
                  </a:cubicBezTo>
                  <a:lnTo>
                    <a:pt x="0" y="5"/>
                  </a:lnTo>
                  <a:cubicBezTo>
                    <a:pt x="3" y="3"/>
                    <a:pt x="4" y="1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84" name="Freeform 244"/>
            <p:cNvSpPr>
              <a:spLocks/>
            </p:cNvSpPr>
            <p:nvPr/>
          </p:nvSpPr>
          <p:spPr bwMode="auto">
            <a:xfrm>
              <a:off x="3710" y="1869"/>
              <a:ext cx="213" cy="93"/>
            </a:xfrm>
            <a:custGeom>
              <a:avLst/>
              <a:gdLst>
                <a:gd name="T0" fmla="*/ 39 w 98"/>
                <a:gd name="T1" fmla="*/ 17 h 43"/>
                <a:gd name="T2" fmla="*/ 81 w 98"/>
                <a:gd name="T3" fmla="*/ 39 h 43"/>
                <a:gd name="T4" fmla="*/ 98 w 98"/>
                <a:gd name="T5" fmla="*/ 37 h 43"/>
                <a:gd name="T6" fmla="*/ 83 w 98"/>
                <a:gd name="T7" fmla="*/ 43 h 43"/>
                <a:gd name="T8" fmla="*/ 28 w 98"/>
                <a:gd name="T9" fmla="*/ 16 h 43"/>
                <a:gd name="T10" fmla="*/ 6 w 98"/>
                <a:gd name="T11" fmla="*/ 5 h 43"/>
                <a:gd name="T12" fmla="*/ 0 w 98"/>
                <a:gd name="T13" fmla="*/ 2 h 43"/>
                <a:gd name="T14" fmla="*/ 6 w 98"/>
                <a:gd name="T15" fmla="*/ 0 h 43"/>
                <a:gd name="T16" fmla="*/ 39 w 98"/>
                <a:gd name="T17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3">
                  <a:moveTo>
                    <a:pt x="39" y="17"/>
                  </a:moveTo>
                  <a:cubicBezTo>
                    <a:pt x="53" y="25"/>
                    <a:pt x="66" y="34"/>
                    <a:pt x="81" y="39"/>
                  </a:cubicBezTo>
                  <a:cubicBezTo>
                    <a:pt x="88" y="40"/>
                    <a:pt x="93" y="34"/>
                    <a:pt x="98" y="37"/>
                  </a:cubicBezTo>
                  <a:cubicBezTo>
                    <a:pt x="93" y="39"/>
                    <a:pt x="88" y="40"/>
                    <a:pt x="83" y="43"/>
                  </a:cubicBezTo>
                  <a:cubicBezTo>
                    <a:pt x="63" y="39"/>
                    <a:pt x="48" y="22"/>
                    <a:pt x="28" y="16"/>
                  </a:cubicBezTo>
                  <a:cubicBezTo>
                    <a:pt x="21" y="12"/>
                    <a:pt x="13" y="9"/>
                    <a:pt x="6" y="5"/>
                  </a:cubicBezTo>
                  <a:cubicBezTo>
                    <a:pt x="5" y="2"/>
                    <a:pt x="2" y="5"/>
                    <a:pt x="0" y="2"/>
                  </a:cubicBezTo>
                  <a:cubicBezTo>
                    <a:pt x="2" y="1"/>
                    <a:pt x="4" y="2"/>
                    <a:pt x="6" y="0"/>
                  </a:cubicBezTo>
                  <a:cubicBezTo>
                    <a:pt x="19" y="2"/>
                    <a:pt x="27" y="13"/>
                    <a:pt x="39" y="17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85" name="Freeform 245"/>
            <p:cNvSpPr>
              <a:spLocks/>
            </p:cNvSpPr>
            <p:nvPr/>
          </p:nvSpPr>
          <p:spPr bwMode="auto">
            <a:xfrm>
              <a:off x="4516" y="1875"/>
              <a:ext cx="369" cy="320"/>
            </a:xfrm>
            <a:custGeom>
              <a:avLst/>
              <a:gdLst>
                <a:gd name="T0" fmla="*/ 163 w 170"/>
                <a:gd name="T1" fmla="*/ 6 h 147"/>
                <a:gd name="T2" fmla="*/ 162 w 170"/>
                <a:gd name="T3" fmla="*/ 64 h 147"/>
                <a:gd name="T4" fmla="*/ 124 w 170"/>
                <a:gd name="T5" fmla="*/ 124 h 147"/>
                <a:gd name="T6" fmla="*/ 25 w 170"/>
                <a:gd name="T7" fmla="*/ 146 h 147"/>
                <a:gd name="T8" fmla="*/ 0 w 170"/>
                <a:gd name="T9" fmla="*/ 139 h 147"/>
                <a:gd name="T10" fmla="*/ 6 w 170"/>
                <a:gd name="T11" fmla="*/ 124 h 147"/>
                <a:gd name="T12" fmla="*/ 44 w 170"/>
                <a:gd name="T13" fmla="*/ 97 h 147"/>
                <a:gd name="T14" fmla="*/ 58 w 170"/>
                <a:gd name="T15" fmla="*/ 31 h 147"/>
                <a:gd name="T16" fmla="*/ 73 w 170"/>
                <a:gd name="T17" fmla="*/ 12 h 147"/>
                <a:gd name="T18" fmla="*/ 75 w 170"/>
                <a:gd name="T19" fmla="*/ 12 h 147"/>
                <a:gd name="T20" fmla="*/ 75 w 170"/>
                <a:gd name="T21" fmla="*/ 12 h 147"/>
                <a:gd name="T22" fmla="*/ 87 w 170"/>
                <a:gd name="T23" fmla="*/ 10 h 147"/>
                <a:gd name="T24" fmla="*/ 136 w 170"/>
                <a:gd name="T25" fmla="*/ 2 h 147"/>
                <a:gd name="T26" fmla="*/ 157 w 170"/>
                <a:gd name="T27" fmla="*/ 1 h 147"/>
                <a:gd name="T28" fmla="*/ 163 w 170"/>
                <a:gd name="T29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47">
                  <a:moveTo>
                    <a:pt x="163" y="6"/>
                  </a:moveTo>
                  <a:cubicBezTo>
                    <a:pt x="170" y="25"/>
                    <a:pt x="165" y="45"/>
                    <a:pt x="162" y="64"/>
                  </a:cubicBezTo>
                  <a:cubicBezTo>
                    <a:pt x="156" y="87"/>
                    <a:pt x="151" y="113"/>
                    <a:pt x="124" y="124"/>
                  </a:cubicBezTo>
                  <a:cubicBezTo>
                    <a:pt x="96" y="143"/>
                    <a:pt x="58" y="147"/>
                    <a:pt x="25" y="146"/>
                  </a:cubicBezTo>
                  <a:cubicBezTo>
                    <a:pt x="16" y="145"/>
                    <a:pt x="7" y="143"/>
                    <a:pt x="0" y="139"/>
                  </a:cubicBezTo>
                  <a:cubicBezTo>
                    <a:pt x="1" y="134"/>
                    <a:pt x="4" y="129"/>
                    <a:pt x="6" y="124"/>
                  </a:cubicBezTo>
                  <a:cubicBezTo>
                    <a:pt x="21" y="119"/>
                    <a:pt x="42" y="116"/>
                    <a:pt x="44" y="97"/>
                  </a:cubicBezTo>
                  <a:cubicBezTo>
                    <a:pt x="51" y="76"/>
                    <a:pt x="52" y="53"/>
                    <a:pt x="58" y="31"/>
                  </a:cubicBezTo>
                  <a:cubicBezTo>
                    <a:pt x="59" y="23"/>
                    <a:pt x="64" y="14"/>
                    <a:pt x="73" y="12"/>
                  </a:cubicBezTo>
                  <a:lnTo>
                    <a:pt x="75" y="12"/>
                  </a:lnTo>
                  <a:lnTo>
                    <a:pt x="75" y="12"/>
                  </a:lnTo>
                  <a:cubicBezTo>
                    <a:pt x="79" y="12"/>
                    <a:pt x="83" y="10"/>
                    <a:pt x="87" y="10"/>
                  </a:cubicBezTo>
                  <a:cubicBezTo>
                    <a:pt x="104" y="5"/>
                    <a:pt x="120" y="6"/>
                    <a:pt x="136" y="2"/>
                  </a:cubicBezTo>
                  <a:cubicBezTo>
                    <a:pt x="142" y="0"/>
                    <a:pt x="150" y="0"/>
                    <a:pt x="157" y="1"/>
                  </a:cubicBezTo>
                  <a:cubicBezTo>
                    <a:pt x="160" y="1"/>
                    <a:pt x="161" y="4"/>
                    <a:pt x="163" y="6"/>
                  </a:cubicBezTo>
                  <a:close/>
                </a:path>
              </a:pathLst>
            </a:custGeom>
            <a:solidFill>
              <a:srgbClr val="3E117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86" name="Freeform 246"/>
            <p:cNvSpPr>
              <a:spLocks/>
            </p:cNvSpPr>
            <p:nvPr/>
          </p:nvSpPr>
          <p:spPr bwMode="auto">
            <a:xfrm>
              <a:off x="4147" y="1878"/>
              <a:ext cx="13" cy="6"/>
            </a:xfrm>
            <a:custGeom>
              <a:avLst/>
              <a:gdLst>
                <a:gd name="T0" fmla="*/ 6 w 6"/>
                <a:gd name="T1" fmla="*/ 0 h 3"/>
                <a:gd name="T2" fmla="*/ 1 w 6"/>
                <a:gd name="T3" fmla="*/ 3 h 3"/>
                <a:gd name="T4" fmla="*/ 0 w 6"/>
                <a:gd name="T5" fmla="*/ 3 h 3"/>
                <a:gd name="T6" fmla="*/ 6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5" y="2"/>
                    <a:pt x="3" y="2"/>
                    <a:pt x="1" y="3"/>
                  </a:cubicBezTo>
                  <a:lnTo>
                    <a:pt x="0" y="3"/>
                  </a:lnTo>
                  <a:cubicBezTo>
                    <a:pt x="1" y="1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87" name="Freeform 247"/>
            <p:cNvSpPr>
              <a:spLocks/>
            </p:cNvSpPr>
            <p:nvPr/>
          </p:nvSpPr>
          <p:spPr bwMode="auto">
            <a:xfrm>
              <a:off x="3606" y="1875"/>
              <a:ext cx="273" cy="165"/>
            </a:xfrm>
            <a:custGeom>
              <a:avLst/>
              <a:gdLst>
                <a:gd name="T0" fmla="*/ 55 w 126"/>
                <a:gd name="T1" fmla="*/ 23 h 76"/>
                <a:gd name="T2" fmla="*/ 126 w 126"/>
                <a:gd name="T3" fmla="*/ 54 h 76"/>
                <a:gd name="T4" fmla="*/ 126 w 126"/>
                <a:gd name="T5" fmla="*/ 76 h 76"/>
                <a:gd name="T6" fmla="*/ 123 w 126"/>
                <a:gd name="T7" fmla="*/ 76 h 76"/>
                <a:gd name="T8" fmla="*/ 38 w 126"/>
                <a:gd name="T9" fmla="*/ 37 h 76"/>
                <a:gd name="T10" fmla="*/ 29 w 126"/>
                <a:gd name="T11" fmla="*/ 32 h 76"/>
                <a:gd name="T12" fmla="*/ 25 w 126"/>
                <a:gd name="T13" fmla="*/ 30 h 76"/>
                <a:gd name="T14" fmla="*/ 5 w 126"/>
                <a:gd name="T15" fmla="*/ 21 h 76"/>
                <a:gd name="T16" fmla="*/ 2 w 126"/>
                <a:gd name="T17" fmla="*/ 19 h 76"/>
                <a:gd name="T18" fmla="*/ 2 w 126"/>
                <a:gd name="T19" fmla="*/ 1 h 76"/>
                <a:gd name="T20" fmla="*/ 2 w 126"/>
                <a:gd name="T21" fmla="*/ 1 h 76"/>
                <a:gd name="T22" fmla="*/ 55 w 126"/>
                <a:gd name="T23" fmla="*/ 2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76">
                  <a:moveTo>
                    <a:pt x="55" y="23"/>
                  </a:moveTo>
                  <a:cubicBezTo>
                    <a:pt x="78" y="34"/>
                    <a:pt x="104" y="41"/>
                    <a:pt x="126" y="54"/>
                  </a:cubicBezTo>
                  <a:lnTo>
                    <a:pt x="126" y="76"/>
                  </a:lnTo>
                  <a:lnTo>
                    <a:pt x="123" y="76"/>
                  </a:lnTo>
                  <a:cubicBezTo>
                    <a:pt x="95" y="63"/>
                    <a:pt x="67" y="48"/>
                    <a:pt x="38" y="37"/>
                  </a:cubicBezTo>
                  <a:cubicBezTo>
                    <a:pt x="36" y="35"/>
                    <a:pt x="32" y="34"/>
                    <a:pt x="29" y="32"/>
                  </a:cubicBezTo>
                  <a:cubicBezTo>
                    <a:pt x="28" y="32"/>
                    <a:pt x="26" y="31"/>
                    <a:pt x="25" y="30"/>
                  </a:cubicBezTo>
                  <a:cubicBezTo>
                    <a:pt x="18" y="27"/>
                    <a:pt x="11" y="24"/>
                    <a:pt x="5" y="21"/>
                  </a:cubicBezTo>
                  <a:cubicBezTo>
                    <a:pt x="4" y="21"/>
                    <a:pt x="3" y="20"/>
                    <a:pt x="2" y="19"/>
                  </a:cubicBezTo>
                  <a:cubicBezTo>
                    <a:pt x="2" y="14"/>
                    <a:pt x="1" y="5"/>
                    <a:pt x="2" y="1"/>
                  </a:cubicBezTo>
                  <a:cubicBezTo>
                    <a:pt x="5" y="0"/>
                    <a:pt x="0" y="3"/>
                    <a:pt x="2" y="1"/>
                  </a:cubicBezTo>
                  <a:cubicBezTo>
                    <a:pt x="18" y="6"/>
                    <a:pt x="40" y="15"/>
                    <a:pt x="55" y="23"/>
                  </a:cubicBezTo>
                  <a:close/>
                </a:path>
              </a:pathLst>
            </a:custGeom>
            <a:solidFill>
              <a:srgbClr val="9CAC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88" name="Freeform 248"/>
            <p:cNvSpPr>
              <a:spLocks/>
            </p:cNvSpPr>
            <p:nvPr/>
          </p:nvSpPr>
          <p:spPr bwMode="auto">
            <a:xfrm>
              <a:off x="3710" y="1882"/>
              <a:ext cx="133" cy="67"/>
            </a:xfrm>
            <a:custGeom>
              <a:avLst/>
              <a:gdLst>
                <a:gd name="T0" fmla="*/ 51 w 61"/>
                <a:gd name="T1" fmla="*/ 25 h 31"/>
                <a:gd name="T2" fmla="*/ 61 w 61"/>
                <a:gd name="T3" fmla="*/ 31 h 31"/>
                <a:gd name="T4" fmla="*/ 0 w 61"/>
                <a:gd name="T5" fmla="*/ 3 h 31"/>
                <a:gd name="T6" fmla="*/ 10 w 61"/>
                <a:gd name="T7" fmla="*/ 4 h 31"/>
                <a:gd name="T8" fmla="*/ 51 w 61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1">
                  <a:moveTo>
                    <a:pt x="51" y="25"/>
                  </a:moveTo>
                  <a:cubicBezTo>
                    <a:pt x="54" y="26"/>
                    <a:pt x="58" y="29"/>
                    <a:pt x="61" y="31"/>
                  </a:cubicBezTo>
                  <a:cubicBezTo>
                    <a:pt x="42" y="21"/>
                    <a:pt x="20" y="12"/>
                    <a:pt x="0" y="3"/>
                  </a:cubicBezTo>
                  <a:cubicBezTo>
                    <a:pt x="3" y="0"/>
                    <a:pt x="7" y="3"/>
                    <a:pt x="10" y="4"/>
                  </a:cubicBezTo>
                  <a:cubicBezTo>
                    <a:pt x="24" y="11"/>
                    <a:pt x="38" y="15"/>
                    <a:pt x="51" y="25"/>
                  </a:cubicBez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89" name="Freeform 249"/>
            <p:cNvSpPr>
              <a:spLocks/>
            </p:cNvSpPr>
            <p:nvPr/>
          </p:nvSpPr>
          <p:spPr bwMode="auto">
            <a:xfrm>
              <a:off x="4483" y="1888"/>
              <a:ext cx="52" cy="26"/>
            </a:xfrm>
            <a:custGeom>
              <a:avLst/>
              <a:gdLst>
                <a:gd name="T0" fmla="*/ 24 w 24"/>
                <a:gd name="T1" fmla="*/ 8 h 12"/>
                <a:gd name="T2" fmla="*/ 0 w 24"/>
                <a:gd name="T3" fmla="*/ 12 h 12"/>
                <a:gd name="T4" fmla="*/ 21 w 24"/>
                <a:gd name="T5" fmla="*/ 0 h 12"/>
                <a:gd name="T6" fmla="*/ 24 w 24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2">
                  <a:moveTo>
                    <a:pt x="24" y="8"/>
                  </a:moveTo>
                  <a:cubicBezTo>
                    <a:pt x="17" y="12"/>
                    <a:pt x="8" y="11"/>
                    <a:pt x="0" y="12"/>
                  </a:cubicBezTo>
                  <a:cubicBezTo>
                    <a:pt x="8" y="10"/>
                    <a:pt x="16" y="6"/>
                    <a:pt x="21" y="0"/>
                  </a:cubicBezTo>
                  <a:cubicBezTo>
                    <a:pt x="24" y="1"/>
                    <a:pt x="22" y="6"/>
                    <a:pt x="24" y="8"/>
                  </a:cubicBezTo>
                  <a:close/>
                </a:path>
              </a:pathLst>
            </a:custGeom>
            <a:solidFill>
              <a:srgbClr val="DADAE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90" name="Freeform 250"/>
            <p:cNvSpPr>
              <a:spLocks/>
            </p:cNvSpPr>
            <p:nvPr/>
          </p:nvSpPr>
          <p:spPr bwMode="auto">
            <a:xfrm>
              <a:off x="4475" y="1891"/>
              <a:ext cx="19" cy="13"/>
            </a:xfrm>
            <a:custGeom>
              <a:avLst/>
              <a:gdLst>
                <a:gd name="T0" fmla="*/ 0 w 9"/>
                <a:gd name="T1" fmla="*/ 5 h 6"/>
                <a:gd name="T2" fmla="*/ 7 w 9"/>
                <a:gd name="T3" fmla="*/ 1 h 6"/>
                <a:gd name="T4" fmla="*/ 9 w 9"/>
                <a:gd name="T5" fmla="*/ 0 h 6"/>
                <a:gd name="T6" fmla="*/ 0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5"/>
                  </a:moveTo>
                  <a:cubicBezTo>
                    <a:pt x="1" y="3"/>
                    <a:pt x="5" y="4"/>
                    <a:pt x="7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6" y="2"/>
                    <a:pt x="4" y="6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91" name="Freeform 251"/>
            <p:cNvSpPr>
              <a:spLocks/>
            </p:cNvSpPr>
            <p:nvPr/>
          </p:nvSpPr>
          <p:spPr bwMode="auto">
            <a:xfrm>
              <a:off x="4842" y="1891"/>
              <a:ext cx="8" cy="6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2 h 3"/>
                <a:gd name="T4" fmla="*/ 0 w 4"/>
                <a:gd name="T5" fmla="*/ 1 h 3"/>
                <a:gd name="T6" fmla="*/ 4 w 4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2"/>
                  </a:lnTo>
                  <a:cubicBezTo>
                    <a:pt x="3" y="3"/>
                    <a:pt x="1" y="2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92" name="Freeform 252"/>
            <p:cNvSpPr>
              <a:spLocks/>
            </p:cNvSpPr>
            <p:nvPr/>
          </p:nvSpPr>
          <p:spPr bwMode="auto">
            <a:xfrm>
              <a:off x="4833" y="1893"/>
              <a:ext cx="4" cy="2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93" name="Freeform 253"/>
            <p:cNvSpPr>
              <a:spLocks/>
            </p:cNvSpPr>
            <p:nvPr/>
          </p:nvSpPr>
          <p:spPr bwMode="auto">
            <a:xfrm>
              <a:off x="4707" y="1895"/>
              <a:ext cx="117" cy="22"/>
            </a:xfrm>
            <a:custGeom>
              <a:avLst/>
              <a:gdLst>
                <a:gd name="T0" fmla="*/ 54 w 54"/>
                <a:gd name="T1" fmla="*/ 1 h 10"/>
                <a:gd name="T2" fmla="*/ 11 w 54"/>
                <a:gd name="T3" fmla="*/ 8 h 10"/>
                <a:gd name="T4" fmla="*/ 0 w 54"/>
                <a:gd name="T5" fmla="*/ 10 h 10"/>
                <a:gd name="T6" fmla="*/ 5 w 54"/>
                <a:gd name="T7" fmla="*/ 8 h 10"/>
                <a:gd name="T8" fmla="*/ 34 w 54"/>
                <a:gd name="T9" fmla="*/ 3 h 10"/>
                <a:gd name="T10" fmla="*/ 54 w 54"/>
                <a:gd name="T11" fmla="*/ 0 h 10"/>
                <a:gd name="T12" fmla="*/ 54 w 54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0">
                  <a:moveTo>
                    <a:pt x="54" y="1"/>
                  </a:moveTo>
                  <a:cubicBezTo>
                    <a:pt x="40" y="3"/>
                    <a:pt x="24" y="5"/>
                    <a:pt x="11" y="8"/>
                  </a:cubicBezTo>
                  <a:cubicBezTo>
                    <a:pt x="8" y="10"/>
                    <a:pt x="3" y="9"/>
                    <a:pt x="0" y="10"/>
                  </a:cubicBezTo>
                  <a:cubicBezTo>
                    <a:pt x="0" y="8"/>
                    <a:pt x="3" y="9"/>
                    <a:pt x="5" y="8"/>
                  </a:cubicBezTo>
                  <a:cubicBezTo>
                    <a:pt x="14" y="7"/>
                    <a:pt x="23" y="3"/>
                    <a:pt x="34" y="3"/>
                  </a:cubicBezTo>
                  <a:cubicBezTo>
                    <a:pt x="40" y="1"/>
                    <a:pt x="47" y="2"/>
                    <a:pt x="54" y="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94" name="Freeform 254"/>
            <p:cNvSpPr>
              <a:spLocks/>
            </p:cNvSpPr>
            <p:nvPr/>
          </p:nvSpPr>
          <p:spPr bwMode="auto">
            <a:xfrm>
              <a:off x="4455" y="1912"/>
              <a:ext cx="26" cy="7"/>
            </a:xfrm>
            <a:custGeom>
              <a:avLst/>
              <a:gdLst>
                <a:gd name="T0" fmla="*/ 12 w 12"/>
                <a:gd name="T1" fmla="*/ 1 h 3"/>
                <a:gd name="T2" fmla="*/ 1 w 12"/>
                <a:gd name="T3" fmla="*/ 3 h 3"/>
                <a:gd name="T4" fmla="*/ 0 w 12"/>
                <a:gd name="T5" fmla="*/ 0 h 3"/>
                <a:gd name="T6" fmla="*/ 12 w 1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1"/>
                  </a:moveTo>
                  <a:cubicBezTo>
                    <a:pt x="9" y="3"/>
                    <a:pt x="5" y="2"/>
                    <a:pt x="1" y="3"/>
                  </a:cubicBezTo>
                  <a:lnTo>
                    <a:pt x="0" y="0"/>
                  </a:lnTo>
                  <a:cubicBezTo>
                    <a:pt x="4" y="1"/>
                    <a:pt x="8" y="2"/>
                    <a:pt x="12" y="1"/>
                  </a:cubicBezTo>
                  <a:close/>
                </a:path>
              </a:pathLst>
            </a:custGeom>
            <a:solidFill>
              <a:srgbClr val="DADAE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95" name="Freeform 255"/>
            <p:cNvSpPr>
              <a:spLocks/>
            </p:cNvSpPr>
            <p:nvPr/>
          </p:nvSpPr>
          <p:spPr bwMode="auto">
            <a:xfrm>
              <a:off x="4475" y="1910"/>
              <a:ext cx="76" cy="13"/>
            </a:xfrm>
            <a:custGeom>
              <a:avLst/>
              <a:gdLst>
                <a:gd name="T0" fmla="*/ 35 w 35"/>
                <a:gd name="T1" fmla="*/ 3 h 6"/>
                <a:gd name="T2" fmla="*/ 29 w 35"/>
                <a:gd name="T3" fmla="*/ 4 h 6"/>
                <a:gd name="T4" fmla="*/ 0 w 35"/>
                <a:gd name="T5" fmla="*/ 6 h 6"/>
                <a:gd name="T6" fmla="*/ 28 w 35"/>
                <a:gd name="T7" fmla="*/ 1 h 6"/>
                <a:gd name="T8" fmla="*/ 35 w 3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35" y="3"/>
                  </a:moveTo>
                  <a:cubicBezTo>
                    <a:pt x="33" y="4"/>
                    <a:pt x="31" y="6"/>
                    <a:pt x="29" y="4"/>
                  </a:cubicBezTo>
                  <a:cubicBezTo>
                    <a:pt x="19" y="3"/>
                    <a:pt x="9" y="5"/>
                    <a:pt x="0" y="6"/>
                  </a:cubicBezTo>
                  <a:cubicBezTo>
                    <a:pt x="9" y="3"/>
                    <a:pt x="19" y="3"/>
                    <a:pt x="28" y="1"/>
                  </a:cubicBezTo>
                  <a:cubicBezTo>
                    <a:pt x="30" y="3"/>
                    <a:pt x="33" y="0"/>
                    <a:pt x="35" y="3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96" name="Freeform 256"/>
            <p:cNvSpPr>
              <a:spLocks/>
            </p:cNvSpPr>
            <p:nvPr/>
          </p:nvSpPr>
          <p:spPr bwMode="auto">
            <a:xfrm>
              <a:off x="4084" y="1914"/>
              <a:ext cx="19" cy="7"/>
            </a:xfrm>
            <a:custGeom>
              <a:avLst/>
              <a:gdLst>
                <a:gd name="T0" fmla="*/ 0 w 9"/>
                <a:gd name="T1" fmla="*/ 3 h 3"/>
                <a:gd name="T2" fmla="*/ 7 w 9"/>
                <a:gd name="T3" fmla="*/ 0 h 3"/>
                <a:gd name="T4" fmla="*/ 9 w 9"/>
                <a:gd name="T5" fmla="*/ 2 h 3"/>
                <a:gd name="T6" fmla="*/ 0 w 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3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97" name="Freeform 257"/>
            <p:cNvSpPr>
              <a:spLocks/>
            </p:cNvSpPr>
            <p:nvPr/>
          </p:nvSpPr>
          <p:spPr bwMode="auto">
            <a:xfrm>
              <a:off x="4696" y="1914"/>
              <a:ext cx="2" cy="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cubicBezTo>
                    <a:pt x="0" y="1"/>
                    <a:pt x="1" y="0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98" name="Freeform 258"/>
            <p:cNvSpPr>
              <a:spLocks/>
            </p:cNvSpPr>
            <p:nvPr/>
          </p:nvSpPr>
          <p:spPr bwMode="auto">
            <a:xfrm>
              <a:off x="4079" y="1923"/>
              <a:ext cx="29" cy="7"/>
            </a:xfrm>
            <a:custGeom>
              <a:avLst/>
              <a:gdLst>
                <a:gd name="T0" fmla="*/ 13 w 13"/>
                <a:gd name="T1" fmla="*/ 1 h 3"/>
                <a:gd name="T2" fmla="*/ 0 w 13"/>
                <a:gd name="T3" fmla="*/ 3 h 3"/>
                <a:gd name="T4" fmla="*/ 13 w 1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13" y="1"/>
                  </a:moveTo>
                  <a:cubicBezTo>
                    <a:pt x="9" y="2"/>
                    <a:pt x="4" y="2"/>
                    <a:pt x="0" y="3"/>
                  </a:cubicBezTo>
                  <a:cubicBezTo>
                    <a:pt x="4" y="1"/>
                    <a:pt x="9" y="0"/>
                    <a:pt x="13" y="1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499" name="Freeform 259"/>
            <p:cNvSpPr>
              <a:spLocks/>
            </p:cNvSpPr>
            <p:nvPr/>
          </p:nvSpPr>
          <p:spPr bwMode="auto">
            <a:xfrm>
              <a:off x="4457" y="1923"/>
              <a:ext cx="2" cy="1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00" name="Freeform 260"/>
            <p:cNvSpPr>
              <a:spLocks/>
            </p:cNvSpPr>
            <p:nvPr/>
          </p:nvSpPr>
          <p:spPr bwMode="auto">
            <a:xfrm>
              <a:off x="4042" y="1925"/>
              <a:ext cx="513" cy="350"/>
            </a:xfrm>
            <a:custGeom>
              <a:avLst/>
              <a:gdLst>
                <a:gd name="T0" fmla="*/ 230 w 236"/>
                <a:gd name="T1" fmla="*/ 2 h 161"/>
                <a:gd name="T2" fmla="*/ 230 w 236"/>
                <a:gd name="T3" fmla="*/ 45 h 161"/>
                <a:gd name="T4" fmla="*/ 220 w 236"/>
                <a:gd name="T5" fmla="*/ 100 h 161"/>
                <a:gd name="T6" fmla="*/ 216 w 236"/>
                <a:gd name="T7" fmla="*/ 112 h 161"/>
                <a:gd name="T8" fmla="*/ 192 w 236"/>
                <a:gd name="T9" fmla="*/ 140 h 161"/>
                <a:gd name="T10" fmla="*/ 110 w 236"/>
                <a:gd name="T11" fmla="*/ 161 h 161"/>
                <a:gd name="T12" fmla="*/ 64 w 236"/>
                <a:gd name="T13" fmla="*/ 155 h 161"/>
                <a:gd name="T14" fmla="*/ 49 w 236"/>
                <a:gd name="T15" fmla="*/ 151 h 161"/>
                <a:gd name="T16" fmla="*/ 9 w 236"/>
                <a:gd name="T17" fmla="*/ 121 h 161"/>
                <a:gd name="T18" fmla="*/ 4 w 236"/>
                <a:gd name="T19" fmla="*/ 108 h 161"/>
                <a:gd name="T20" fmla="*/ 11 w 236"/>
                <a:gd name="T21" fmla="*/ 110 h 161"/>
                <a:gd name="T22" fmla="*/ 30 w 236"/>
                <a:gd name="T23" fmla="*/ 117 h 161"/>
                <a:gd name="T24" fmla="*/ 30 w 236"/>
                <a:gd name="T25" fmla="*/ 117 h 161"/>
                <a:gd name="T26" fmla="*/ 63 w 236"/>
                <a:gd name="T27" fmla="*/ 126 h 161"/>
                <a:gd name="T28" fmla="*/ 75 w 236"/>
                <a:gd name="T29" fmla="*/ 123 h 161"/>
                <a:gd name="T30" fmla="*/ 96 w 236"/>
                <a:gd name="T31" fmla="*/ 74 h 161"/>
                <a:gd name="T32" fmla="*/ 109 w 236"/>
                <a:gd name="T33" fmla="*/ 22 h 161"/>
                <a:gd name="T34" fmla="*/ 118 w 236"/>
                <a:gd name="T35" fmla="*/ 16 h 161"/>
                <a:gd name="T36" fmla="*/ 155 w 236"/>
                <a:gd name="T37" fmla="*/ 9 h 161"/>
                <a:gd name="T38" fmla="*/ 227 w 236"/>
                <a:gd name="T39" fmla="*/ 0 h 161"/>
                <a:gd name="T40" fmla="*/ 230 w 236"/>
                <a:gd name="T41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161">
                  <a:moveTo>
                    <a:pt x="230" y="2"/>
                  </a:moveTo>
                  <a:cubicBezTo>
                    <a:pt x="236" y="15"/>
                    <a:pt x="231" y="31"/>
                    <a:pt x="230" y="45"/>
                  </a:cubicBezTo>
                  <a:cubicBezTo>
                    <a:pt x="228" y="63"/>
                    <a:pt x="226" y="83"/>
                    <a:pt x="220" y="100"/>
                  </a:cubicBezTo>
                  <a:cubicBezTo>
                    <a:pt x="220" y="104"/>
                    <a:pt x="218" y="108"/>
                    <a:pt x="216" y="112"/>
                  </a:cubicBezTo>
                  <a:cubicBezTo>
                    <a:pt x="208" y="122"/>
                    <a:pt x="204" y="134"/>
                    <a:pt x="192" y="140"/>
                  </a:cubicBezTo>
                  <a:cubicBezTo>
                    <a:pt x="167" y="153"/>
                    <a:pt x="140" y="161"/>
                    <a:pt x="110" y="161"/>
                  </a:cubicBezTo>
                  <a:cubicBezTo>
                    <a:pt x="95" y="160"/>
                    <a:pt x="78" y="161"/>
                    <a:pt x="64" y="155"/>
                  </a:cubicBezTo>
                  <a:cubicBezTo>
                    <a:pt x="58" y="155"/>
                    <a:pt x="54" y="152"/>
                    <a:pt x="49" y="151"/>
                  </a:cubicBezTo>
                  <a:cubicBezTo>
                    <a:pt x="34" y="144"/>
                    <a:pt x="12" y="140"/>
                    <a:pt x="9" y="121"/>
                  </a:cubicBezTo>
                  <a:cubicBezTo>
                    <a:pt x="11" y="114"/>
                    <a:pt x="0" y="115"/>
                    <a:pt x="4" y="108"/>
                  </a:cubicBezTo>
                  <a:cubicBezTo>
                    <a:pt x="6" y="106"/>
                    <a:pt x="9" y="109"/>
                    <a:pt x="11" y="110"/>
                  </a:cubicBezTo>
                  <a:cubicBezTo>
                    <a:pt x="18" y="111"/>
                    <a:pt x="23" y="115"/>
                    <a:pt x="30" y="117"/>
                  </a:cubicBezTo>
                  <a:lnTo>
                    <a:pt x="30" y="117"/>
                  </a:lnTo>
                  <a:cubicBezTo>
                    <a:pt x="40" y="122"/>
                    <a:pt x="51" y="125"/>
                    <a:pt x="63" y="126"/>
                  </a:cubicBezTo>
                  <a:cubicBezTo>
                    <a:pt x="67" y="125"/>
                    <a:pt x="72" y="127"/>
                    <a:pt x="75" y="123"/>
                  </a:cubicBezTo>
                  <a:cubicBezTo>
                    <a:pt x="89" y="111"/>
                    <a:pt x="91" y="91"/>
                    <a:pt x="96" y="74"/>
                  </a:cubicBezTo>
                  <a:cubicBezTo>
                    <a:pt x="101" y="57"/>
                    <a:pt x="101" y="38"/>
                    <a:pt x="109" y="22"/>
                  </a:cubicBezTo>
                  <a:cubicBezTo>
                    <a:pt x="111" y="19"/>
                    <a:pt x="114" y="15"/>
                    <a:pt x="118" y="16"/>
                  </a:cubicBezTo>
                  <a:cubicBezTo>
                    <a:pt x="129" y="10"/>
                    <a:pt x="143" y="11"/>
                    <a:pt x="155" y="9"/>
                  </a:cubicBezTo>
                  <a:cubicBezTo>
                    <a:pt x="179" y="5"/>
                    <a:pt x="202" y="0"/>
                    <a:pt x="227" y="0"/>
                  </a:cubicBezTo>
                  <a:lnTo>
                    <a:pt x="230" y="2"/>
                  </a:lnTo>
                  <a:close/>
                </a:path>
              </a:pathLst>
            </a:custGeom>
            <a:solidFill>
              <a:srgbClr val="FE702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01" name="Freeform 261"/>
            <p:cNvSpPr>
              <a:spLocks/>
            </p:cNvSpPr>
            <p:nvPr/>
          </p:nvSpPr>
          <p:spPr bwMode="auto">
            <a:xfrm>
              <a:off x="4570" y="1925"/>
              <a:ext cx="102" cy="224"/>
            </a:xfrm>
            <a:custGeom>
              <a:avLst/>
              <a:gdLst>
                <a:gd name="T0" fmla="*/ 47 w 47"/>
                <a:gd name="T1" fmla="*/ 0 h 103"/>
                <a:gd name="T2" fmla="*/ 41 w 47"/>
                <a:gd name="T3" fmla="*/ 15 h 103"/>
                <a:gd name="T4" fmla="*/ 35 w 47"/>
                <a:gd name="T5" fmla="*/ 39 h 103"/>
                <a:gd name="T6" fmla="*/ 24 w 47"/>
                <a:gd name="T7" fmla="*/ 79 h 103"/>
                <a:gd name="T8" fmla="*/ 16 w 47"/>
                <a:gd name="T9" fmla="*/ 95 h 103"/>
                <a:gd name="T10" fmla="*/ 0 w 47"/>
                <a:gd name="T11" fmla="*/ 103 h 103"/>
                <a:gd name="T12" fmla="*/ 0 w 47"/>
                <a:gd name="T13" fmla="*/ 102 h 103"/>
                <a:gd name="T14" fmla="*/ 28 w 47"/>
                <a:gd name="T15" fmla="*/ 64 h 103"/>
                <a:gd name="T16" fmla="*/ 37 w 47"/>
                <a:gd name="T17" fmla="*/ 26 h 103"/>
                <a:gd name="T18" fmla="*/ 40 w 47"/>
                <a:gd name="T19" fmla="*/ 14 h 103"/>
                <a:gd name="T20" fmla="*/ 47 w 47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03">
                  <a:moveTo>
                    <a:pt x="47" y="0"/>
                  </a:moveTo>
                  <a:cubicBezTo>
                    <a:pt x="45" y="5"/>
                    <a:pt x="41" y="10"/>
                    <a:pt x="41" y="15"/>
                  </a:cubicBezTo>
                  <a:cubicBezTo>
                    <a:pt x="39" y="23"/>
                    <a:pt x="38" y="31"/>
                    <a:pt x="35" y="39"/>
                  </a:cubicBezTo>
                  <a:cubicBezTo>
                    <a:pt x="30" y="52"/>
                    <a:pt x="30" y="66"/>
                    <a:pt x="24" y="79"/>
                  </a:cubicBezTo>
                  <a:cubicBezTo>
                    <a:pt x="22" y="85"/>
                    <a:pt x="20" y="90"/>
                    <a:pt x="16" y="95"/>
                  </a:cubicBezTo>
                  <a:cubicBezTo>
                    <a:pt x="14" y="102"/>
                    <a:pt x="6" y="102"/>
                    <a:pt x="0" y="103"/>
                  </a:cubicBezTo>
                  <a:lnTo>
                    <a:pt x="0" y="102"/>
                  </a:lnTo>
                  <a:cubicBezTo>
                    <a:pt x="20" y="100"/>
                    <a:pt x="22" y="78"/>
                    <a:pt x="28" y="64"/>
                  </a:cubicBezTo>
                  <a:cubicBezTo>
                    <a:pt x="30" y="51"/>
                    <a:pt x="35" y="39"/>
                    <a:pt x="37" y="26"/>
                  </a:cubicBezTo>
                  <a:cubicBezTo>
                    <a:pt x="39" y="22"/>
                    <a:pt x="38" y="17"/>
                    <a:pt x="40" y="14"/>
                  </a:cubicBezTo>
                  <a:cubicBezTo>
                    <a:pt x="41" y="9"/>
                    <a:pt x="43" y="3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02" name="Freeform 262"/>
            <p:cNvSpPr>
              <a:spLocks/>
            </p:cNvSpPr>
            <p:nvPr/>
          </p:nvSpPr>
          <p:spPr bwMode="auto">
            <a:xfrm>
              <a:off x="4068" y="1925"/>
              <a:ext cx="9" cy="9"/>
            </a:xfrm>
            <a:custGeom>
              <a:avLst/>
              <a:gdLst>
                <a:gd name="T0" fmla="*/ 4 w 4"/>
                <a:gd name="T1" fmla="*/ 2 h 4"/>
                <a:gd name="T2" fmla="*/ 0 w 4"/>
                <a:gd name="T3" fmla="*/ 3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1" y="4"/>
                    <a:pt x="0" y="3"/>
                  </a:cubicBezTo>
                  <a:cubicBezTo>
                    <a:pt x="1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03" name="Freeform 263"/>
            <p:cNvSpPr>
              <a:spLocks/>
            </p:cNvSpPr>
            <p:nvPr/>
          </p:nvSpPr>
          <p:spPr bwMode="auto">
            <a:xfrm>
              <a:off x="3612" y="1928"/>
              <a:ext cx="48" cy="549"/>
            </a:xfrm>
            <a:custGeom>
              <a:avLst/>
              <a:gdLst>
                <a:gd name="T0" fmla="*/ 5 w 22"/>
                <a:gd name="T1" fmla="*/ 0 h 253"/>
                <a:gd name="T2" fmla="*/ 22 w 22"/>
                <a:gd name="T3" fmla="*/ 9 h 253"/>
                <a:gd name="T4" fmla="*/ 20 w 22"/>
                <a:gd name="T5" fmla="*/ 208 h 253"/>
                <a:gd name="T6" fmla="*/ 20 w 22"/>
                <a:gd name="T7" fmla="*/ 253 h 253"/>
                <a:gd name="T8" fmla="*/ 4 w 22"/>
                <a:gd name="T9" fmla="*/ 241 h 253"/>
                <a:gd name="T10" fmla="*/ 3 w 22"/>
                <a:gd name="T11" fmla="*/ 160 h 253"/>
                <a:gd name="T12" fmla="*/ 4 w 22"/>
                <a:gd name="T13" fmla="*/ 0 h 253"/>
                <a:gd name="T14" fmla="*/ 5 w 22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53">
                  <a:moveTo>
                    <a:pt x="5" y="0"/>
                  </a:moveTo>
                  <a:cubicBezTo>
                    <a:pt x="10" y="3"/>
                    <a:pt x="16" y="6"/>
                    <a:pt x="22" y="9"/>
                  </a:cubicBezTo>
                  <a:cubicBezTo>
                    <a:pt x="20" y="77"/>
                    <a:pt x="22" y="139"/>
                    <a:pt x="20" y="208"/>
                  </a:cubicBezTo>
                  <a:cubicBezTo>
                    <a:pt x="19" y="223"/>
                    <a:pt x="22" y="237"/>
                    <a:pt x="20" y="253"/>
                  </a:cubicBezTo>
                  <a:cubicBezTo>
                    <a:pt x="14" y="250"/>
                    <a:pt x="8" y="246"/>
                    <a:pt x="4" y="241"/>
                  </a:cubicBezTo>
                  <a:cubicBezTo>
                    <a:pt x="4" y="215"/>
                    <a:pt x="0" y="188"/>
                    <a:pt x="3" y="160"/>
                  </a:cubicBezTo>
                  <a:cubicBezTo>
                    <a:pt x="0" y="107"/>
                    <a:pt x="5" y="55"/>
                    <a:pt x="4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9CAC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04" name="Freeform 264"/>
            <p:cNvSpPr>
              <a:spLocks/>
            </p:cNvSpPr>
            <p:nvPr/>
          </p:nvSpPr>
          <p:spPr bwMode="auto">
            <a:xfrm>
              <a:off x="3977" y="1930"/>
              <a:ext cx="35" cy="15"/>
            </a:xfrm>
            <a:custGeom>
              <a:avLst/>
              <a:gdLst>
                <a:gd name="T0" fmla="*/ 16 w 16"/>
                <a:gd name="T1" fmla="*/ 0 h 7"/>
                <a:gd name="T2" fmla="*/ 1 w 16"/>
                <a:gd name="T3" fmla="*/ 7 h 7"/>
                <a:gd name="T4" fmla="*/ 0 w 16"/>
                <a:gd name="T5" fmla="*/ 6 h 7"/>
                <a:gd name="T6" fmla="*/ 6 w 16"/>
                <a:gd name="T7" fmla="*/ 4 h 7"/>
                <a:gd name="T8" fmla="*/ 16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6" y="0"/>
                  </a:moveTo>
                  <a:cubicBezTo>
                    <a:pt x="12" y="4"/>
                    <a:pt x="6" y="5"/>
                    <a:pt x="1" y="7"/>
                  </a:cubicBezTo>
                  <a:cubicBezTo>
                    <a:pt x="1" y="7"/>
                    <a:pt x="1" y="6"/>
                    <a:pt x="0" y="6"/>
                  </a:cubicBezTo>
                  <a:cubicBezTo>
                    <a:pt x="2" y="5"/>
                    <a:pt x="4" y="5"/>
                    <a:pt x="6" y="4"/>
                  </a:cubicBezTo>
                  <a:cubicBezTo>
                    <a:pt x="10" y="3"/>
                    <a:pt x="12" y="1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05" name="Freeform 265"/>
            <p:cNvSpPr>
              <a:spLocks/>
            </p:cNvSpPr>
            <p:nvPr/>
          </p:nvSpPr>
          <p:spPr bwMode="auto">
            <a:xfrm>
              <a:off x="4034" y="1930"/>
              <a:ext cx="80" cy="17"/>
            </a:xfrm>
            <a:custGeom>
              <a:avLst/>
              <a:gdLst>
                <a:gd name="T0" fmla="*/ 37 w 37"/>
                <a:gd name="T1" fmla="*/ 0 h 8"/>
                <a:gd name="T2" fmla="*/ 31 w 37"/>
                <a:gd name="T3" fmla="*/ 2 h 8"/>
                <a:gd name="T4" fmla="*/ 22 w 37"/>
                <a:gd name="T5" fmla="*/ 4 h 8"/>
                <a:gd name="T6" fmla="*/ 0 w 37"/>
                <a:gd name="T7" fmla="*/ 8 h 8"/>
                <a:gd name="T8" fmla="*/ 12 w 37"/>
                <a:gd name="T9" fmla="*/ 4 h 8"/>
                <a:gd name="T10" fmla="*/ 20 w 37"/>
                <a:gd name="T11" fmla="*/ 2 h 8"/>
                <a:gd name="T12" fmla="*/ 37 w 3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">
                  <a:moveTo>
                    <a:pt x="37" y="0"/>
                  </a:moveTo>
                  <a:cubicBezTo>
                    <a:pt x="36" y="1"/>
                    <a:pt x="33" y="1"/>
                    <a:pt x="31" y="2"/>
                  </a:cubicBezTo>
                  <a:cubicBezTo>
                    <a:pt x="27" y="2"/>
                    <a:pt x="25" y="4"/>
                    <a:pt x="22" y="4"/>
                  </a:cubicBezTo>
                  <a:cubicBezTo>
                    <a:pt x="15" y="7"/>
                    <a:pt x="7" y="6"/>
                    <a:pt x="0" y="8"/>
                  </a:cubicBezTo>
                  <a:cubicBezTo>
                    <a:pt x="4" y="6"/>
                    <a:pt x="8" y="4"/>
                    <a:pt x="12" y="4"/>
                  </a:cubicBezTo>
                  <a:cubicBezTo>
                    <a:pt x="14" y="2"/>
                    <a:pt x="18" y="2"/>
                    <a:pt x="20" y="2"/>
                  </a:cubicBezTo>
                  <a:cubicBezTo>
                    <a:pt x="25" y="0"/>
                    <a:pt x="32" y="0"/>
                    <a:pt x="37" y="0"/>
                  </a:cubicBez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06" name="Freeform 266"/>
            <p:cNvSpPr>
              <a:spLocks/>
            </p:cNvSpPr>
            <p:nvPr/>
          </p:nvSpPr>
          <p:spPr bwMode="auto">
            <a:xfrm>
              <a:off x="4509" y="1941"/>
              <a:ext cx="7" cy="4"/>
            </a:xfrm>
            <a:custGeom>
              <a:avLst/>
              <a:gdLst>
                <a:gd name="T0" fmla="*/ 3 w 3"/>
                <a:gd name="T1" fmla="*/ 2 h 2"/>
                <a:gd name="T2" fmla="*/ 1 w 3"/>
                <a:gd name="T3" fmla="*/ 1 h 2"/>
                <a:gd name="T4" fmla="*/ 1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2"/>
                    <a:pt x="1" y="2"/>
                    <a:pt x="1" y="1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07" name="Freeform 267"/>
            <p:cNvSpPr>
              <a:spLocks/>
            </p:cNvSpPr>
            <p:nvPr/>
          </p:nvSpPr>
          <p:spPr bwMode="auto">
            <a:xfrm>
              <a:off x="4331" y="1943"/>
              <a:ext cx="172" cy="28"/>
            </a:xfrm>
            <a:custGeom>
              <a:avLst/>
              <a:gdLst>
                <a:gd name="T0" fmla="*/ 78 w 79"/>
                <a:gd name="T1" fmla="*/ 1 h 13"/>
                <a:gd name="T2" fmla="*/ 15 w 79"/>
                <a:gd name="T3" fmla="*/ 10 h 13"/>
                <a:gd name="T4" fmla="*/ 0 w 79"/>
                <a:gd name="T5" fmla="*/ 13 h 13"/>
                <a:gd name="T6" fmla="*/ 17 w 79"/>
                <a:gd name="T7" fmla="*/ 9 h 13"/>
                <a:gd name="T8" fmla="*/ 22 w 79"/>
                <a:gd name="T9" fmla="*/ 9 h 13"/>
                <a:gd name="T10" fmla="*/ 30 w 79"/>
                <a:gd name="T11" fmla="*/ 7 h 13"/>
                <a:gd name="T12" fmla="*/ 79 w 79"/>
                <a:gd name="T13" fmla="*/ 0 h 13"/>
                <a:gd name="T14" fmla="*/ 78 w 79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3">
                  <a:moveTo>
                    <a:pt x="78" y="1"/>
                  </a:moveTo>
                  <a:cubicBezTo>
                    <a:pt x="57" y="2"/>
                    <a:pt x="36" y="7"/>
                    <a:pt x="15" y="10"/>
                  </a:cubicBezTo>
                  <a:cubicBezTo>
                    <a:pt x="10" y="12"/>
                    <a:pt x="5" y="13"/>
                    <a:pt x="0" y="13"/>
                  </a:cubicBezTo>
                  <a:cubicBezTo>
                    <a:pt x="5" y="11"/>
                    <a:pt x="11" y="10"/>
                    <a:pt x="17" y="9"/>
                  </a:cubicBezTo>
                  <a:cubicBezTo>
                    <a:pt x="18" y="9"/>
                    <a:pt x="20" y="8"/>
                    <a:pt x="22" y="9"/>
                  </a:cubicBezTo>
                  <a:cubicBezTo>
                    <a:pt x="24" y="7"/>
                    <a:pt x="27" y="8"/>
                    <a:pt x="30" y="7"/>
                  </a:cubicBezTo>
                  <a:cubicBezTo>
                    <a:pt x="47" y="5"/>
                    <a:pt x="63" y="0"/>
                    <a:pt x="79" y="0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08" name="Freeform 268"/>
            <p:cNvSpPr>
              <a:spLocks/>
            </p:cNvSpPr>
            <p:nvPr/>
          </p:nvSpPr>
          <p:spPr bwMode="auto">
            <a:xfrm>
              <a:off x="3658" y="1949"/>
              <a:ext cx="48" cy="528"/>
            </a:xfrm>
            <a:custGeom>
              <a:avLst/>
              <a:gdLst>
                <a:gd name="T0" fmla="*/ 5 w 22"/>
                <a:gd name="T1" fmla="*/ 1 h 243"/>
                <a:gd name="T2" fmla="*/ 6 w 22"/>
                <a:gd name="T3" fmla="*/ 59 h 243"/>
                <a:gd name="T4" fmla="*/ 15 w 22"/>
                <a:gd name="T5" fmla="*/ 63 h 243"/>
                <a:gd name="T6" fmla="*/ 22 w 22"/>
                <a:gd name="T7" fmla="*/ 67 h 243"/>
                <a:gd name="T8" fmla="*/ 22 w 22"/>
                <a:gd name="T9" fmla="*/ 188 h 243"/>
                <a:gd name="T10" fmla="*/ 22 w 22"/>
                <a:gd name="T11" fmla="*/ 238 h 243"/>
                <a:gd name="T12" fmla="*/ 21 w 22"/>
                <a:gd name="T13" fmla="*/ 237 h 243"/>
                <a:gd name="T14" fmla="*/ 20 w 22"/>
                <a:gd name="T15" fmla="*/ 238 h 243"/>
                <a:gd name="T16" fmla="*/ 15 w 22"/>
                <a:gd name="T17" fmla="*/ 240 h 243"/>
                <a:gd name="T18" fmla="*/ 3 w 22"/>
                <a:gd name="T19" fmla="*/ 243 h 243"/>
                <a:gd name="T20" fmla="*/ 2 w 22"/>
                <a:gd name="T21" fmla="*/ 239 h 243"/>
                <a:gd name="T22" fmla="*/ 2 w 22"/>
                <a:gd name="T23" fmla="*/ 197 h 243"/>
                <a:gd name="T24" fmla="*/ 2 w 22"/>
                <a:gd name="T25" fmla="*/ 145 h 243"/>
                <a:gd name="T26" fmla="*/ 2 w 22"/>
                <a:gd name="T27" fmla="*/ 51 h 243"/>
                <a:gd name="T28" fmla="*/ 3 w 22"/>
                <a:gd name="T29" fmla="*/ 0 h 243"/>
                <a:gd name="T30" fmla="*/ 5 w 22"/>
                <a:gd name="T31" fmla="*/ 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3">
                  <a:moveTo>
                    <a:pt x="5" y="1"/>
                  </a:moveTo>
                  <a:cubicBezTo>
                    <a:pt x="4" y="20"/>
                    <a:pt x="6" y="40"/>
                    <a:pt x="6" y="59"/>
                  </a:cubicBezTo>
                  <a:cubicBezTo>
                    <a:pt x="9" y="60"/>
                    <a:pt x="12" y="61"/>
                    <a:pt x="15" y="63"/>
                  </a:cubicBezTo>
                  <a:lnTo>
                    <a:pt x="22" y="67"/>
                  </a:lnTo>
                  <a:cubicBezTo>
                    <a:pt x="21" y="104"/>
                    <a:pt x="21" y="149"/>
                    <a:pt x="22" y="188"/>
                  </a:cubicBezTo>
                  <a:cubicBezTo>
                    <a:pt x="22" y="203"/>
                    <a:pt x="22" y="221"/>
                    <a:pt x="22" y="238"/>
                  </a:cubicBezTo>
                  <a:cubicBezTo>
                    <a:pt x="22" y="237"/>
                    <a:pt x="22" y="237"/>
                    <a:pt x="21" y="237"/>
                  </a:cubicBezTo>
                  <a:cubicBezTo>
                    <a:pt x="21" y="237"/>
                    <a:pt x="20" y="237"/>
                    <a:pt x="20" y="238"/>
                  </a:cubicBezTo>
                  <a:cubicBezTo>
                    <a:pt x="20" y="240"/>
                    <a:pt x="16" y="239"/>
                    <a:pt x="15" y="240"/>
                  </a:cubicBezTo>
                  <a:cubicBezTo>
                    <a:pt x="11" y="240"/>
                    <a:pt x="7" y="242"/>
                    <a:pt x="3" y="243"/>
                  </a:cubicBezTo>
                  <a:cubicBezTo>
                    <a:pt x="3" y="242"/>
                    <a:pt x="3" y="241"/>
                    <a:pt x="2" y="239"/>
                  </a:cubicBezTo>
                  <a:cubicBezTo>
                    <a:pt x="4" y="225"/>
                    <a:pt x="0" y="211"/>
                    <a:pt x="2" y="197"/>
                  </a:cubicBezTo>
                  <a:cubicBezTo>
                    <a:pt x="3" y="179"/>
                    <a:pt x="1" y="161"/>
                    <a:pt x="2" y="145"/>
                  </a:cubicBezTo>
                  <a:cubicBezTo>
                    <a:pt x="5" y="115"/>
                    <a:pt x="1" y="83"/>
                    <a:pt x="2" y="51"/>
                  </a:cubicBezTo>
                  <a:cubicBezTo>
                    <a:pt x="1" y="34"/>
                    <a:pt x="1" y="18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09" name="Freeform 269"/>
            <p:cNvSpPr>
              <a:spLocks/>
            </p:cNvSpPr>
            <p:nvPr/>
          </p:nvSpPr>
          <p:spPr bwMode="auto">
            <a:xfrm>
              <a:off x="3895" y="1951"/>
              <a:ext cx="56" cy="16"/>
            </a:xfrm>
            <a:custGeom>
              <a:avLst/>
              <a:gdLst>
                <a:gd name="T0" fmla="*/ 26 w 26"/>
                <a:gd name="T1" fmla="*/ 3 h 7"/>
                <a:gd name="T2" fmla="*/ 0 w 26"/>
                <a:gd name="T3" fmla="*/ 7 h 7"/>
                <a:gd name="T4" fmla="*/ 16 w 26"/>
                <a:gd name="T5" fmla="*/ 1 h 7"/>
                <a:gd name="T6" fmla="*/ 16 w 26"/>
                <a:gd name="T7" fmla="*/ 0 h 7"/>
                <a:gd name="T8" fmla="*/ 26 w 2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6" y="3"/>
                  </a:moveTo>
                  <a:cubicBezTo>
                    <a:pt x="17" y="4"/>
                    <a:pt x="10" y="6"/>
                    <a:pt x="0" y="7"/>
                  </a:cubicBezTo>
                  <a:cubicBezTo>
                    <a:pt x="5" y="4"/>
                    <a:pt x="11" y="3"/>
                    <a:pt x="16" y="1"/>
                  </a:cubicBezTo>
                  <a:lnTo>
                    <a:pt x="16" y="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10" name="Freeform 270"/>
            <p:cNvSpPr>
              <a:spLocks/>
            </p:cNvSpPr>
            <p:nvPr/>
          </p:nvSpPr>
          <p:spPr bwMode="auto">
            <a:xfrm>
              <a:off x="3671" y="1956"/>
              <a:ext cx="167" cy="197"/>
            </a:xfrm>
            <a:custGeom>
              <a:avLst/>
              <a:gdLst>
                <a:gd name="T0" fmla="*/ 67 w 77"/>
                <a:gd name="T1" fmla="*/ 29 h 91"/>
                <a:gd name="T2" fmla="*/ 77 w 77"/>
                <a:gd name="T3" fmla="*/ 34 h 91"/>
                <a:gd name="T4" fmla="*/ 76 w 77"/>
                <a:gd name="T5" fmla="*/ 87 h 91"/>
                <a:gd name="T6" fmla="*/ 76 w 77"/>
                <a:gd name="T7" fmla="*/ 91 h 91"/>
                <a:gd name="T8" fmla="*/ 36 w 77"/>
                <a:gd name="T9" fmla="*/ 73 h 91"/>
                <a:gd name="T10" fmla="*/ 33 w 77"/>
                <a:gd name="T11" fmla="*/ 71 h 91"/>
                <a:gd name="T12" fmla="*/ 4 w 77"/>
                <a:gd name="T13" fmla="*/ 55 h 91"/>
                <a:gd name="T14" fmla="*/ 2 w 77"/>
                <a:gd name="T15" fmla="*/ 36 h 91"/>
                <a:gd name="T16" fmla="*/ 2 w 77"/>
                <a:gd name="T17" fmla="*/ 0 h 91"/>
                <a:gd name="T18" fmla="*/ 67 w 77"/>
                <a:gd name="T19" fmla="*/ 2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91">
                  <a:moveTo>
                    <a:pt x="67" y="29"/>
                  </a:moveTo>
                  <a:lnTo>
                    <a:pt x="77" y="34"/>
                  </a:lnTo>
                  <a:cubicBezTo>
                    <a:pt x="77" y="53"/>
                    <a:pt x="75" y="69"/>
                    <a:pt x="76" y="87"/>
                  </a:cubicBezTo>
                  <a:lnTo>
                    <a:pt x="76" y="91"/>
                  </a:lnTo>
                  <a:cubicBezTo>
                    <a:pt x="63" y="84"/>
                    <a:pt x="49" y="80"/>
                    <a:pt x="36" y="73"/>
                  </a:cubicBezTo>
                  <a:cubicBezTo>
                    <a:pt x="36" y="72"/>
                    <a:pt x="34" y="71"/>
                    <a:pt x="33" y="71"/>
                  </a:cubicBezTo>
                  <a:cubicBezTo>
                    <a:pt x="23" y="66"/>
                    <a:pt x="14" y="59"/>
                    <a:pt x="4" y="55"/>
                  </a:cubicBezTo>
                  <a:cubicBezTo>
                    <a:pt x="0" y="49"/>
                    <a:pt x="3" y="43"/>
                    <a:pt x="2" y="36"/>
                  </a:cubicBezTo>
                  <a:cubicBezTo>
                    <a:pt x="2" y="24"/>
                    <a:pt x="0" y="12"/>
                    <a:pt x="2" y="0"/>
                  </a:cubicBezTo>
                  <a:cubicBezTo>
                    <a:pt x="25" y="9"/>
                    <a:pt x="45" y="19"/>
                    <a:pt x="67" y="29"/>
                  </a:cubicBezTo>
                  <a:close/>
                </a:path>
              </a:pathLst>
            </a:custGeom>
            <a:solidFill>
              <a:srgbClr val="9CAC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11" name="Freeform 271"/>
            <p:cNvSpPr>
              <a:spLocks/>
            </p:cNvSpPr>
            <p:nvPr/>
          </p:nvSpPr>
          <p:spPr bwMode="auto">
            <a:xfrm>
              <a:off x="3882" y="1956"/>
              <a:ext cx="269" cy="87"/>
            </a:xfrm>
            <a:custGeom>
              <a:avLst/>
              <a:gdLst>
                <a:gd name="T0" fmla="*/ 122 w 124"/>
                <a:gd name="T1" fmla="*/ 2 h 40"/>
                <a:gd name="T2" fmla="*/ 116 w 124"/>
                <a:gd name="T3" fmla="*/ 9 h 40"/>
                <a:gd name="T4" fmla="*/ 99 w 124"/>
                <a:gd name="T5" fmla="*/ 24 h 40"/>
                <a:gd name="T6" fmla="*/ 24 w 124"/>
                <a:gd name="T7" fmla="*/ 36 h 40"/>
                <a:gd name="T8" fmla="*/ 16 w 124"/>
                <a:gd name="T9" fmla="*/ 38 h 40"/>
                <a:gd name="T10" fmla="*/ 3 w 124"/>
                <a:gd name="T11" fmla="*/ 40 h 40"/>
                <a:gd name="T12" fmla="*/ 3 w 124"/>
                <a:gd name="T13" fmla="*/ 19 h 40"/>
                <a:gd name="T14" fmla="*/ 19 w 124"/>
                <a:gd name="T15" fmla="*/ 15 h 40"/>
                <a:gd name="T16" fmla="*/ 82 w 124"/>
                <a:gd name="T17" fmla="*/ 5 h 40"/>
                <a:gd name="T18" fmla="*/ 121 w 124"/>
                <a:gd name="T19" fmla="*/ 0 h 40"/>
                <a:gd name="T20" fmla="*/ 122 w 124"/>
                <a:gd name="T21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40">
                  <a:moveTo>
                    <a:pt x="122" y="2"/>
                  </a:moveTo>
                  <a:cubicBezTo>
                    <a:pt x="124" y="6"/>
                    <a:pt x="119" y="6"/>
                    <a:pt x="116" y="9"/>
                  </a:cubicBezTo>
                  <a:cubicBezTo>
                    <a:pt x="110" y="13"/>
                    <a:pt x="108" y="23"/>
                    <a:pt x="99" y="24"/>
                  </a:cubicBezTo>
                  <a:cubicBezTo>
                    <a:pt x="74" y="27"/>
                    <a:pt x="48" y="32"/>
                    <a:pt x="24" y="36"/>
                  </a:cubicBezTo>
                  <a:cubicBezTo>
                    <a:pt x="22" y="37"/>
                    <a:pt x="19" y="37"/>
                    <a:pt x="16" y="38"/>
                  </a:cubicBezTo>
                  <a:cubicBezTo>
                    <a:pt x="12" y="39"/>
                    <a:pt x="7" y="40"/>
                    <a:pt x="3" y="40"/>
                  </a:cubicBezTo>
                  <a:cubicBezTo>
                    <a:pt x="0" y="34"/>
                    <a:pt x="3" y="27"/>
                    <a:pt x="3" y="19"/>
                  </a:cubicBezTo>
                  <a:cubicBezTo>
                    <a:pt x="8" y="16"/>
                    <a:pt x="13" y="17"/>
                    <a:pt x="19" y="15"/>
                  </a:cubicBezTo>
                  <a:cubicBezTo>
                    <a:pt x="40" y="12"/>
                    <a:pt x="61" y="9"/>
                    <a:pt x="82" y="5"/>
                  </a:cubicBezTo>
                  <a:cubicBezTo>
                    <a:pt x="95" y="5"/>
                    <a:pt x="107" y="1"/>
                    <a:pt x="121" y="0"/>
                  </a:cubicBezTo>
                  <a:lnTo>
                    <a:pt x="122" y="2"/>
                  </a:ln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12" name="Freeform 272"/>
            <p:cNvSpPr>
              <a:spLocks/>
            </p:cNvSpPr>
            <p:nvPr/>
          </p:nvSpPr>
          <p:spPr bwMode="auto">
            <a:xfrm>
              <a:off x="3873" y="1964"/>
              <a:ext cx="13" cy="7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0 h 3"/>
                <a:gd name="T4" fmla="*/ 6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5" y="2"/>
                    <a:pt x="2" y="1"/>
                    <a:pt x="0" y="0"/>
                  </a:cubicBezTo>
                  <a:cubicBezTo>
                    <a:pt x="2" y="1"/>
                    <a:pt x="5" y="1"/>
                    <a:pt x="6" y="3"/>
                  </a:cubicBez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13" name="Freeform 273"/>
            <p:cNvSpPr>
              <a:spLocks/>
            </p:cNvSpPr>
            <p:nvPr/>
          </p:nvSpPr>
          <p:spPr bwMode="auto">
            <a:xfrm>
              <a:off x="4210" y="1969"/>
              <a:ext cx="106" cy="243"/>
            </a:xfrm>
            <a:custGeom>
              <a:avLst/>
              <a:gdLst>
                <a:gd name="T0" fmla="*/ 49 w 49"/>
                <a:gd name="T1" fmla="*/ 1 h 112"/>
                <a:gd name="T2" fmla="*/ 36 w 49"/>
                <a:gd name="T3" fmla="*/ 23 h 112"/>
                <a:gd name="T4" fmla="*/ 18 w 49"/>
                <a:gd name="T5" fmla="*/ 94 h 112"/>
                <a:gd name="T6" fmla="*/ 3 w 49"/>
                <a:gd name="T7" fmla="*/ 112 h 112"/>
                <a:gd name="T8" fmla="*/ 0 w 49"/>
                <a:gd name="T9" fmla="*/ 112 h 112"/>
                <a:gd name="T10" fmla="*/ 5 w 49"/>
                <a:gd name="T11" fmla="*/ 109 h 112"/>
                <a:gd name="T12" fmla="*/ 27 w 49"/>
                <a:gd name="T13" fmla="*/ 59 h 112"/>
                <a:gd name="T14" fmla="*/ 36 w 49"/>
                <a:gd name="T15" fmla="*/ 16 h 112"/>
                <a:gd name="T16" fmla="*/ 48 w 49"/>
                <a:gd name="T17" fmla="*/ 0 h 112"/>
                <a:gd name="T18" fmla="*/ 49 w 49"/>
                <a:gd name="T19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12">
                  <a:moveTo>
                    <a:pt x="49" y="1"/>
                  </a:moveTo>
                  <a:cubicBezTo>
                    <a:pt x="41" y="5"/>
                    <a:pt x="39" y="15"/>
                    <a:pt x="36" y="23"/>
                  </a:cubicBezTo>
                  <a:cubicBezTo>
                    <a:pt x="31" y="46"/>
                    <a:pt x="26" y="71"/>
                    <a:pt x="18" y="94"/>
                  </a:cubicBezTo>
                  <a:cubicBezTo>
                    <a:pt x="16" y="101"/>
                    <a:pt x="11" y="109"/>
                    <a:pt x="3" y="112"/>
                  </a:cubicBezTo>
                  <a:lnTo>
                    <a:pt x="0" y="112"/>
                  </a:lnTo>
                  <a:cubicBezTo>
                    <a:pt x="1" y="110"/>
                    <a:pt x="4" y="110"/>
                    <a:pt x="5" y="109"/>
                  </a:cubicBezTo>
                  <a:cubicBezTo>
                    <a:pt x="20" y="96"/>
                    <a:pt x="21" y="77"/>
                    <a:pt x="27" y="59"/>
                  </a:cubicBezTo>
                  <a:cubicBezTo>
                    <a:pt x="29" y="45"/>
                    <a:pt x="33" y="30"/>
                    <a:pt x="36" y="16"/>
                  </a:cubicBezTo>
                  <a:cubicBezTo>
                    <a:pt x="38" y="9"/>
                    <a:pt x="42" y="4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14" name="Freeform 274"/>
            <p:cNvSpPr>
              <a:spLocks/>
            </p:cNvSpPr>
            <p:nvPr/>
          </p:nvSpPr>
          <p:spPr bwMode="auto">
            <a:xfrm>
              <a:off x="3960" y="2006"/>
              <a:ext cx="287" cy="426"/>
            </a:xfrm>
            <a:custGeom>
              <a:avLst/>
              <a:gdLst>
                <a:gd name="T0" fmla="*/ 65 w 132"/>
                <a:gd name="T1" fmla="*/ 7 h 196"/>
                <a:gd name="T2" fmla="*/ 86 w 132"/>
                <a:gd name="T3" fmla="*/ 25 h 196"/>
                <a:gd name="T4" fmla="*/ 87 w 132"/>
                <a:gd name="T5" fmla="*/ 24 h 196"/>
                <a:gd name="T6" fmla="*/ 132 w 132"/>
                <a:gd name="T7" fmla="*/ 34 h 196"/>
                <a:gd name="T8" fmla="*/ 119 w 132"/>
                <a:gd name="T9" fmla="*/ 75 h 196"/>
                <a:gd name="T10" fmla="*/ 108 w 132"/>
                <a:gd name="T11" fmla="*/ 85 h 196"/>
                <a:gd name="T12" fmla="*/ 90 w 132"/>
                <a:gd name="T13" fmla="*/ 84 h 196"/>
                <a:gd name="T14" fmla="*/ 45 w 132"/>
                <a:gd name="T15" fmla="*/ 67 h 196"/>
                <a:gd name="T16" fmla="*/ 39 w 132"/>
                <a:gd name="T17" fmla="*/ 70 h 196"/>
                <a:gd name="T18" fmla="*/ 38 w 132"/>
                <a:gd name="T19" fmla="*/ 76 h 196"/>
                <a:gd name="T20" fmla="*/ 46 w 132"/>
                <a:gd name="T21" fmla="*/ 93 h 196"/>
                <a:gd name="T22" fmla="*/ 63 w 132"/>
                <a:gd name="T23" fmla="*/ 107 h 196"/>
                <a:gd name="T24" fmla="*/ 59 w 132"/>
                <a:gd name="T25" fmla="*/ 134 h 196"/>
                <a:gd name="T26" fmla="*/ 58 w 132"/>
                <a:gd name="T27" fmla="*/ 190 h 196"/>
                <a:gd name="T28" fmla="*/ 13 w 132"/>
                <a:gd name="T29" fmla="*/ 185 h 196"/>
                <a:gd name="T30" fmla="*/ 13 w 132"/>
                <a:gd name="T31" fmla="*/ 179 h 196"/>
                <a:gd name="T32" fmla="*/ 15 w 132"/>
                <a:gd name="T33" fmla="*/ 143 h 196"/>
                <a:gd name="T34" fmla="*/ 13 w 132"/>
                <a:gd name="T35" fmla="*/ 115 h 196"/>
                <a:gd name="T36" fmla="*/ 7 w 132"/>
                <a:gd name="T37" fmla="*/ 87 h 196"/>
                <a:gd name="T38" fmla="*/ 2 w 132"/>
                <a:gd name="T39" fmla="*/ 20 h 196"/>
                <a:gd name="T40" fmla="*/ 14 w 132"/>
                <a:gd name="T41" fmla="*/ 11 h 196"/>
                <a:gd name="T42" fmla="*/ 57 w 132"/>
                <a:gd name="T43" fmla="*/ 4 h 196"/>
                <a:gd name="T44" fmla="*/ 65 w 132"/>
                <a:gd name="T45" fmla="*/ 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96">
                  <a:moveTo>
                    <a:pt x="65" y="7"/>
                  </a:moveTo>
                  <a:cubicBezTo>
                    <a:pt x="69" y="15"/>
                    <a:pt x="79" y="20"/>
                    <a:pt x="86" y="25"/>
                  </a:cubicBezTo>
                  <a:lnTo>
                    <a:pt x="87" y="24"/>
                  </a:lnTo>
                  <a:cubicBezTo>
                    <a:pt x="100" y="32"/>
                    <a:pt x="116" y="33"/>
                    <a:pt x="132" y="34"/>
                  </a:cubicBezTo>
                  <a:cubicBezTo>
                    <a:pt x="128" y="48"/>
                    <a:pt x="126" y="62"/>
                    <a:pt x="119" y="75"/>
                  </a:cubicBezTo>
                  <a:cubicBezTo>
                    <a:pt x="116" y="78"/>
                    <a:pt x="113" y="85"/>
                    <a:pt x="108" y="85"/>
                  </a:cubicBezTo>
                  <a:cubicBezTo>
                    <a:pt x="102" y="87"/>
                    <a:pt x="95" y="85"/>
                    <a:pt x="90" y="84"/>
                  </a:cubicBezTo>
                  <a:cubicBezTo>
                    <a:pt x="74" y="81"/>
                    <a:pt x="60" y="73"/>
                    <a:pt x="45" y="67"/>
                  </a:cubicBezTo>
                  <a:cubicBezTo>
                    <a:pt x="43" y="66"/>
                    <a:pt x="40" y="67"/>
                    <a:pt x="39" y="70"/>
                  </a:cubicBezTo>
                  <a:cubicBezTo>
                    <a:pt x="39" y="72"/>
                    <a:pt x="38" y="74"/>
                    <a:pt x="38" y="76"/>
                  </a:cubicBezTo>
                  <a:cubicBezTo>
                    <a:pt x="45" y="80"/>
                    <a:pt x="43" y="87"/>
                    <a:pt x="46" y="93"/>
                  </a:cubicBezTo>
                  <a:cubicBezTo>
                    <a:pt x="50" y="99"/>
                    <a:pt x="57" y="105"/>
                    <a:pt x="63" y="107"/>
                  </a:cubicBezTo>
                  <a:cubicBezTo>
                    <a:pt x="59" y="115"/>
                    <a:pt x="60" y="125"/>
                    <a:pt x="59" y="134"/>
                  </a:cubicBezTo>
                  <a:cubicBezTo>
                    <a:pt x="58" y="152"/>
                    <a:pt x="58" y="172"/>
                    <a:pt x="58" y="190"/>
                  </a:cubicBezTo>
                  <a:cubicBezTo>
                    <a:pt x="44" y="196"/>
                    <a:pt x="25" y="193"/>
                    <a:pt x="13" y="185"/>
                  </a:cubicBezTo>
                  <a:cubicBezTo>
                    <a:pt x="12" y="183"/>
                    <a:pt x="12" y="181"/>
                    <a:pt x="13" y="179"/>
                  </a:cubicBezTo>
                  <a:cubicBezTo>
                    <a:pt x="12" y="167"/>
                    <a:pt x="19" y="156"/>
                    <a:pt x="15" y="143"/>
                  </a:cubicBezTo>
                  <a:cubicBezTo>
                    <a:pt x="14" y="134"/>
                    <a:pt x="11" y="124"/>
                    <a:pt x="13" y="115"/>
                  </a:cubicBezTo>
                  <a:cubicBezTo>
                    <a:pt x="12" y="106"/>
                    <a:pt x="8" y="97"/>
                    <a:pt x="7" y="87"/>
                  </a:cubicBezTo>
                  <a:cubicBezTo>
                    <a:pt x="0" y="67"/>
                    <a:pt x="1" y="42"/>
                    <a:pt x="2" y="20"/>
                  </a:cubicBezTo>
                  <a:cubicBezTo>
                    <a:pt x="4" y="16"/>
                    <a:pt x="9" y="10"/>
                    <a:pt x="14" y="11"/>
                  </a:cubicBezTo>
                  <a:cubicBezTo>
                    <a:pt x="28" y="9"/>
                    <a:pt x="43" y="6"/>
                    <a:pt x="57" y="4"/>
                  </a:cubicBezTo>
                  <a:cubicBezTo>
                    <a:pt x="60" y="3"/>
                    <a:pt x="67" y="0"/>
                    <a:pt x="65" y="7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15" name="Freeform 275"/>
            <p:cNvSpPr>
              <a:spLocks/>
            </p:cNvSpPr>
            <p:nvPr/>
          </p:nvSpPr>
          <p:spPr bwMode="auto">
            <a:xfrm>
              <a:off x="4529" y="2027"/>
              <a:ext cx="89" cy="111"/>
            </a:xfrm>
            <a:custGeom>
              <a:avLst/>
              <a:gdLst>
                <a:gd name="T0" fmla="*/ 41 w 41"/>
                <a:gd name="T1" fmla="*/ 3 h 51"/>
                <a:gd name="T2" fmla="*/ 32 w 41"/>
                <a:gd name="T3" fmla="*/ 35 h 51"/>
                <a:gd name="T4" fmla="*/ 0 w 41"/>
                <a:gd name="T5" fmla="*/ 51 h 51"/>
                <a:gd name="T6" fmla="*/ 6 w 41"/>
                <a:gd name="T7" fmla="*/ 17 h 51"/>
                <a:gd name="T8" fmla="*/ 7 w 41"/>
                <a:gd name="T9" fmla="*/ 15 h 51"/>
                <a:gd name="T10" fmla="*/ 9 w 41"/>
                <a:gd name="T11" fmla="*/ 0 h 51"/>
                <a:gd name="T12" fmla="*/ 41 w 41"/>
                <a:gd name="T13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1">
                  <a:moveTo>
                    <a:pt x="41" y="3"/>
                  </a:moveTo>
                  <a:cubicBezTo>
                    <a:pt x="39" y="14"/>
                    <a:pt x="36" y="25"/>
                    <a:pt x="32" y="35"/>
                  </a:cubicBezTo>
                  <a:cubicBezTo>
                    <a:pt x="24" y="45"/>
                    <a:pt x="12" y="48"/>
                    <a:pt x="0" y="51"/>
                  </a:cubicBezTo>
                  <a:cubicBezTo>
                    <a:pt x="2" y="39"/>
                    <a:pt x="6" y="28"/>
                    <a:pt x="6" y="17"/>
                  </a:cubicBezTo>
                  <a:lnTo>
                    <a:pt x="7" y="15"/>
                  </a:lnTo>
                  <a:cubicBezTo>
                    <a:pt x="8" y="10"/>
                    <a:pt x="8" y="5"/>
                    <a:pt x="9" y="0"/>
                  </a:cubicBezTo>
                  <a:cubicBezTo>
                    <a:pt x="18" y="5"/>
                    <a:pt x="30" y="6"/>
                    <a:pt x="41" y="3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16" name="Freeform 276"/>
            <p:cNvSpPr>
              <a:spLocks/>
            </p:cNvSpPr>
            <p:nvPr/>
          </p:nvSpPr>
          <p:spPr bwMode="auto">
            <a:xfrm>
              <a:off x="4079" y="2025"/>
              <a:ext cx="29" cy="24"/>
            </a:xfrm>
            <a:custGeom>
              <a:avLst/>
              <a:gdLst>
                <a:gd name="T0" fmla="*/ 3 w 13"/>
                <a:gd name="T1" fmla="*/ 4 h 11"/>
                <a:gd name="T2" fmla="*/ 13 w 13"/>
                <a:gd name="T3" fmla="*/ 11 h 11"/>
                <a:gd name="T4" fmla="*/ 0 w 13"/>
                <a:gd name="T5" fmla="*/ 4 h 11"/>
                <a:gd name="T6" fmla="*/ 0 w 13"/>
                <a:gd name="T7" fmla="*/ 1 h 11"/>
                <a:gd name="T8" fmla="*/ 3 w 13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3" y="4"/>
                  </a:moveTo>
                  <a:cubicBezTo>
                    <a:pt x="6" y="8"/>
                    <a:pt x="10" y="9"/>
                    <a:pt x="13" y="11"/>
                  </a:cubicBezTo>
                  <a:cubicBezTo>
                    <a:pt x="9" y="10"/>
                    <a:pt x="3" y="8"/>
                    <a:pt x="0" y="4"/>
                  </a:cubicBezTo>
                  <a:lnTo>
                    <a:pt x="0" y="1"/>
                  </a:lnTo>
                  <a:cubicBezTo>
                    <a:pt x="2" y="0"/>
                    <a:pt x="1" y="3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17" name="Freeform 277"/>
            <p:cNvSpPr>
              <a:spLocks/>
            </p:cNvSpPr>
            <p:nvPr/>
          </p:nvSpPr>
          <p:spPr bwMode="auto">
            <a:xfrm>
              <a:off x="3827" y="2032"/>
              <a:ext cx="59" cy="547"/>
            </a:xfrm>
            <a:custGeom>
              <a:avLst/>
              <a:gdLst>
                <a:gd name="T0" fmla="*/ 23 w 27"/>
                <a:gd name="T1" fmla="*/ 7 h 252"/>
                <a:gd name="T2" fmla="*/ 27 w 27"/>
                <a:gd name="T3" fmla="*/ 8 h 252"/>
                <a:gd name="T4" fmla="*/ 25 w 27"/>
                <a:gd name="T5" fmla="*/ 41 h 252"/>
                <a:gd name="T6" fmla="*/ 25 w 27"/>
                <a:gd name="T7" fmla="*/ 46 h 252"/>
                <a:gd name="T8" fmla="*/ 24 w 27"/>
                <a:gd name="T9" fmla="*/ 75 h 252"/>
                <a:gd name="T10" fmla="*/ 18 w 27"/>
                <a:gd name="T11" fmla="*/ 171 h 252"/>
                <a:gd name="T12" fmla="*/ 16 w 27"/>
                <a:gd name="T13" fmla="*/ 252 h 252"/>
                <a:gd name="T14" fmla="*/ 0 w 27"/>
                <a:gd name="T15" fmla="*/ 242 h 252"/>
                <a:gd name="T16" fmla="*/ 3 w 27"/>
                <a:gd name="T17" fmla="*/ 205 h 252"/>
                <a:gd name="T18" fmla="*/ 4 w 27"/>
                <a:gd name="T19" fmla="*/ 146 h 252"/>
                <a:gd name="T20" fmla="*/ 6 w 27"/>
                <a:gd name="T21" fmla="*/ 48 h 252"/>
                <a:gd name="T22" fmla="*/ 6 w 27"/>
                <a:gd name="T23" fmla="*/ 46 h 252"/>
                <a:gd name="T24" fmla="*/ 8 w 27"/>
                <a:gd name="T25" fmla="*/ 0 h 252"/>
                <a:gd name="T26" fmla="*/ 23 w 27"/>
                <a:gd name="T27" fmla="*/ 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52">
                  <a:moveTo>
                    <a:pt x="23" y="7"/>
                  </a:moveTo>
                  <a:cubicBezTo>
                    <a:pt x="24" y="8"/>
                    <a:pt x="25" y="9"/>
                    <a:pt x="27" y="8"/>
                  </a:cubicBezTo>
                  <a:cubicBezTo>
                    <a:pt x="27" y="19"/>
                    <a:pt x="25" y="30"/>
                    <a:pt x="25" y="41"/>
                  </a:cubicBezTo>
                  <a:cubicBezTo>
                    <a:pt x="27" y="43"/>
                    <a:pt x="25" y="44"/>
                    <a:pt x="25" y="46"/>
                  </a:cubicBezTo>
                  <a:cubicBezTo>
                    <a:pt x="25" y="57"/>
                    <a:pt x="25" y="65"/>
                    <a:pt x="24" y="75"/>
                  </a:cubicBezTo>
                  <a:cubicBezTo>
                    <a:pt x="22" y="106"/>
                    <a:pt x="21" y="139"/>
                    <a:pt x="18" y="171"/>
                  </a:cubicBezTo>
                  <a:cubicBezTo>
                    <a:pt x="16" y="200"/>
                    <a:pt x="20" y="225"/>
                    <a:pt x="16" y="252"/>
                  </a:cubicBezTo>
                  <a:cubicBezTo>
                    <a:pt x="10" y="249"/>
                    <a:pt x="6" y="246"/>
                    <a:pt x="0" y="242"/>
                  </a:cubicBezTo>
                  <a:cubicBezTo>
                    <a:pt x="1" y="228"/>
                    <a:pt x="1" y="218"/>
                    <a:pt x="3" y="205"/>
                  </a:cubicBezTo>
                  <a:cubicBezTo>
                    <a:pt x="4" y="185"/>
                    <a:pt x="4" y="166"/>
                    <a:pt x="4" y="146"/>
                  </a:cubicBezTo>
                  <a:cubicBezTo>
                    <a:pt x="5" y="114"/>
                    <a:pt x="5" y="82"/>
                    <a:pt x="6" y="48"/>
                  </a:cubicBezTo>
                  <a:cubicBezTo>
                    <a:pt x="6" y="47"/>
                    <a:pt x="5" y="47"/>
                    <a:pt x="6" y="46"/>
                  </a:cubicBezTo>
                  <a:cubicBezTo>
                    <a:pt x="6" y="30"/>
                    <a:pt x="6" y="15"/>
                    <a:pt x="8" y="0"/>
                  </a:cubicBezTo>
                  <a:cubicBezTo>
                    <a:pt x="13" y="2"/>
                    <a:pt x="18" y="6"/>
                    <a:pt x="23" y="7"/>
                  </a:cubicBezTo>
                  <a:close/>
                </a:path>
              </a:pathLst>
            </a:custGeom>
            <a:solidFill>
              <a:srgbClr val="9CAC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18" name="Freeform 278"/>
            <p:cNvSpPr>
              <a:spLocks/>
            </p:cNvSpPr>
            <p:nvPr/>
          </p:nvSpPr>
          <p:spPr bwMode="auto">
            <a:xfrm>
              <a:off x="3962" y="2034"/>
              <a:ext cx="7" cy="4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0 h 2"/>
                <a:gd name="T4" fmla="*/ 3 w 3"/>
                <a:gd name="T5" fmla="*/ 0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0" y="0"/>
                    <a:pt x="1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19" name="Freeform 279"/>
            <p:cNvSpPr>
              <a:spLocks/>
            </p:cNvSpPr>
            <p:nvPr/>
          </p:nvSpPr>
          <p:spPr bwMode="auto">
            <a:xfrm>
              <a:off x="3871" y="2034"/>
              <a:ext cx="87" cy="547"/>
            </a:xfrm>
            <a:custGeom>
              <a:avLst/>
              <a:gdLst>
                <a:gd name="T0" fmla="*/ 40 w 40"/>
                <a:gd name="T1" fmla="*/ 3 h 252"/>
                <a:gd name="T2" fmla="*/ 39 w 40"/>
                <a:gd name="T3" fmla="*/ 52 h 252"/>
                <a:gd name="T4" fmla="*/ 35 w 40"/>
                <a:gd name="T5" fmla="*/ 147 h 252"/>
                <a:gd name="T6" fmla="*/ 32 w 40"/>
                <a:gd name="T7" fmla="*/ 232 h 252"/>
                <a:gd name="T8" fmla="*/ 31 w 40"/>
                <a:gd name="T9" fmla="*/ 244 h 252"/>
                <a:gd name="T10" fmla="*/ 23 w 40"/>
                <a:gd name="T11" fmla="*/ 247 h 252"/>
                <a:gd name="T12" fmla="*/ 2 w 40"/>
                <a:gd name="T13" fmla="*/ 252 h 252"/>
                <a:gd name="T14" fmla="*/ 0 w 40"/>
                <a:gd name="T15" fmla="*/ 252 h 252"/>
                <a:gd name="T16" fmla="*/ 2 w 40"/>
                <a:gd name="T17" fmla="*/ 161 h 252"/>
                <a:gd name="T18" fmla="*/ 6 w 40"/>
                <a:gd name="T19" fmla="*/ 90 h 252"/>
                <a:gd name="T20" fmla="*/ 9 w 40"/>
                <a:gd name="T21" fmla="*/ 7 h 252"/>
                <a:gd name="T22" fmla="*/ 20 w 40"/>
                <a:gd name="T23" fmla="*/ 4 h 252"/>
                <a:gd name="T24" fmla="*/ 39 w 40"/>
                <a:gd name="T25" fmla="*/ 0 h 252"/>
                <a:gd name="T26" fmla="*/ 40 w 40"/>
                <a:gd name="T27" fmla="*/ 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252">
                  <a:moveTo>
                    <a:pt x="40" y="3"/>
                  </a:moveTo>
                  <a:cubicBezTo>
                    <a:pt x="40" y="19"/>
                    <a:pt x="40" y="35"/>
                    <a:pt x="39" y="52"/>
                  </a:cubicBezTo>
                  <a:cubicBezTo>
                    <a:pt x="38" y="84"/>
                    <a:pt x="35" y="113"/>
                    <a:pt x="35" y="147"/>
                  </a:cubicBezTo>
                  <a:cubicBezTo>
                    <a:pt x="35" y="175"/>
                    <a:pt x="32" y="204"/>
                    <a:pt x="32" y="232"/>
                  </a:cubicBezTo>
                  <a:cubicBezTo>
                    <a:pt x="32" y="236"/>
                    <a:pt x="30" y="239"/>
                    <a:pt x="31" y="244"/>
                  </a:cubicBezTo>
                  <a:cubicBezTo>
                    <a:pt x="29" y="245"/>
                    <a:pt x="26" y="247"/>
                    <a:pt x="23" y="247"/>
                  </a:cubicBezTo>
                  <a:cubicBezTo>
                    <a:pt x="16" y="250"/>
                    <a:pt x="9" y="249"/>
                    <a:pt x="2" y="252"/>
                  </a:cubicBezTo>
                  <a:lnTo>
                    <a:pt x="0" y="252"/>
                  </a:lnTo>
                  <a:cubicBezTo>
                    <a:pt x="1" y="222"/>
                    <a:pt x="0" y="194"/>
                    <a:pt x="2" y="161"/>
                  </a:cubicBezTo>
                  <a:cubicBezTo>
                    <a:pt x="3" y="138"/>
                    <a:pt x="5" y="113"/>
                    <a:pt x="6" y="90"/>
                  </a:cubicBezTo>
                  <a:cubicBezTo>
                    <a:pt x="8" y="63"/>
                    <a:pt x="7" y="33"/>
                    <a:pt x="9" y="7"/>
                  </a:cubicBezTo>
                  <a:cubicBezTo>
                    <a:pt x="12" y="5"/>
                    <a:pt x="16" y="5"/>
                    <a:pt x="20" y="4"/>
                  </a:cubicBezTo>
                  <a:cubicBezTo>
                    <a:pt x="27" y="4"/>
                    <a:pt x="33" y="1"/>
                    <a:pt x="39" y="0"/>
                  </a:cubicBezTo>
                  <a:lnTo>
                    <a:pt x="40" y="3"/>
                  </a:ln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20" name="Freeform 280"/>
            <p:cNvSpPr>
              <a:spLocks/>
            </p:cNvSpPr>
            <p:nvPr/>
          </p:nvSpPr>
          <p:spPr bwMode="auto">
            <a:xfrm>
              <a:off x="4051" y="2075"/>
              <a:ext cx="137" cy="39"/>
            </a:xfrm>
            <a:custGeom>
              <a:avLst/>
              <a:gdLst>
                <a:gd name="T0" fmla="*/ 59 w 63"/>
                <a:gd name="T1" fmla="*/ 16 h 18"/>
                <a:gd name="T2" fmla="*/ 63 w 63"/>
                <a:gd name="T3" fmla="*/ 9 h 18"/>
                <a:gd name="T4" fmla="*/ 59 w 63"/>
                <a:gd name="T5" fmla="*/ 18 h 18"/>
                <a:gd name="T6" fmla="*/ 54 w 63"/>
                <a:gd name="T7" fmla="*/ 16 h 18"/>
                <a:gd name="T8" fmla="*/ 6 w 63"/>
                <a:gd name="T9" fmla="*/ 4 h 18"/>
                <a:gd name="T10" fmla="*/ 0 w 63"/>
                <a:gd name="T11" fmla="*/ 1 h 18"/>
                <a:gd name="T12" fmla="*/ 0 w 63"/>
                <a:gd name="T13" fmla="*/ 0 h 18"/>
                <a:gd name="T14" fmla="*/ 59 w 63"/>
                <a:gd name="T1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8">
                  <a:moveTo>
                    <a:pt x="59" y="16"/>
                  </a:moveTo>
                  <a:cubicBezTo>
                    <a:pt x="61" y="14"/>
                    <a:pt x="59" y="9"/>
                    <a:pt x="63" y="9"/>
                  </a:cubicBezTo>
                  <a:cubicBezTo>
                    <a:pt x="63" y="12"/>
                    <a:pt x="62" y="15"/>
                    <a:pt x="59" y="18"/>
                  </a:cubicBezTo>
                  <a:cubicBezTo>
                    <a:pt x="57" y="17"/>
                    <a:pt x="56" y="17"/>
                    <a:pt x="54" y="16"/>
                  </a:cubicBezTo>
                  <a:cubicBezTo>
                    <a:pt x="39" y="11"/>
                    <a:pt x="21" y="10"/>
                    <a:pt x="6" y="4"/>
                  </a:cubicBezTo>
                  <a:cubicBezTo>
                    <a:pt x="4" y="4"/>
                    <a:pt x="1" y="3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8" y="10"/>
                    <a:pt x="41" y="9"/>
                    <a:pt x="59" y="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21" name="Freeform 281"/>
            <p:cNvSpPr>
              <a:spLocks/>
            </p:cNvSpPr>
            <p:nvPr/>
          </p:nvSpPr>
          <p:spPr bwMode="auto">
            <a:xfrm>
              <a:off x="4001" y="2075"/>
              <a:ext cx="17" cy="33"/>
            </a:xfrm>
            <a:custGeom>
              <a:avLst/>
              <a:gdLst>
                <a:gd name="T0" fmla="*/ 8 w 8"/>
                <a:gd name="T1" fmla="*/ 1 h 15"/>
                <a:gd name="T2" fmla="*/ 1 w 8"/>
                <a:gd name="T3" fmla="*/ 7 h 15"/>
                <a:gd name="T4" fmla="*/ 3 w 8"/>
                <a:gd name="T5" fmla="*/ 14 h 15"/>
                <a:gd name="T6" fmla="*/ 2 w 8"/>
                <a:gd name="T7" fmla="*/ 15 h 15"/>
                <a:gd name="T8" fmla="*/ 0 w 8"/>
                <a:gd name="T9" fmla="*/ 6 h 15"/>
                <a:gd name="T10" fmla="*/ 5 w 8"/>
                <a:gd name="T11" fmla="*/ 0 h 15"/>
                <a:gd name="T12" fmla="*/ 8 w 8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5">
                  <a:moveTo>
                    <a:pt x="8" y="1"/>
                  </a:moveTo>
                  <a:cubicBezTo>
                    <a:pt x="5" y="2"/>
                    <a:pt x="2" y="4"/>
                    <a:pt x="1" y="7"/>
                  </a:cubicBezTo>
                  <a:cubicBezTo>
                    <a:pt x="5" y="8"/>
                    <a:pt x="3" y="11"/>
                    <a:pt x="3" y="14"/>
                  </a:cubicBezTo>
                  <a:lnTo>
                    <a:pt x="2" y="15"/>
                  </a:lnTo>
                  <a:cubicBezTo>
                    <a:pt x="0" y="12"/>
                    <a:pt x="4" y="8"/>
                    <a:pt x="0" y="6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6" y="1"/>
                    <a:pt x="7" y="0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22" name="Freeform 282"/>
            <p:cNvSpPr>
              <a:spLocks/>
            </p:cNvSpPr>
            <p:nvPr/>
          </p:nvSpPr>
          <p:spPr bwMode="auto">
            <a:xfrm>
              <a:off x="4005" y="2114"/>
              <a:ext cx="5" cy="11"/>
            </a:xfrm>
            <a:custGeom>
              <a:avLst/>
              <a:gdLst>
                <a:gd name="T0" fmla="*/ 2 w 2"/>
                <a:gd name="T1" fmla="*/ 5 h 5"/>
                <a:gd name="T2" fmla="*/ 0 w 2"/>
                <a:gd name="T3" fmla="*/ 1 h 5"/>
                <a:gd name="T4" fmla="*/ 1 w 2"/>
                <a:gd name="T5" fmla="*/ 0 h 5"/>
                <a:gd name="T6" fmla="*/ 2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1" y="4"/>
                    <a:pt x="0" y="3"/>
                    <a:pt x="0" y="1"/>
                  </a:cubicBezTo>
                  <a:lnTo>
                    <a:pt x="1" y="0"/>
                  </a:lnTo>
                  <a:cubicBezTo>
                    <a:pt x="2" y="2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23" name="Freeform 283"/>
            <p:cNvSpPr>
              <a:spLocks/>
            </p:cNvSpPr>
            <p:nvPr/>
          </p:nvSpPr>
          <p:spPr bwMode="auto">
            <a:xfrm>
              <a:off x="4781" y="2149"/>
              <a:ext cx="119" cy="272"/>
            </a:xfrm>
            <a:custGeom>
              <a:avLst/>
              <a:gdLst>
                <a:gd name="T0" fmla="*/ 14 w 55"/>
                <a:gd name="T1" fmla="*/ 18 h 125"/>
                <a:gd name="T2" fmla="*/ 27 w 55"/>
                <a:gd name="T3" fmla="*/ 51 h 125"/>
                <a:gd name="T4" fmla="*/ 40 w 55"/>
                <a:gd name="T5" fmla="*/ 82 h 125"/>
                <a:gd name="T6" fmla="*/ 53 w 55"/>
                <a:gd name="T7" fmla="*/ 117 h 125"/>
                <a:gd name="T8" fmla="*/ 50 w 55"/>
                <a:gd name="T9" fmla="*/ 124 h 125"/>
                <a:gd name="T10" fmla="*/ 46 w 55"/>
                <a:gd name="T11" fmla="*/ 122 h 125"/>
                <a:gd name="T12" fmla="*/ 34 w 55"/>
                <a:gd name="T13" fmla="*/ 96 h 125"/>
                <a:gd name="T14" fmla="*/ 12 w 55"/>
                <a:gd name="T15" fmla="*/ 39 h 125"/>
                <a:gd name="T16" fmla="*/ 4 w 55"/>
                <a:gd name="T17" fmla="*/ 17 h 125"/>
                <a:gd name="T18" fmla="*/ 0 w 55"/>
                <a:gd name="T19" fmla="*/ 3 h 125"/>
                <a:gd name="T20" fmla="*/ 6 w 55"/>
                <a:gd name="T21" fmla="*/ 0 h 125"/>
                <a:gd name="T22" fmla="*/ 14 w 55"/>
                <a:gd name="T23" fmla="*/ 1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25">
                  <a:moveTo>
                    <a:pt x="14" y="18"/>
                  </a:moveTo>
                  <a:cubicBezTo>
                    <a:pt x="17" y="29"/>
                    <a:pt x="24" y="41"/>
                    <a:pt x="27" y="51"/>
                  </a:cubicBezTo>
                  <a:cubicBezTo>
                    <a:pt x="31" y="62"/>
                    <a:pt x="34" y="72"/>
                    <a:pt x="40" y="82"/>
                  </a:cubicBezTo>
                  <a:cubicBezTo>
                    <a:pt x="43" y="94"/>
                    <a:pt x="48" y="106"/>
                    <a:pt x="53" y="117"/>
                  </a:cubicBezTo>
                  <a:cubicBezTo>
                    <a:pt x="55" y="120"/>
                    <a:pt x="53" y="123"/>
                    <a:pt x="50" y="124"/>
                  </a:cubicBezTo>
                  <a:cubicBezTo>
                    <a:pt x="49" y="125"/>
                    <a:pt x="46" y="124"/>
                    <a:pt x="46" y="122"/>
                  </a:cubicBezTo>
                  <a:cubicBezTo>
                    <a:pt x="42" y="113"/>
                    <a:pt x="38" y="105"/>
                    <a:pt x="34" y="96"/>
                  </a:cubicBezTo>
                  <a:cubicBezTo>
                    <a:pt x="28" y="77"/>
                    <a:pt x="19" y="58"/>
                    <a:pt x="12" y="39"/>
                  </a:cubicBezTo>
                  <a:cubicBezTo>
                    <a:pt x="8" y="32"/>
                    <a:pt x="8" y="24"/>
                    <a:pt x="4" y="17"/>
                  </a:cubicBezTo>
                  <a:cubicBezTo>
                    <a:pt x="3" y="12"/>
                    <a:pt x="0" y="8"/>
                    <a:pt x="0" y="3"/>
                  </a:cubicBezTo>
                  <a:cubicBezTo>
                    <a:pt x="2" y="3"/>
                    <a:pt x="4" y="0"/>
                    <a:pt x="6" y="0"/>
                  </a:cubicBezTo>
                  <a:cubicBezTo>
                    <a:pt x="10" y="5"/>
                    <a:pt x="10" y="13"/>
                    <a:pt x="14" y="18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24" name="Freeform 284"/>
            <p:cNvSpPr>
              <a:spLocks/>
            </p:cNvSpPr>
            <p:nvPr/>
          </p:nvSpPr>
          <p:spPr bwMode="auto">
            <a:xfrm>
              <a:off x="4010" y="2153"/>
              <a:ext cx="28" cy="255"/>
            </a:xfrm>
            <a:custGeom>
              <a:avLst/>
              <a:gdLst>
                <a:gd name="T0" fmla="*/ 1 w 13"/>
                <a:gd name="T1" fmla="*/ 0 h 117"/>
                <a:gd name="T2" fmla="*/ 13 w 13"/>
                <a:gd name="T3" fmla="*/ 87 h 117"/>
                <a:gd name="T4" fmla="*/ 13 w 13"/>
                <a:gd name="T5" fmla="*/ 106 h 117"/>
                <a:gd name="T6" fmla="*/ 9 w 13"/>
                <a:gd name="T7" fmla="*/ 106 h 117"/>
                <a:gd name="T8" fmla="*/ 7 w 13"/>
                <a:gd name="T9" fmla="*/ 109 h 117"/>
                <a:gd name="T10" fmla="*/ 9 w 13"/>
                <a:gd name="T11" fmla="*/ 112 h 117"/>
                <a:gd name="T12" fmla="*/ 7 w 13"/>
                <a:gd name="T13" fmla="*/ 116 h 117"/>
                <a:gd name="T14" fmla="*/ 7 w 13"/>
                <a:gd name="T15" fmla="*/ 117 h 117"/>
                <a:gd name="T16" fmla="*/ 4 w 13"/>
                <a:gd name="T17" fmla="*/ 117 h 117"/>
                <a:gd name="T18" fmla="*/ 8 w 13"/>
                <a:gd name="T19" fmla="*/ 112 h 117"/>
                <a:gd name="T20" fmla="*/ 6 w 13"/>
                <a:gd name="T21" fmla="*/ 106 h 117"/>
                <a:gd name="T22" fmla="*/ 12 w 13"/>
                <a:gd name="T23" fmla="*/ 103 h 117"/>
                <a:gd name="T24" fmla="*/ 8 w 13"/>
                <a:gd name="T25" fmla="*/ 34 h 117"/>
                <a:gd name="T26" fmla="*/ 0 w 13"/>
                <a:gd name="T27" fmla="*/ 1 h 117"/>
                <a:gd name="T28" fmla="*/ 1 w 13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17">
                  <a:moveTo>
                    <a:pt x="1" y="0"/>
                  </a:moveTo>
                  <a:cubicBezTo>
                    <a:pt x="11" y="28"/>
                    <a:pt x="10" y="59"/>
                    <a:pt x="13" y="87"/>
                  </a:cubicBezTo>
                  <a:cubicBezTo>
                    <a:pt x="13" y="93"/>
                    <a:pt x="13" y="100"/>
                    <a:pt x="13" y="106"/>
                  </a:cubicBezTo>
                  <a:cubicBezTo>
                    <a:pt x="11" y="104"/>
                    <a:pt x="10" y="106"/>
                    <a:pt x="9" y="106"/>
                  </a:cubicBezTo>
                  <a:cubicBezTo>
                    <a:pt x="8" y="107"/>
                    <a:pt x="7" y="108"/>
                    <a:pt x="7" y="109"/>
                  </a:cubicBezTo>
                  <a:cubicBezTo>
                    <a:pt x="8" y="110"/>
                    <a:pt x="11" y="110"/>
                    <a:pt x="9" y="112"/>
                  </a:cubicBezTo>
                  <a:cubicBezTo>
                    <a:pt x="9" y="113"/>
                    <a:pt x="8" y="114"/>
                    <a:pt x="7" y="116"/>
                  </a:cubicBezTo>
                  <a:cubicBezTo>
                    <a:pt x="7" y="116"/>
                    <a:pt x="7" y="117"/>
                    <a:pt x="7" y="117"/>
                  </a:cubicBezTo>
                  <a:cubicBezTo>
                    <a:pt x="6" y="117"/>
                    <a:pt x="5" y="117"/>
                    <a:pt x="4" y="117"/>
                  </a:cubicBezTo>
                  <a:cubicBezTo>
                    <a:pt x="5" y="114"/>
                    <a:pt x="7" y="113"/>
                    <a:pt x="8" y="112"/>
                  </a:cubicBezTo>
                  <a:cubicBezTo>
                    <a:pt x="7" y="111"/>
                    <a:pt x="4" y="109"/>
                    <a:pt x="6" y="106"/>
                  </a:cubicBezTo>
                  <a:cubicBezTo>
                    <a:pt x="7" y="103"/>
                    <a:pt x="12" y="107"/>
                    <a:pt x="12" y="103"/>
                  </a:cubicBezTo>
                  <a:cubicBezTo>
                    <a:pt x="13" y="80"/>
                    <a:pt x="9" y="58"/>
                    <a:pt x="8" y="34"/>
                  </a:cubicBezTo>
                  <a:cubicBezTo>
                    <a:pt x="5" y="23"/>
                    <a:pt x="4" y="1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25" name="Freeform 285"/>
            <p:cNvSpPr>
              <a:spLocks/>
            </p:cNvSpPr>
            <p:nvPr/>
          </p:nvSpPr>
          <p:spPr bwMode="auto">
            <a:xfrm>
              <a:off x="4620" y="2162"/>
              <a:ext cx="152" cy="224"/>
            </a:xfrm>
            <a:custGeom>
              <a:avLst/>
              <a:gdLst>
                <a:gd name="T0" fmla="*/ 70 w 70"/>
                <a:gd name="T1" fmla="*/ 0 h 103"/>
                <a:gd name="T2" fmla="*/ 69 w 70"/>
                <a:gd name="T3" fmla="*/ 94 h 103"/>
                <a:gd name="T4" fmla="*/ 59 w 70"/>
                <a:gd name="T5" fmla="*/ 98 h 103"/>
                <a:gd name="T6" fmla="*/ 48 w 70"/>
                <a:gd name="T7" fmla="*/ 101 h 103"/>
                <a:gd name="T8" fmla="*/ 32 w 70"/>
                <a:gd name="T9" fmla="*/ 92 h 103"/>
                <a:gd name="T10" fmla="*/ 33 w 70"/>
                <a:gd name="T11" fmla="*/ 72 h 103"/>
                <a:gd name="T12" fmla="*/ 22 w 70"/>
                <a:gd name="T13" fmla="*/ 73 h 103"/>
                <a:gd name="T14" fmla="*/ 0 w 70"/>
                <a:gd name="T15" fmla="*/ 17 h 103"/>
                <a:gd name="T16" fmla="*/ 30 w 70"/>
                <a:gd name="T17" fmla="*/ 12 h 103"/>
                <a:gd name="T18" fmla="*/ 44 w 70"/>
                <a:gd name="T19" fmla="*/ 10 h 103"/>
                <a:gd name="T20" fmla="*/ 70 w 70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03">
                  <a:moveTo>
                    <a:pt x="70" y="0"/>
                  </a:moveTo>
                  <a:cubicBezTo>
                    <a:pt x="69" y="32"/>
                    <a:pt x="69" y="63"/>
                    <a:pt x="69" y="94"/>
                  </a:cubicBezTo>
                  <a:cubicBezTo>
                    <a:pt x="66" y="97"/>
                    <a:pt x="63" y="96"/>
                    <a:pt x="59" y="98"/>
                  </a:cubicBezTo>
                  <a:cubicBezTo>
                    <a:pt x="54" y="98"/>
                    <a:pt x="53" y="103"/>
                    <a:pt x="48" y="101"/>
                  </a:cubicBezTo>
                  <a:cubicBezTo>
                    <a:pt x="43" y="98"/>
                    <a:pt x="37" y="95"/>
                    <a:pt x="32" y="92"/>
                  </a:cubicBezTo>
                  <a:cubicBezTo>
                    <a:pt x="33" y="86"/>
                    <a:pt x="32" y="78"/>
                    <a:pt x="33" y="72"/>
                  </a:cubicBezTo>
                  <a:cubicBezTo>
                    <a:pt x="30" y="69"/>
                    <a:pt x="26" y="73"/>
                    <a:pt x="22" y="73"/>
                  </a:cubicBezTo>
                  <a:cubicBezTo>
                    <a:pt x="14" y="54"/>
                    <a:pt x="6" y="37"/>
                    <a:pt x="0" y="17"/>
                  </a:cubicBezTo>
                  <a:cubicBezTo>
                    <a:pt x="9" y="15"/>
                    <a:pt x="21" y="17"/>
                    <a:pt x="30" y="12"/>
                  </a:cubicBezTo>
                  <a:cubicBezTo>
                    <a:pt x="34" y="13"/>
                    <a:pt x="39" y="10"/>
                    <a:pt x="44" y="10"/>
                  </a:cubicBezTo>
                  <a:cubicBezTo>
                    <a:pt x="53" y="7"/>
                    <a:pt x="62" y="5"/>
                    <a:pt x="70" y="0"/>
                  </a:cubicBezTo>
                  <a:close/>
                </a:path>
              </a:pathLst>
            </a:custGeom>
            <a:solidFill>
              <a:srgbClr val="5F618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26" name="Freeform 286"/>
            <p:cNvSpPr>
              <a:spLocks/>
            </p:cNvSpPr>
            <p:nvPr/>
          </p:nvSpPr>
          <p:spPr bwMode="auto">
            <a:xfrm>
              <a:off x="3953" y="2164"/>
              <a:ext cx="37" cy="183"/>
            </a:xfrm>
            <a:custGeom>
              <a:avLst/>
              <a:gdLst>
                <a:gd name="T0" fmla="*/ 13 w 17"/>
                <a:gd name="T1" fmla="*/ 40 h 84"/>
                <a:gd name="T2" fmla="*/ 16 w 17"/>
                <a:gd name="T3" fmla="*/ 81 h 84"/>
                <a:gd name="T4" fmla="*/ 0 w 17"/>
                <a:gd name="T5" fmla="*/ 84 h 84"/>
                <a:gd name="T6" fmla="*/ 3 w 17"/>
                <a:gd name="T7" fmla="*/ 0 h 84"/>
                <a:gd name="T8" fmla="*/ 13 w 17"/>
                <a:gd name="T9" fmla="*/ 4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4">
                  <a:moveTo>
                    <a:pt x="13" y="40"/>
                  </a:moveTo>
                  <a:cubicBezTo>
                    <a:pt x="10" y="54"/>
                    <a:pt x="17" y="67"/>
                    <a:pt x="16" y="81"/>
                  </a:cubicBezTo>
                  <a:cubicBezTo>
                    <a:pt x="11" y="80"/>
                    <a:pt x="5" y="82"/>
                    <a:pt x="0" y="84"/>
                  </a:cubicBezTo>
                  <a:cubicBezTo>
                    <a:pt x="1" y="56"/>
                    <a:pt x="1" y="27"/>
                    <a:pt x="3" y="0"/>
                  </a:cubicBezTo>
                  <a:cubicBezTo>
                    <a:pt x="6" y="12"/>
                    <a:pt x="9" y="27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27" name="Freeform 287"/>
            <p:cNvSpPr>
              <a:spLocks/>
            </p:cNvSpPr>
            <p:nvPr/>
          </p:nvSpPr>
          <p:spPr bwMode="auto">
            <a:xfrm>
              <a:off x="4488" y="2182"/>
              <a:ext cx="141" cy="165"/>
            </a:xfrm>
            <a:custGeom>
              <a:avLst/>
              <a:gdLst>
                <a:gd name="T0" fmla="*/ 43 w 65"/>
                <a:gd name="T1" fmla="*/ 8 h 76"/>
                <a:gd name="T2" fmla="*/ 65 w 65"/>
                <a:gd name="T3" fmla="*/ 66 h 76"/>
                <a:gd name="T4" fmla="*/ 54 w 65"/>
                <a:gd name="T5" fmla="*/ 68 h 76"/>
                <a:gd name="T6" fmla="*/ 52 w 65"/>
                <a:gd name="T7" fmla="*/ 65 h 76"/>
                <a:gd name="T8" fmla="*/ 49 w 65"/>
                <a:gd name="T9" fmla="*/ 68 h 76"/>
                <a:gd name="T10" fmla="*/ 25 w 65"/>
                <a:gd name="T11" fmla="*/ 75 h 76"/>
                <a:gd name="T12" fmla="*/ 0 w 65"/>
                <a:gd name="T13" fmla="*/ 16 h 76"/>
                <a:gd name="T14" fmla="*/ 9 w 65"/>
                <a:gd name="T15" fmla="*/ 1 h 76"/>
                <a:gd name="T16" fmla="*/ 19 w 65"/>
                <a:gd name="T17" fmla="*/ 4 h 76"/>
                <a:gd name="T18" fmla="*/ 43 w 65"/>
                <a:gd name="T19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6">
                  <a:moveTo>
                    <a:pt x="43" y="8"/>
                  </a:moveTo>
                  <a:cubicBezTo>
                    <a:pt x="50" y="28"/>
                    <a:pt x="58" y="47"/>
                    <a:pt x="65" y="66"/>
                  </a:cubicBezTo>
                  <a:cubicBezTo>
                    <a:pt x="63" y="69"/>
                    <a:pt x="58" y="68"/>
                    <a:pt x="54" y="68"/>
                  </a:cubicBezTo>
                  <a:cubicBezTo>
                    <a:pt x="54" y="67"/>
                    <a:pt x="54" y="65"/>
                    <a:pt x="52" y="65"/>
                  </a:cubicBezTo>
                  <a:cubicBezTo>
                    <a:pt x="50" y="64"/>
                    <a:pt x="50" y="67"/>
                    <a:pt x="49" y="68"/>
                  </a:cubicBezTo>
                  <a:cubicBezTo>
                    <a:pt x="42" y="73"/>
                    <a:pt x="33" y="76"/>
                    <a:pt x="25" y="75"/>
                  </a:cubicBezTo>
                  <a:cubicBezTo>
                    <a:pt x="16" y="55"/>
                    <a:pt x="9" y="35"/>
                    <a:pt x="0" y="16"/>
                  </a:cubicBezTo>
                  <a:cubicBezTo>
                    <a:pt x="4" y="11"/>
                    <a:pt x="6" y="7"/>
                    <a:pt x="9" y="1"/>
                  </a:cubicBezTo>
                  <a:cubicBezTo>
                    <a:pt x="12" y="0"/>
                    <a:pt x="15" y="3"/>
                    <a:pt x="19" y="4"/>
                  </a:cubicBezTo>
                  <a:cubicBezTo>
                    <a:pt x="27" y="7"/>
                    <a:pt x="34" y="8"/>
                    <a:pt x="43" y="8"/>
                  </a:cubicBezTo>
                  <a:close/>
                </a:path>
              </a:pathLst>
            </a:custGeom>
            <a:solidFill>
              <a:srgbClr val="5F618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28" name="Freeform 288"/>
            <p:cNvSpPr>
              <a:spLocks/>
            </p:cNvSpPr>
            <p:nvPr/>
          </p:nvSpPr>
          <p:spPr bwMode="auto">
            <a:xfrm>
              <a:off x="4590" y="2199"/>
              <a:ext cx="121" cy="274"/>
            </a:xfrm>
            <a:custGeom>
              <a:avLst/>
              <a:gdLst>
                <a:gd name="T0" fmla="*/ 11 w 56"/>
                <a:gd name="T1" fmla="*/ 0 h 126"/>
                <a:gd name="T2" fmla="*/ 13 w 56"/>
                <a:gd name="T3" fmla="*/ 5 h 126"/>
                <a:gd name="T4" fmla="*/ 37 w 56"/>
                <a:gd name="T5" fmla="*/ 65 h 126"/>
                <a:gd name="T6" fmla="*/ 38 w 56"/>
                <a:gd name="T7" fmla="*/ 67 h 126"/>
                <a:gd name="T8" fmla="*/ 40 w 56"/>
                <a:gd name="T9" fmla="*/ 71 h 126"/>
                <a:gd name="T10" fmla="*/ 56 w 56"/>
                <a:gd name="T11" fmla="*/ 124 h 126"/>
                <a:gd name="T12" fmla="*/ 50 w 56"/>
                <a:gd name="T13" fmla="*/ 126 h 126"/>
                <a:gd name="T14" fmla="*/ 30 w 56"/>
                <a:gd name="T15" fmla="*/ 81 h 126"/>
                <a:gd name="T16" fmla="*/ 24 w 56"/>
                <a:gd name="T17" fmla="*/ 66 h 126"/>
                <a:gd name="T18" fmla="*/ 1 w 56"/>
                <a:gd name="T19" fmla="*/ 6 h 126"/>
                <a:gd name="T20" fmla="*/ 0 w 56"/>
                <a:gd name="T21" fmla="*/ 0 h 126"/>
                <a:gd name="T22" fmla="*/ 11 w 56"/>
                <a:gd name="T2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26">
                  <a:moveTo>
                    <a:pt x="11" y="0"/>
                  </a:moveTo>
                  <a:cubicBezTo>
                    <a:pt x="10" y="2"/>
                    <a:pt x="13" y="3"/>
                    <a:pt x="13" y="5"/>
                  </a:cubicBezTo>
                  <a:cubicBezTo>
                    <a:pt x="20" y="27"/>
                    <a:pt x="29" y="44"/>
                    <a:pt x="37" y="65"/>
                  </a:cubicBezTo>
                  <a:lnTo>
                    <a:pt x="38" y="67"/>
                  </a:lnTo>
                  <a:cubicBezTo>
                    <a:pt x="38" y="68"/>
                    <a:pt x="39" y="70"/>
                    <a:pt x="40" y="71"/>
                  </a:cubicBezTo>
                  <a:cubicBezTo>
                    <a:pt x="45" y="89"/>
                    <a:pt x="53" y="105"/>
                    <a:pt x="56" y="124"/>
                  </a:cubicBezTo>
                  <a:cubicBezTo>
                    <a:pt x="55" y="126"/>
                    <a:pt x="52" y="126"/>
                    <a:pt x="50" y="126"/>
                  </a:cubicBezTo>
                  <a:cubicBezTo>
                    <a:pt x="40" y="113"/>
                    <a:pt x="36" y="96"/>
                    <a:pt x="30" y="81"/>
                  </a:cubicBezTo>
                  <a:cubicBezTo>
                    <a:pt x="28" y="76"/>
                    <a:pt x="25" y="71"/>
                    <a:pt x="24" y="66"/>
                  </a:cubicBezTo>
                  <a:cubicBezTo>
                    <a:pt x="17" y="46"/>
                    <a:pt x="8" y="26"/>
                    <a:pt x="1" y="6"/>
                  </a:cubicBezTo>
                  <a:lnTo>
                    <a:pt x="0" y="0"/>
                  </a:lnTo>
                  <a:cubicBezTo>
                    <a:pt x="3" y="0"/>
                    <a:pt x="7" y="1"/>
                    <a:pt x="11" y="0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29" name="Freeform 289"/>
            <p:cNvSpPr>
              <a:spLocks/>
            </p:cNvSpPr>
            <p:nvPr/>
          </p:nvSpPr>
          <p:spPr bwMode="auto">
            <a:xfrm>
              <a:off x="4470" y="2221"/>
              <a:ext cx="128" cy="297"/>
            </a:xfrm>
            <a:custGeom>
              <a:avLst/>
              <a:gdLst>
                <a:gd name="T0" fmla="*/ 13 w 59"/>
                <a:gd name="T1" fmla="*/ 16 h 137"/>
                <a:gd name="T2" fmla="*/ 21 w 59"/>
                <a:gd name="T3" fmla="*/ 34 h 137"/>
                <a:gd name="T4" fmla="*/ 51 w 59"/>
                <a:gd name="T5" fmla="*/ 106 h 137"/>
                <a:gd name="T6" fmla="*/ 52 w 59"/>
                <a:gd name="T7" fmla="*/ 108 h 137"/>
                <a:gd name="T8" fmla="*/ 59 w 59"/>
                <a:gd name="T9" fmla="*/ 132 h 137"/>
                <a:gd name="T10" fmla="*/ 53 w 59"/>
                <a:gd name="T11" fmla="*/ 136 h 137"/>
                <a:gd name="T12" fmla="*/ 48 w 59"/>
                <a:gd name="T13" fmla="*/ 134 h 137"/>
                <a:gd name="T14" fmla="*/ 34 w 59"/>
                <a:gd name="T15" fmla="*/ 101 h 137"/>
                <a:gd name="T16" fmla="*/ 21 w 59"/>
                <a:gd name="T17" fmla="*/ 60 h 137"/>
                <a:gd name="T18" fmla="*/ 11 w 59"/>
                <a:gd name="T19" fmla="*/ 37 h 137"/>
                <a:gd name="T20" fmla="*/ 0 w 59"/>
                <a:gd name="T21" fmla="*/ 4 h 137"/>
                <a:gd name="T22" fmla="*/ 6 w 59"/>
                <a:gd name="T23" fmla="*/ 0 h 137"/>
                <a:gd name="T24" fmla="*/ 13 w 59"/>
                <a:gd name="T25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37">
                  <a:moveTo>
                    <a:pt x="13" y="16"/>
                  </a:moveTo>
                  <a:cubicBezTo>
                    <a:pt x="16" y="22"/>
                    <a:pt x="18" y="29"/>
                    <a:pt x="21" y="34"/>
                  </a:cubicBezTo>
                  <a:cubicBezTo>
                    <a:pt x="28" y="59"/>
                    <a:pt x="44" y="81"/>
                    <a:pt x="51" y="106"/>
                  </a:cubicBezTo>
                  <a:cubicBezTo>
                    <a:pt x="52" y="106"/>
                    <a:pt x="51" y="108"/>
                    <a:pt x="52" y="108"/>
                  </a:cubicBezTo>
                  <a:cubicBezTo>
                    <a:pt x="54" y="117"/>
                    <a:pt x="59" y="124"/>
                    <a:pt x="59" y="132"/>
                  </a:cubicBezTo>
                  <a:cubicBezTo>
                    <a:pt x="58" y="135"/>
                    <a:pt x="55" y="135"/>
                    <a:pt x="53" y="136"/>
                  </a:cubicBezTo>
                  <a:cubicBezTo>
                    <a:pt x="51" y="137"/>
                    <a:pt x="49" y="136"/>
                    <a:pt x="48" y="134"/>
                  </a:cubicBezTo>
                  <a:cubicBezTo>
                    <a:pt x="43" y="123"/>
                    <a:pt x="40" y="111"/>
                    <a:pt x="34" y="101"/>
                  </a:cubicBezTo>
                  <a:cubicBezTo>
                    <a:pt x="32" y="87"/>
                    <a:pt x="24" y="75"/>
                    <a:pt x="21" y="60"/>
                  </a:cubicBezTo>
                  <a:cubicBezTo>
                    <a:pt x="16" y="53"/>
                    <a:pt x="15" y="45"/>
                    <a:pt x="11" y="37"/>
                  </a:cubicBezTo>
                  <a:cubicBezTo>
                    <a:pt x="8" y="26"/>
                    <a:pt x="3" y="16"/>
                    <a:pt x="0" y="4"/>
                  </a:cubicBezTo>
                  <a:lnTo>
                    <a:pt x="6" y="0"/>
                  </a:lnTo>
                  <a:cubicBezTo>
                    <a:pt x="9" y="5"/>
                    <a:pt x="11" y="11"/>
                    <a:pt x="13" y="16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30" name="Freeform 290"/>
            <p:cNvSpPr>
              <a:spLocks/>
            </p:cNvSpPr>
            <p:nvPr/>
          </p:nvSpPr>
          <p:spPr bwMode="auto">
            <a:xfrm>
              <a:off x="4325" y="2234"/>
              <a:ext cx="182" cy="167"/>
            </a:xfrm>
            <a:custGeom>
              <a:avLst/>
              <a:gdLst>
                <a:gd name="T0" fmla="*/ 68 w 84"/>
                <a:gd name="T1" fmla="*/ 7 h 77"/>
                <a:gd name="T2" fmla="*/ 84 w 84"/>
                <a:gd name="T3" fmla="*/ 54 h 77"/>
                <a:gd name="T4" fmla="*/ 75 w 84"/>
                <a:gd name="T5" fmla="*/ 57 h 77"/>
                <a:gd name="T6" fmla="*/ 74 w 84"/>
                <a:gd name="T7" fmla="*/ 67 h 77"/>
                <a:gd name="T8" fmla="*/ 30 w 84"/>
                <a:gd name="T9" fmla="*/ 71 h 77"/>
                <a:gd name="T10" fmla="*/ 3 w 84"/>
                <a:gd name="T11" fmla="*/ 64 h 77"/>
                <a:gd name="T12" fmla="*/ 2 w 84"/>
                <a:gd name="T13" fmla="*/ 65 h 77"/>
                <a:gd name="T14" fmla="*/ 1 w 84"/>
                <a:gd name="T15" fmla="*/ 30 h 77"/>
                <a:gd name="T16" fmla="*/ 7 w 84"/>
                <a:gd name="T17" fmla="*/ 20 h 77"/>
                <a:gd name="T18" fmla="*/ 64 w 84"/>
                <a:gd name="T19" fmla="*/ 0 h 77"/>
                <a:gd name="T20" fmla="*/ 68 w 84"/>
                <a:gd name="T21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77">
                  <a:moveTo>
                    <a:pt x="68" y="7"/>
                  </a:moveTo>
                  <a:cubicBezTo>
                    <a:pt x="73" y="23"/>
                    <a:pt x="78" y="39"/>
                    <a:pt x="84" y="54"/>
                  </a:cubicBezTo>
                  <a:cubicBezTo>
                    <a:pt x="82" y="56"/>
                    <a:pt x="77" y="54"/>
                    <a:pt x="75" y="57"/>
                  </a:cubicBezTo>
                  <a:cubicBezTo>
                    <a:pt x="73" y="60"/>
                    <a:pt x="75" y="63"/>
                    <a:pt x="74" y="67"/>
                  </a:cubicBezTo>
                  <a:cubicBezTo>
                    <a:pt x="62" y="77"/>
                    <a:pt x="44" y="74"/>
                    <a:pt x="30" y="71"/>
                  </a:cubicBezTo>
                  <a:cubicBezTo>
                    <a:pt x="20" y="70"/>
                    <a:pt x="12" y="67"/>
                    <a:pt x="3" y="64"/>
                  </a:cubicBezTo>
                  <a:lnTo>
                    <a:pt x="2" y="65"/>
                  </a:lnTo>
                  <a:cubicBezTo>
                    <a:pt x="0" y="54"/>
                    <a:pt x="1" y="42"/>
                    <a:pt x="1" y="30"/>
                  </a:cubicBezTo>
                  <a:cubicBezTo>
                    <a:pt x="2" y="26"/>
                    <a:pt x="2" y="20"/>
                    <a:pt x="7" y="20"/>
                  </a:cubicBezTo>
                  <a:cubicBezTo>
                    <a:pt x="27" y="16"/>
                    <a:pt x="47" y="11"/>
                    <a:pt x="64" y="0"/>
                  </a:cubicBezTo>
                  <a:cubicBezTo>
                    <a:pt x="65" y="2"/>
                    <a:pt x="66" y="5"/>
                    <a:pt x="68" y="7"/>
                  </a:cubicBezTo>
                  <a:close/>
                </a:path>
              </a:pathLst>
            </a:custGeom>
            <a:solidFill>
              <a:srgbClr val="5F618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31" name="Freeform 291"/>
            <p:cNvSpPr>
              <a:spLocks/>
            </p:cNvSpPr>
            <p:nvPr/>
          </p:nvSpPr>
          <p:spPr bwMode="auto">
            <a:xfrm>
              <a:off x="4088" y="2243"/>
              <a:ext cx="37" cy="258"/>
            </a:xfrm>
            <a:custGeom>
              <a:avLst/>
              <a:gdLst>
                <a:gd name="T0" fmla="*/ 17 w 17"/>
                <a:gd name="T1" fmla="*/ 5 h 119"/>
                <a:gd name="T2" fmla="*/ 14 w 17"/>
                <a:gd name="T3" fmla="*/ 43 h 119"/>
                <a:gd name="T4" fmla="*/ 13 w 17"/>
                <a:gd name="T5" fmla="*/ 115 h 119"/>
                <a:gd name="T6" fmla="*/ 10 w 17"/>
                <a:gd name="T7" fmla="*/ 119 h 119"/>
                <a:gd name="T8" fmla="*/ 3 w 17"/>
                <a:gd name="T9" fmla="*/ 115 h 119"/>
                <a:gd name="T10" fmla="*/ 2 w 17"/>
                <a:gd name="T11" fmla="*/ 22 h 119"/>
                <a:gd name="T12" fmla="*/ 7 w 17"/>
                <a:gd name="T13" fmla="*/ 0 h 119"/>
                <a:gd name="T14" fmla="*/ 17 w 17"/>
                <a:gd name="T15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9">
                  <a:moveTo>
                    <a:pt x="17" y="5"/>
                  </a:moveTo>
                  <a:cubicBezTo>
                    <a:pt x="14" y="17"/>
                    <a:pt x="14" y="31"/>
                    <a:pt x="14" y="43"/>
                  </a:cubicBezTo>
                  <a:cubicBezTo>
                    <a:pt x="15" y="66"/>
                    <a:pt x="12" y="90"/>
                    <a:pt x="13" y="115"/>
                  </a:cubicBezTo>
                  <a:cubicBezTo>
                    <a:pt x="12" y="118"/>
                    <a:pt x="11" y="117"/>
                    <a:pt x="10" y="119"/>
                  </a:cubicBezTo>
                  <a:cubicBezTo>
                    <a:pt x="7" y="119"/>
                    <a:pt x="5" y="117"/>
                    <a:pt x="3" y="115"/>
                  </a:cubicBezTo>
                  <a:cubicBezTo>
                    <a:pt x="0" y="82"/>
                    <a:pt x="3" y="55"/>
                    <a:pt x="2" y="22"/>
                  </a:cubicBezTo>
                  <a:cubicBezTo>
                    <a:pt x="3" y="15"/>
                    <a:pt x="3" y="7"/>
                    <a:pt x="7" y="0"/>
                  </a:cubicBezTo>
                  <a:cubicBezTo>
                    <a:pt x="10" y="1"/>
                    <a:pt x="14" y="3"/>
                    <a:pt x="17" y="5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32" name="Freeform 292"/>
            <p:cNvSpPr>
              <a:spLocks/>
            </p:cNvSpPr>
            <p:nvPr/>
          </p:nvSpPr>
          <p:spPr bwMode="auto">
            <a:xfrm>
              <a:off x="4123" y="2251"/>
              <a:ext cx="21" cy="157"/>
            </a:xfrm>
            <a:custGeom>
              <a:avLst/>
              <a:gdLst>
                <a:gd name="T0" fmla="*/ 6 w 10"/>
                <a:gd name="T1" fmla="*/ 2 h 72"/>
                <a:gd name="T2" fmla="*/ 8 w 10"/>
                <a:gd name="T3" fmla="*/ 50 h 72"/>
                <a:gd name="T4" fmla="*/ 8 w 10"/>
                <a:gd name="T5" fmla="*/ 68 h 72"/>
                <a:gd name="T6" fmla="*/ 0 w 10"/>
                <a:gd name="T7" fmla="*/ 72 h 72"/>
                <a:gd name="T8" fmla="*/ 2 w 10"/>
                <a:gd name="T9" fmla="*/ 8 h 72"/>
                <a:gd name="T10" fmla="*/ 6 w 10"/>
                <a:gd name="T11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2">
                  <a:moveTo>
                    <a:pt x="6" y="2"/>
                  </a:moveTo>
                  <a:cubicBezTo>
                    <a:pt x="10" y="18"/>
                    <a:pt x="9" y="33"/>
                    <a:pt x="8" y="50"/>
                  </a:cubicBezTo>
                  <a:cubicBezTo>
                    <a:pt x="7" y="55"/>
                    <a:pt x="8" y="62"/>
                    <a:pt x="8" y="68"/>
                  </a:cubicBezTo>
                  <a:cubicBezTo>
                    <a:pt x="4" y="68"/>
                    <a:pt x="4" y="72"/>
                    <a:pt x="0" y="72"/>
                  </a:cubicBezTo>
                  <a:cubicBezTo>
                    <a:pt x="0" y="50"/>
                    <a:pt x="0" y="30"/>
                    <a:pt x="2" y="8"/>
                  </a:cubicBezTo>
                  <a:cubicBezTo>
                    <a:pt x="3" y="6"/>
                    <a:pt x="3" y="0"/>
                    <a:pt x="6" y="2"/>
                  </a:cubicBezTo>
                  <a:close/>
                </a:path>
              </a:pathLst>
            </a:custGeom>
            <a:solidFill>
              <a:srgbClr val="C1C8E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33" name="Freeform 293"/>
            <p:cNvSpPr>
              <a:spLocks/>
            </p:cNvSpPr>
            <p:nvPr/>
          </p:nvSpPr>
          <p:spPr bwMode="auto">
            <a:xfrm>
              <a:off x="4144" y="2260"/>
              <a:ext cx="113" cy="139"/>
            </a:xfrm>
            <a:custGeom>
              <a:avLst/>
              <a:gdLst>
                <a:gd name="T0" fmla="*/ 45 w 52"/>
                <a:gd name="T1" fmla="*/ 9 h 64"/>
                <a:gd name="T2" fmla="*/ 47 w 52"/>
                <a:gd name="T3" fmla="*/ 54 h 64"/>
                <a:gd name="T4" fmla="*/ 37 w 52"/>
                <a:gd name="T5" fmla="*/ 60 h 64"/>
                <a:gd name="T6" fmla="*/ 1 w 52"/>
                <a:gd name="T7" fmla="*/ 59 h 64"/>
                <a:gd name="T8" fmla="*/ 0 w 52"/>
                <a:gd name="T9" fmla="*/ 54 h 64"/>
                <a:gd name="T10" fmla="*/ 0 w 52"/>
                <a:gd name="T11" fmla="*/ 0 h 64"/>
                <a:gd name="T12" fmla="*/ 45 w 52"/>
                <a:gd name="T13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4">
                  <a:moveTo>
                    <a:pt x="45" y="9"/>
                  </a:moveTo>
                  <a:cubicBezTo>
                    <a:pt x="52" y="24"/>
                    <a:pt x="48" y="37"/>
                    <a:pt x="47" y="54"/>
                  </a:cubicBezTo>
                  <a:cubicBezTo>
                    <a:pt x="44" y="56"/>
                    <a:pt x="42" y="59"/>
                    <a:pt x="37" y="60"/>
                  </a:cubicBezTo>
                  <a:cubicBezTo>
                    <a:pt x="26" y="64"/>
                    <a:pt x="11" y="64"/>
                    <a:pt x="1" y="59"/>
                  </a:cubicBezTo>
                  <a:lnTo>
                    <a:pt x="0" y="54"/>
                  </a:lnTo>
                  <a:cubicBezTo>
                    <a:pt x="1" y="36"/>
                    <a:pt x="2" y="18"/>
                    <a:pt x="0" y="0"/>
                  </a:cubicBezTo>
                  <a:cubicBezTo>
                    <a:pt x="15" y="4"/>
                    <a:pt x="29" y="9"/>
                    <a:pt x="45" y="9"/>
                  </a:cubicBezTo>
                  <a:close/>
                </a:path>
              </a:pathLst>
            </a:custGeom>
            <a:solidFill>
              <a:srgbClr val="C1C8E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34" name="Freeform 294"/>
            <p:cNvSpPr>
              <a:spLocks/>
            </p:cNvSpPr>
            <p:nvPr/>
          </p:nvSpPr>
          <p:spPr bwMode="auto">
            <a:xfrm>
              <a:off x="4299" y="2279"/>
              <a:ext cx="26" cy="157"/>
            </a:xfrm>
            <a:custGeom>
              <a:avLst/>
              <a:gdLst>
                <a:gd name="T0" fmla="*/ 12 w 12"/>
                <a:gd name="T1" fmla="*/ 0 h 72"/>
                <a:gd name="T2" fmla="*/ 11 w 12"/>
                <a:gd name="T3" fmla="*/ 72 h 72"/>
                <a:gd name="T4" fmla="*/ 2 w 12"/>
                <a:gd name="T5" fmla="*/ 30 h 72"/>
                <a:gd name="T6" fmla="*/ 2 w 12"/>
                <a:gd name="T7" fmla="*/ 1 h 72"/>
                <a:gd name="T8" fmla="*/ 12 w 1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2">
                  <a:moveTo>
                    <a:pt x="12" y="0"/>
                  </a:moveTo>
                  <a:cubicBezTo>
                    <a:pt x="9" y="26"/>
                    <a:pt x="12" y="47"/>
                    <a:pt x="11" y="72"/>
                  </a:cubicBezTo>
                  <a:cubicBezTo>
                    <a:pt x="8" y="58"/>
                    <a:pt x="1" y="45"/>
                    <a:pt x="2" y="30"/>
                  </a:cubicBezTo>
                  <a:cubicBezTo>
                    <a:pt x="2" y="20"/>
                    <a:pt x="0" y="11"/>
                    <a:pt x="2" y="1"/>
                  </a:cubicBezTo>
                  <a:cubicBezTo>
                    <a:pt x="6" y="0"/>
                    <a:pt x="9" y="0"/>
                    <a:pt x="12" y="0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35" name="Freeform 295"/>
            <p:cNvSpPr>
              <a:spLocks/>
            </p:cNvSpPr>
            <p:nvPr/>
          </p:nvSpPr>
          <p:spPr bwMode="auto">
            <a:xfrm>
              <a:off x="4251" y="2282"/>
              <a:ext cx="109" cy="308"/>
            </a:xfrm>
            <a:custGeom>
              <a:avLst/>
              <a:gdLst>
                <a:gd name="T0" fmla="*/ 8 w 50"/>
                <a:gd name="T1" fmla="*/ 0 h 142"/>
                <a:gd name="T2" fmla="*/ 23 w 50"/>
                <a:gd name="T3" fmla="*/ 45 h 142"/>
                <a:gd name="T4" fmla="*/ 33 w 50"/>
                <a:gd name="T5" fmla="*/ 79 h 142"/>
                <a:gd name="T6" fmla="*/ 34 w 50"/>
                <a:gd name="T7" fmla="*/ 82 h 142"/>
                <a:gd name="T8" fmla="*/ 50 w 50"/>
                <a:gd name="T9" fmla="*/ 136 h 142"/>
                <a:gd name="T10" fmla="*/ 45 w 50"/>
                <a:gd name="T11" fmla="*/ 141 h 142"/>
                <a:gd name="T12" fmla="*/ 38 w 50"/>
                <a:gd name="T13" fmla="*/ 140 h 142"/>
                <a:gd name="T14" fmla="*/ 32 w 50"/>
                <a:gd name="T15" fmla="*/ 120 h 142"/>
                <a:gd name="T16" fmla="*/ 29 w 50"/>
                <a:gd name="T17" fmla="*/ 108 h 142"/>
                <a:gd name="T18" fmla="*/ 0 w 50"/>
                <a:gd name="T19" fmla="*/ 0 h 142"/>
                <a:gd name="T20" fmla="*/ 8 w 50"/>
                <a:gd name="T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142">
                  <a:moveTo>
                    <a:pt x="8" y="0"/>
                  </a:moveTo>
                  <a:cubicBezTo>
                    <a:pt x="15" y="14"/>
                    <a:pt x="18" y="30"/>
                    <a:pt x="23" y="45"/>
                  </a:cubicBezTo>
                  <a:cubicBezTo>
                    <a:pt x="26" y="56"/>
                    <a:pt x="30" y="68"/>
                    <a:pt x="33" y="79"/>
                  </a:cubicBezTo>
                  <a:cubicBezTo>
                    <a:pt x="32" y="80"/>
                    <a:pt x="34" y="81"/>
                    <a:pt x="34" y="82"/>
                  </a:cubicBezTo>
                  <a:cubicBezTo>
                    <a:pt x="40" y="99"/>
                    <a:pt x="44" y="118"/>
                    <a:pt x="50" y="136"/>
                  </a:cubicBezTo>
                  <a:cubicBezTo>
                    <a:pt x="50" y="139"/>
                    <a:pt x="47" y="141"/>
                    <a:pt x="45" y="141"/>
                  </a:cubicBezTo>
                  <a:cubicBezTo>
                    <a:pt x="43" y="141"/>
                    <a:pt x="40" y="142"/>
                    <a:pt x="38" y="140"/>
                  </a:cubicBezTo>
                  <a:cubicBezTo>
                    <a:pt x="34" y="134"/>
                    <a:pt x="33" y="126"/>
                    <a:pt x="32" y="120"/>
                  </a:cubicBezTo>
                  <a:cubicBezTo>
                    <a:pt x="31" y="116"/>
                    <a:pt x="30" y="112"/>
                    <a:pt x="29" y="108"/>
                  </a:cubicBezTo>
                  <a:cubicBezTo>
                    <a:pt x="22" y="71"/>
                    <a:pt x="9" y="36"/>
                    <a:pt x="0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36" name="Freeform 296"/>
            <p:cNvSpPr>
              <a:spLocks/>
            </p:cNvSpPr>
            <p:nvPr/>
          </p:nvSpPr>
          <p:spPr bwMode="auto">
            <a:xfrm>
              <a:off x="4277" y="2282"/>
              <a:ext cx="22" cy="71"/>
            </a:xfrm>
            <a:custGeom>
              <a:avLst/>
              <a:gdLst>
                <a:gd name="T0" fmla="*/ 10 w 10"/>
                <a:gd name="T1" fmla="*/ 0 h 33"/>
                <a:gd name="T2" fmla="*/ 10 w 10"/>
                <a:gd name="T3" fmla="*/ 33 h 33"/>
                <a:gd name="T4" fmla="*/ 0 w 10"/>
                <a:gd name="T5" fmla="*/ 0 h 33"/>
                <a:gd name="T6" fmla="*/ 10 w 10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3">
                  <a:moveTo>
                    <a:pt x="10" y="0"/>
                  </a:moveTo>
                  <a:cubicBezTo>
                    <a:pt x="9" y="12"/>
                    <a:pt x="10" y="21"/>
                    <a:pt x="10" y="33"/>
                  </a:cubicBezTo>
                  <a:cubicBezTo>
                    <a:pt x="7" y="22"/>
                    <a:pt x="4" y="11"/>
                    <a:pt x="0" y="0"/>
                  </a:cubicBezTo>
                  <a:cubicBezTo>
                    <a:pt x="3" y="0"/>
                    <a:pt x="7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37" name="Freeform 297"/>
            <p:cNvSpPr>
              <a:spLocks/>
            </p:cNvSpPr>
            <p:nvPr/>
          </p:nvSpPr>
          <p:spPr bwMode="auto">
            <a:xfrm>
              <a:off x="4666" y="2323"/>
              <a:ext cx="22" cy="41"/>
            </a:xfrm>
            <a:custGeom>
              <a:avLst/>
              <a:gdLst>
                <a:gd name="T0" fmla="*/ 9 w 10"/>
                <a:gd name="T1" fmla="*/ 0 h 19"/>
                <a:gd name="T2" fmla="*/ 9 w 10"/>
                <a:gd name="T3" fmla="*/ 19 h 19"/>
                <a:gd name="T4" fmla="*/ 3 w 10"/>
                <a:gd name="T5" fmla="*/ 7 h 19"/>
                <a:gd name="T6" fmla="*/ 5 w 10"/>
                <a:gd name="T7" fmla="*/ 1 h 19"/>
                <a:gd name="T8" fmla="*/ 9 w 1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9" y="0"/>
                  </a:moveTo>
                  <a:cubicBezTo>
                    <a:pt x="10" y="7"/>
                    <a:pt x="9" y="12"/>
                    <a:pt x="9" y="19"/>
                  </a:cubicBezTo>
                  <a:cubicBezTo>
                    <a:pt x="6" y="15"/>
                    <a:pt x="6" y="11"/>
                    <a:pt x="3" y="7"/>
                  </a:cubicBezTo>
                  <a:cubicBezTo>
                    <a:pt x="4" y="4"/>
                    <a:pt x="0" y="1"/>
                    <a:pt x="5" y="1"/>
                  </a:cubicBezTo>
                  <a:cubicBezTo>
                    <a:pt x="6" y="1"/>
                    <a:pt x="7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38" name="Freeform 298"/>
            <p:cNvSpPr>
              <a:spLocks/>
            </p:cNvSpPr>
            <p:nvPr/>
          </p:nvSpPr>
          <p:spPr bwMode="auto">
            <a:xfrm>
              <a:off x="3949" y="2345"/>
              <a:ext cx="141" cy="128"/>
            </a:xfrm>
            <a:custGeom>
              <a:avLst/>
              <a:gdLst>
                <a:gd name="T0" fmla="*/ 18 w 65"/>
                <a:gd name="T1" fmla="*/ 2 h 59"/>
                <a:gd name="T2" fmla="*/ 13 w 65"/>
                <a:gd name="T3" fmla="*/ 25 h 59"/>
                <a:gd name="T4" fmla="*/ 23 w 65"/>
                <a:gd name="T5" fmla="*/ 36 h 59"/>
                <a:gd name="T6" fmla="*/ 63 w 65"/>
                <a:gd name="T7" fmla="*/ 38 h 59"/>
                <a:gd name="T8" fmla="*/ 61 w 65"/>
                <a:gd name="T9" fmla="*/ 53 h 59"/>
                <a:gd name="T10" fmla="*/ 51 w 65"/>
                <a:gd name="T11" fmla="*/ 57 h 59"/>
                <a:gd name="T12" fmla="*/ 39 w 65"/>
                <a:gd name="T13" fmla="*/ 57 h 59"/>
                <a:gd name="T14" fmla="*/ 2 w 65"/>
                <a:gd name="T15" fmla="*/ 46 h 59"/>
                <a:gd name="T16" fmla="*/ 0 w 65"/>
                <a:gd name="T17" fmla="*/ 41 h 59"/>
                <a:gd name="T18" fmla="*/ 2 w 65"/>
                <a:gd name="T19" fmla="*/ 6 h 59"/>
                <a:gd name="T20" fmla="*/ 18 w 65"/>
                <a:gd name="T2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18" y="2"/>
                  </a:moveTo>
                  <a:cubicBezTo>
                    <a:pt x="17" y="10"/>
                    <a:pt x="15" y="17"/>
                    <a:pt x="13" y="25"/>
                  </a:cubicBezTo>
                  <a:cubicBezTo>
                    <a:pt x="12" y="31"/>
                    <a:pt x="19" y="34"/>
                    <a:pt x="23" y="36"/>
                  </a:cubicBezTo>
                  <a:cubicBezTo>
                    <a:pt x="35" y="41"/>
                    <a:pt x="51" y="41"/>
                    <a:pt x="63" y="38"/>
                  </a:cubicBezTo>
                  <a:cubicBezTo>
                    <a:pt x="62" y="43"/>
                    <a:pt x="65" y="49"/>
                    <a:pt x="61" y="53"/>
                  </a:cubicBezTo>
                  <a:cubicBezTo>
                    <a:pt x="60" y="57"/>
                    <a:pt x="54" y="55"/>
                    <a:pt x="51" y="57"/>
                  </a:cubicBezTo>
                  <a:cubicBezTo>
                    <a:pt x="47" y="57"/>
                    <a:pt x="43" y="59"/>
                    <a:pt x="39" y="57"/>
                  </a:cubicBezTo>
                  <a:cubicBezTo>
                    <a:pt x="27" y="58"/>
                    <a:pt x="13" y="53"/>
                    <a:pt x="2" y="46"/>
                  </a:cubicBezTo>
                  <a:lnTo>
                    <a:pt x="0" y="41"/>
                  </a:lnTo>
                  <a:cubicBezTo>
                    <a:pt x="2" y="29"/>
                    <a:pt x="1" y="18"/>
                    <a:pt x="2" y="6"/>
                  </a:cubicBezTo>
                  <a:cubicBezTo>
                    <a:pt x="5" y="2"/>
                    <a:pt x="13" y="0"/>
                    <a:pt x="18" y="2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39" name="Freeform 299"/>
            <p:cNvSpPr>
              <a:spLocks/>
            </p:cNvSpPr>
            <p:nvPr/>
          </p:nvSpPr>
          <p:spPr bwMode="auto">
            <a:xfrm>
              <a:off x="4138" y="2395"/>
              <a:ext cx="100" cy="52"/>
            </a:xfrm>
            <a:custGeom>
              <a:avLst/>
              <a:gdLst>
                <a:gd name="T0" fmla="*/ 46 w 46"/>
                <a:gd name="T1" fmla="*/ 7 h 24"/>
                <a:gd name="T2" fmla="*/ 42 w 46"/>
                <a:gd name="T3" fmla="*/ 20 h 24"/>
                <a:gd name="T4" fmla="*/ 39 w 46"/>
                <a:gd name="T5" fmla="*/ 21 h 24"/>
                <a:gd name="T6" fmla="*/ 2 w 46"/>
                <a:gd name="T7" fmla="*/ 20 h 24"/>
                <a:gd name="T8" fmla="*/ 1 w 46"/>
                <a:gd name="T9" fmla="*/ 19 h 24"/>
                <a:gd name="T10" fmla="*/ 0 w 46"/>
                <a:gd name="T11" fmla="*/ 19 h 24"/>
                <a:gd name="T12" fmla="*/ 1 w 46"/>
                <a:gd name="T13" fmla="*/ 5 h 24"/>
                <a:gd name="T14" fmla="*/ 4 w 46"/>
                <a:gd name="T15" fmla="*/ 1 h 24"/>
                <a:gd name="T16" fmla="*/ 22 w 46"/>
                <a:gd name="T17" fmla="*/ 4 h 24"/>
                <a:gd name="T18" fmla="*/ 44 w 46"/>
                <a:gd name="T19" fmla="*/ 0 h 24"/>
                <a:gd name="T20" fmla="*/ 46 w 46"/>
                <a:gd name="T2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24">
                  <a:moveTo>
                    <a:pt x="46" y="7"/>
                  </a:moveTo>
                  <a:cubicBezTo>
                    <a:pt x="46" y="11"/>
                    <a:pt x="46" y="17"/>
                    <a:pt x="42" y="20"/>
                  </a:cubicBezTo>
                  <a:cubicBezTo>
                    <a:pt x="41" y="19"/>
                    <a:pt x="40" y="21"/>
                    <a:pt x="39" y="21"/>
                  </a:cubicBezTo>
                  <a:cubicBezTo>
                    <a:pt x="27" y="23"/>
                    <a:pt x="12" y="24"/>
                    <a:pt x="2" y="20"/>
                  </a:cubicBezTo>
                  <a:lnTo>
                    <a:pt x="1" y="19"/>
                  </a:lnTo>
                  <a:lnTo>
                    <a:pt x="0" y="19"/>
                  </a:lnTo>
                  <a:cubicBezTo>
                    <a:pt x="0" y="15"/>
                    <a:pt x="1" y="10"/>
                    <a:pt x="1" y="5"/>
                  </a:cubicBezTo>
                  <a:cubicBezTo>
                    <a:pt x="2" y="3"/>
                    <a:pt x="5" y="4"/>
                    <a:pt x="4" y="1"/>
                  </a:cubicBezTo>
                  <a:cubicBezTo>
                    <a:pt x="10" y="2"/>
                    <a:pt x="16" y="4"/>
                    <a:pt x="22" y="4"/>
                  </a:cubicBezTo>
                  <a:cubicBezTo>
                    <a:pt x="30" y="4"/>
                    <a:pt x="37" y="2"/>
                    <a:pt x="44" y="0"/>
                  </a:cubicBezTo>
                  <a:cubicBezTo>
                    <a:pt x="46" y="2"/>
                    <a:pt x="46" y="5"/>
                    <a:pt x="46" y="7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40" name="Freeform 300"/>
            <p:cNvSpPr>
              <a:spLocks/>
            </p:cNvSpPr>
            <p:nvPr/>
          </p:nvSpPr>
          <p:spPr bwMode="auto">
            <a:xfrm>
              <a:off x="4116" y="2410"/>
              <a:ext cx="20" cy="37"/>
            </a:xfrm>
            <a:custGeom>
              <a:avLst/>
              <a:gdLst>
                <a:gd name="T0" fmla="*/ 6 w 9"/>
                <a:gd name="T1" fmla="*/ 16 h 17"/>
                <a:gd name="T2" fmla="*/ 3 w 9"/>
                <a:gd name="T3" fmla="*/ 16 h 17"/>
                <a:gd name="T4" fmla="*/ 2 w 9"/>
                <a:gd name="T5" fmla="*/ 17 h 17"/>
                <a:gd name="T6" fmla="*/ 8 w 9"/>
                <a:gd name="T7" fmla="*/ 0 h 17"/>
                <a:gd name="T8" fmla="*/ 6 w 9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6" y="16"/>
                  </a:moveTo>
                  <a:cubicBezTo>
                    <a:pt x="5" y="16"/>
                    <a:pt x="4" y="17"/>
                    <a:pt x="3" y="16"/>
                  </a:cubicBezTo>
                  <a:lnTo>
                    <a:pt x="2" y="17"/>
                  </a:lnTo>
                  <a:cubicBezTo>
                    <a:pt x="4" y="11"/>
                    <a:pt x="0" y="1"/>
                    <a:pt x="8" y="0"/>
                  </a:cubicBezTo>
                  <a:cubicBezTo>
                    <a:pt x="8" y="6"/>
                    <a:pt x="9" y="10"/>
                    <a:pt x="6" y="16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41" name="Freeform 301"/>
            <p:cNvSpPr>
              <a:spLocks/>
            </p:cNvSpPr>
            <p:nvPr/>
          </p:nvSpPr>
          <p:spPr bwMode="auto">
            <a:xfrm>
              <a:off x="4138" y="2427"/>
              <a:ext cx="109" cy="39"/>
            </a:xfrm>
            <a:custGeom>
              <a:avLst/>
              <a:gdLst>
                <a:gd name="T0" fmla="*/ 49 w 50"/>
                <a:gd name="T1" fmla="*/ 6 h 18"/>
                <a:gd name="T2" fmla="*/ 45 w 50"/>
                <a:gd name="T3" fmla="*/ 13 h 18"/>
                <a:gd name="T4" fmla="*/ 2 w 50"/>
                <a:gd name="T5" fmla="*/ 12 h 18"/>
                <a:gd name="T6" fmla="*/ 0 w 50"/>
                <a:gd name="T7" fmla="*/ 8 h 18"/>
                <a:gd name="T8" fmla="*/ 43 w 50"/>
                <a:gd name="T9" fmla="*/ 7 h 18"/>
                <a:gd name="T10" fmla="*/ 49 w 50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8">
                  <a:moveTo>
                    <a:pt x="49" y="6"/>
                  </a:moveTo>
                  <a:cubicBezTo>
                    <a:pt x="50" y="9"/>
                    <a:pt x="48" y="12"/>
                    <a:pt x="45" y="13"/>
                  </a:cubicBezTo>
                  <a:cubicBezTo>
                    <a:pt x="31" y="18"/>
                    <a:pt x="15" y="17"/>
                    <a:pt x="2" y="12"/>
                  </a:cubicBezTo>
                  <a:lnTo>
                    <a:pt x="0" y="8"/>
                  </a:lnTo>
                  <a:cubicBezTo>
                    <a:pt x="15" y="13"/>
                    <a:pt x="29" y="11"/>
                    <a:pt x="43" y="7"/>
                  </a:cubicBezTo>
                  <a:cubicBezTo>
                    <a:pt x="45" y="5"/>
                    <a:pt x="49" y="0"/>
                    <a:pt x="49" y="6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42" name="Freeform 302"/>
            <p:cNvSpPr>
              <a:spLocks/>
            </p:cNvSpPr>
            <p:nvPr/>
          </p:nvSpPr>
          <p:spPr bwMode="auto">
            <a:xfrm>
              <a:off x="4118" y="2447"/>
              <a:ext cx="18" cy="21"/>
            </a:xfrm>
            <a:custGeom>
              <a:avLst/>
              <a:gdLst>
                <a:gd name="T0" fmla="*/ 7 w 8"/>
                <a:gd name="T1" fmla="*/ 6 h 10"/>
                <a:gd name="T2" fmla="*/ 2 w 8"/>
                <a:gd name="T3" fmla="*/ 10 h 10"/>
                <a:gd name="T4" fmla="*/ 1 w 8"/>
                <a:gd name="T5" fmla="*/ 3 h 10"/>
                <a:gd name="T6" fmla="*/ 7 w 8"/>
                <a:gd name="T7" fmla="*/ 0 h 10"/>
                <a:gd name="T8" fmla="*/ 7 w 8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7" y="6"/>
                  </a:moveTo>
                  <a:lnTo>
                    <a:pt x="2" y="10"/>
                  </a:lnTo>
                  <a:cubicBezTo>
                    <a:pt x="2" y="8"/>
                    <a:pt x="0" y="5"/>
                    <a:pt x="1" y="3"/>
                  </a:cubicBezTo>
                  <a:cubicBezTo>
                    <a:pt x="3" y="2"/>
                    <a:pt x="5" y="2"/>
                    <a:pt x="7" y="0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43" name="Freeform 303"/>
            <p:cNvSpPr>
              <a:spLocks/>
            </p:cNvSpPr>
            <p:nvPr/>
          </p:nvSpPr>
          <p:spPr bwMode="auto">
            <a:xfrm>
              <a:off x="3945" y="2449"/>
              <a:ext cx="145" cy="43"/>
            </a:xfrm>
            <a:custGeom>
              <a:avLst/>
              <a:gdLst>
                <a:gd name="T0" fmla="*/ 10 w 67"/>
                <a:gd name="T1" fmla="*/ 5 h 20"/>
                <a:gd name="T2" fmla="*/ 38 w 67"/>
                <a:gd name="T3" fmla="*/ 12 h 20"/>
                <a:gd name="T4" fmla="*/ 65 w 67"/>
                <a:gd name="T5" fmla="*/ 8 h 20"/>
                <a:gd name="T6" fmla="*/ 63 w 67"/>
                <a:gd name="T7" fmla="*/ 15 h 20"/>
                <a:gd name="T8" fmla="*/ 25 w 67"/>
                <a:gd name="T9" fmla="*/ 17 h 20"/>
                <a:gd name="T10" fmla="*/ 12 w 67"/>
                <a:gd name="T11" fmla="*/ 11 h 20"/>
                <a:gd name="T12" fmla="*/ 2 w 67"/>
                <a:gd name="T13" fmla="*/ 0 h 20"/>
                <a:gd name="T14" fmla="*/ 10 w 67"/>
                <a:gd name="T1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0">
                  <a:moveTo>
                    <a:pt x="10" y="5"/>
                  </a:moveTo>
                  <a:cubicBezTo>
                    <a:pt x="18" y="11"/>
                    <a:pt x="29" y="12"/>
                    <a:pt x="38" y="12"/>
                  </a:cubicBezTo>
                  <a:cubicBezTo>
                    <a:pt x="47" y="16"/>
                    <a:pt x="57" y="11"/>
                    <a:pt x="65" y="8"/>
                  </a:cubicBezTo>
                  <a:cubicBezTo>
                    <a:pt x="64" y="10"/>
                    <a:pt x="67" y="15"/>
                    <a:pt x="63" y="15"/>
                  </a:cubicBezTo>
                  <a:cubicBezTo>
                    <a:pt x="51" y="18"/>
                    <a:pt x="38" y="20"/>
                    <a:pt x="25" y="17"/>
                  </a:cubicBezTo>
                  <a:cubicBezTo>
                    <a:pt x="22" y="12"/>
                    <a:pt x="16" y="14"/>
                    <a:pt x="12" y="11"/>
                  </a:cubicBezTo>
                  <a:cubicBezTo>
                    <a:pt x="8" y="8"/>
                    <a:pt x="0" y="7"/>
                    <a:pt x="2" y="0"/>
                  </a:cubicBezTo>
                  <a:cubicBezTo>
                    <a:pt x="5" y="1"/>
                    <a:pt x="7" y="3"/>
                    <a:pt x="10" y="5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44" name="Rectangle 304"/>
            <p:cNvSpPr>
              <a:spLocks noChangeArrowheads="1"/>
            </p:cNvSpPr>
            <p:nvPr/>
          </p:nvSpPr>
          <p:spPr bwMode="auto">
            <a:xfrm>
              <a:off x="3916" y="2575"/>
              <a:ext cx="3" cy="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45" name="Freeform 305"/>
            <p:cNvSpPr>
              <a:spLocks/>
            </p:cNvSpPr>
            <p:nvPr/>
          </p:nvSpPr>
          <p:spPr bwMode="auto">
            <a:xfrm>
              <a:off x="4307" y="2095"/>
              <a:ext cx="174" cy="139"/>
            </a:xfrm>
            <a:custGeom>
              <a:avLst/>
              <a:gdLst>
                <a:gd name="T0" fmla="*/ 73 w 80"/>
                <a:gd name="T1" fmla="*/ 3 h 64"/>
                <a:gd name="T2" fmla="*/ 57 w 80"/>
                <a:gd name="T3" fmla="*/ 36 h 64"/>
                <a:gd name="T4" fmla="*/ 4 w 80"/>
                <a:gd name="T5" fmla="*/ 55 h 64"/>
                <a:gd name="T6" fmla="*/ 0 w 80"/>
                <a:gd name="T7" fmla="*/ 59 h 64"/>
                <a:gd name="T8" fmla="*/ 4 w 80"/>
                <a:gd name="T9" fmla="*/ 62 h 64"/>
                <a:gd name="T10" fmla="*/ 62 w 80"/>
                <a:gd name="T11" fmla="*/ 40 h 64"/>
                <a:gd name="T12" fmla="*/ 80 w 80"/>
                <a:gd name="T13" fmla="*/ 4 h 64"/>
                <a:gd name="T14" fmla="*/ 77 w 80"/>
                <a:gd name="T15" fmla="*/ 0 h 64"/>
                <a:gd name="T16" fmla="*/ 73 w 80"/>
                <a:gd name="T17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4">
                  <a:moveTo>
                    <a:pt x="73" y="3"/>
                  </a:moveTo>
                  <a:cubicBezTo>
                    <a:pt x="73" y="16"/>
                    <a:pt x="68" y="29"/>
                    <a:pt x="57" y="36"/>
                  </a:cubicBezTo>
                  <a:cubicBezTo>
                    <a:pt x="41" y="46"/>
                    <a:pt x="24" y="57"/>
                    <a:pt x="4" y="55"/>
                  </a:cubicBezTo>
                  <a:cubicBezTo>
                    <a:pt x="2" y="55"/>
                    <a:pt x="0" y="57"/>
                    <a:pt x="0" y="59"/>
                  </a:cubicBezTo>
                  <a:cubicBezTo>
                    <a:pt x="0" y="60"/>
                    <a:pt x="2" y="62"/>
                    <a:pt x="4" y="62"/>
                  </a:cubicBezTo>
                  <a:cubicBezTo>
                    <a:pt x="26" y="64"/>
                    <a:pt x="45" y="52"/>
                    <a:pt x="62" y="40"/>
                  </a:cubicBezTo>
                  <a:cubicBezTo>
                    <a:pt x="74" y="31"/>
                    <a:pt x="80" y="18"/>
                    <a:pt x="80" y="4"/>
                  </a:cubicBezTo>
                  <a:cubicBezTo>
                    <a:pt x="80" y="2"/>
                    <a:pt x="79" y="1"/>
                    <a:pt x="77" y="0"/>
                  </a:cubicBezTo>
                  <a:cubicBezTo>
                    <a:pt x="75" y="0"/>
                    <a:pt x="73" y="2"/>
                    <a:pt x="73" y="3"/>
                  </a:cubicBezTo>
                  <a:close/>
                </a:path>
              </a:pathLst>
            </a:custGeom>
            <a:solidFill>
              <a:srgbClr val="FD80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46" name="Freeform 306"/>
            <p:cNvSpPr>
              <a:spLocks/>
            </p:cNvSpPr>
            <p:nvPr/>
          </p:nvSpPr>
          <p:spPr bwMode="auto">
            <a:xfrm>
              <a:off x="4648" y="2045"/>
              <a:ext cx="189" cy="119"/>
            </a:xfrm>
            <a:custGeom>
              <a:avLst/>
              <a:gdLst>
                <a:gd name="T0" fmla="*/ 80 w 87"/>
                <a:gd name="T1" fmla="*/ 2 h 55"/>
                <a:gd name="T2" fmla="*/ 4 w 87"/>
                <a:gd name="T3" fmla="*/ 46 h 55"/>
                <a:gd name="T4" fmla="*/ 0 w 87"/>
                <a:gd name="T5" fmla="*/ 49 h 55"/>
                <a:gd name="T6" fmla="*/ 4 w 87"/>
                <a:gd name="T7" fmla="*/ 53 h 55"/>
                <a:gd name="T8" fmla="*/ 86 w 87"/>
                <a:gd name="T9" fmla="*/ 6 h 55"/>
                <a:gd name="T10" fmla="*/ 85 w 87"/>
                <a:gd name="T11" fmla="*/ 1 h 55"/>
                <a:gd name="T12" fmla="*/ 80 w 87"/>
                <a:gd name="T13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55">
                  <a:moveTo>
                    <a:pt x="80" y="2"/>
                  </a:moveTo>
                  <a:cubicBezTo>
                    <a:pt x="65" y="29"/>
                    <a:pt x="36" y="49"/>
                    <a:pt x="4" y="46"/>
                  </a:cubicBezTo>
                  <a:cubicBezTo>
                    <a:pt x="2" y="46"/>
                    <a:pt x="0" y="48"/>
                    <a:pt x="0" y="49"/>
                  </a:cubicBezTo>
                  <a:cubicBezTo>
                    <a:pt x="1" y="51"/>
                    <a:pt x="2" y="53"/>
                    <a:pt x="4" y="53"/>
                  </a:cubicBezTo>
                  <a:cubicBezTo>
                    <a:pt x="39" y="55"/>
                    <a:pt x="69" y="34"/>
                    <a:pt x="86" y="6"/>
                  </a:cubicBezTo>
                  <a:cubicBezTo>
                    <a:pt x="87" y="4"/>
                    <a:pt x="86" y="2"/>
                    <a:pt x="85" y="1"/>
                  </a:cubicBezTo>
                  <a:cubicBezTo>
                    <a:pt x="83" y="0"/>
                    <a:pt x="81" y="1"/>
                    <a:pt x="80" y="2"/>
                  </a:cubicBezTo>
                  <a:close/>
                </a:path>
              </a:pathLst>
            </a:custGeom>
            <a:solidFill>
              <a:srgbClr val="FD80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47" name="Freeform 307"/>
            <p:cNvSpPr>
              <a:spLocks/>
            </p:cNvSpPr>
            <p:nvPr/>
          </p:nvSpPr>
          <p:spPr bwMode="auto">
            <a:xfrm>
              <a:off x="4672" y="1930"/>
              <a:ext cx="94" cy="54"/>
            </a:xfrm>
            <a:custGeom>
              <a:avLst/>
              <a:gdLst>
                <a:gd name="T0" fmla="*/ 6 w 43"/>
                <a:gd name="T1" fmla="*/ 23 h 25"/>
                <a:gd name="T2" fmla="*/ 40 w 43"/>
                <a:gd name="T3" fmla="*/ 7 h 25"/>
                <a:gd name="T4" fmla="*/ 43 w 43"/>
                <a:gd name="T5" fmla="*/ 3 h 25"/>
                <a:gd name="T6" fmla="*/ 39 w 43"/>
                <a:gd name="T7" fmla="*/ 1 h 25"/>
                <a:gd name="T8" fmla="*/ 1 w 43"/>
                <a:gd name="T9" fmla="*/ 20 h 25"/>
                <a:gd name="T10" fmla="*/ 2 w 43"/>
                <a:gd name="T11" fmla="*/ 24 h 25"/>
                <a:gd name="T12" fmla="*/ 6 w 43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5">
                  <a:moveTo>
                    <a:pt x="6" y="23"/>
                  </a:moveTo>
                  <a:cubicBezTo>
                    <a:pt x="12" y="11"/>
                    <a:pt x="28" y="8"/>
                    <a:pt x="40" y="7"/>
                  </a:cubicBezTo>
                  <a:cubicBezTo>
                    <a:pt x="42" y="7"/>
                    <a:pt x="43" y="5"/>
                    <a:pt x="43" y="3"/>
                  </a:cubicBezTo>
                  <a:cubicBezTo>
                    <a:pt x="43" y="2"/>
                    <a:pt x="41" y="0"/>
                    <a:pt x="39" y="1"/>
                  </a:cubicBezTo>
                  <a:cubicBezTo>
                    <a:pt x="25" y="2"/>
                    <a:pt x="7" y="5"/>
                    <a:pt x="1" y="20"/>
                  </a:cubicBezTo>
                  <a:cubicBezTo>
                    <a:pt x="0" y="21"/>
                    <a:pt x="0" y="23"/>
                    <a:pt x="2" y="24"/>
                  </a:cubicBezTo>
                  <a:cubicBezTo>
                    <a:pt x="3" y="25"/>
                    <a:pt x="5" y="25"/>
                    <a:pt x="6" y="23"/>
                  </a:cubicBezTo>
                  <a:close/>
                </a:path>
              </a:pathLst>
            </a:custGeom>
            <a:solidFill>
              <a:srgbClr val="FD80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48" name="Freeform 308"/>
            <p:cNvSpPr>
              <a:spLocks/>
            </p:cNvSpPr>
            <p:nvPr/>
          </p:nvSpPr>
          <p:spPr bwMode="auto">
            <a:xfrm>
              <a:off x="4314" y="1986"/>
              <a:ext cx="95" cy="70"/>
            </a:xfrm>
            <a:custGeom>
              <a:avLst/>
              <a:gdLst>
                <a:gd name="T0" fmla="*/ 6 w 44"/>
                <a:gd name="T1" fmla="*/ 30 h 32"/>
                <a:gd name="T2" fmla="*/ 41 w 44"/>
                <a:gd name="T3" fmla="*/ 7 h 32"/>
                <a:gd name="T4" fmla="*/ 44 w 44"/>
                <a:gd name="T5" fmla="*/ 4 h 32"/>
                <a:gd name="T6" fmla="*/ 41 w 44"/>
                <a:gd name="T7" fmla="*/ 0 h 32"/>
                <a:gd name="T8" fmla="*/ 1 w 44"/>
                <a:gd name="T9" fmla="*/ 27 h 32"/>
                <a:gd name="T10" fmla="*/ 2 w 44"/>
                <a:gd name="T11" fmla="*/ 32 h 32"/>
                <a:gd name="T12" fmla="*/ 6 w 44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2">
                  <a:moveTo>
                    <a:pt x="6" y="30"/>
                  </a:moveTo>
                  <a:cubicBezTo>
                    <a:pt x="14" y="18"/>
                    <a:pt x="26" y="7"/>
                    <a:pt x="41" y="7"/>
                  </a:cubicBezTo>
                  <a:cubicBezTo>
                    <a:pt x="43" y="7"/>
                    <a:pt x="44" y="5"/>
                    <a:pt x="44" y="4"/>
                  </a:cubicBezTo>
                  <a:cubicBezTo>
                    <a:pt x="44" y="2"/>
                    <a:pt x="43" y="0"/>
                    <a:pt x="41" y="0"/>
                  </a:cubicBezTo>
                  <a:cubicBezTo>
                    <a:pt x="24" y="0"/>
                    <a:pt x="9" y="13"/>
                    <a:pt x="1" y="27"/>
                  </a:cubicBezTo>
                  <a:cubicBezTo>
                    <a:pt x="0" y="29"/>
                    <a:pt x="0" y="31"/>
                    <a:pt x="2" y="32"/>
                  </a:cubicBezTo>
                  <a:cubicBezTo>
                    <a:pt x="3" y="32"/>
                    <a:pt x="5" y="32"/>
                    <a:pt x="6" y="30"/>
                  </a:cubicBezTo>
                  <a:close/>
                </a:path>
              </a:pathLst>
            </a:custGeom>
            <a:solidFill>
              <a:srgbClr val="FD80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49" name="Freeform 309"/>
            <p:cNvSpPr>
              <a:spLocks/>
            </p:cNvSpPr>
            <p:nvPr/>
          </p:nvSpPr>
          <p:spPr bwMode="auto">
            <a:xfrm>
              <a:off x="4108" y="2203"/>
              <a:ext cx="149" cy="53"/>
            </a:xfrm>
            <a:custGeom>
              <a:avLst/>
              <a:gdLst>
                <a:gd name="T0" fmla="*/ 2 w 69"/>
                <a:gd name="T1" fmla="*/ 7 h 24"/>
                <a:gd name="T2" fmla="*/ 49 w 69"/>
                <a:gd name="T3" fmla="*/ 22 h 24"/>
                <a:gd name="T4" fmla="*/ 66 w 69"/>
                <a:gd name="T5" fmla="*/ 22 h 24"/>
                <a:gd name="T6" fmla="*/ 69 w 69"/>
                <a:gd name="T7" fmla="*/ 18 h 24"/>
                <a:gd name="T8" fmla="*/ 65 w 69"/>
                <a:gd name="T9" fmla="*/ 16 h 24"/>
                <a:gd name="T10" fmla="*/ 52 w 69"/>
                <a:gd name="T11" fmla="*/ 16 h 24"/>
                <a:gd name="T12" fmla="*/ 5 w 69"/>
                <a:gd name="T13" fmla="*/ 1 h 24"/>
                <a:gd name="T14" fmla="*/ 0 w 69"/>
                <a:gd name="T15" fmla="*/ 3 h 24"/>
                <a:gd name="T16" fmla="*/ 2 w 69"/>
                <a:gd name="T1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24">
                  <a:moveTo>
                    <a:pt x="2" y="7"/>
                  </a:moveTo>
                  <a:cubicBezTo>
                    <a:pt x="18" y="13"/>
                    <a:pt x="34" y="16"/>
                    <a:pt x="49" y="22"/>
                  </a:cubicBezTo>
                  <a:cubicBezTo>
                    <a:pt x="55" y="24"/>
                    <a:pt x="61" y="24"/>
                    <a:pt x="66" y="22"/>
                  </a:cubicBezTo>
                  <a:cubicBezTo>
                    <a:pt x="68" y="22"/>
                    <a:pt x="69" y="20"/>
                    <a:pt x="69" y="18"/>
                  </a:cubicBezTo>
                  <a:cubicBezTo>
                    <a:pt x="68" y="16"/>
                    <a:pt x="67" y="15"/>
                    <a:pt x="65" y="16"/>
                  </a:cubicBezTo>
                  <a:cubicBezTo>
                    <a:pt x="61" y="17"/>
                    <a:pt x="56" y="18"/>
                    <a:pt x="52" y="16"/>
                  </a:cubicBezTo>
                  <a:cubicBezTo>
                    <a:pt x="36" y="10"/>
                    <a:pt x="20" y="7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4"/>
                    <a:pt x="1" y="6"/>
                    <a:pt x="2" y="7"/>
                  </a:cubicBezTo>
                  <a:close/>
                </a:path>
              </a:pathLst>
            </a:custGeom>
            <a:solidFill>
              <a:srgbClr val="FD80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50" name="Freeform 310"/>
            <p:cNvSpPr>
              <a:spLocks/>
            </p:cNvSpPr>
            <p:nvPr/>
          </p:nvSpPr>
          <p:spPr bwMode="auto">
            <a:xfrm>
              <a:off x="4270" y="2169"/>
              <a:ext cx="27" cy="54"/>
            </a:xfrm>
            <a:custGeom>
              <a:avLst/>
              <a:gdLst>
                <a:gd name="T0" fmla="*/ 7 w 12"/>
                <a:gd name="T1" fmla="*/ 22 h 25"/>
                <a:gd name="T2" fmla="*/ 11 w 12"/>
                <a:gd name="T3" fmla="*/ 4 h 25"/>
                <a:gd name="T4" fmla="*/ 9 w 12"/>
                <a:gd name="T5" fmla="*/ 0 h 25"/>
                <a:gd name="T6" fmla="*/ 5 w 12"/>
                <a:gd name="T7" fmla="*/ 2 h 25"/>
                <a:gd name="T8" fmla="*/ 0 w 12"/>
                <a:gd name="T9" fmla="*/ 21 h 25"/>
                <a:gd name="T10" fmla="*/ 3 w 12"/>
                <a:gd name="T11" fmla="*/ 25 h 25"/>
                <a:gd name="T12" fmla="*/ 7 w 12"/>
                <a:gd name="T13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5">
                  <a:moveTo>
                    <a:pt x="7" y="22"/>
                  </a:moveTo>
                  <a:cubicBezTo>
                    <a:pt x="8" y="16"/>
                    <a:pt x="10" y="10"/>
                    <a:pt x="11" y="4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7" y="0"/>
                    <a:pt x="5" y="1"/>
                    <a:pt x="5" y="2"/>
                  </a:cubicBezTo>
                  <a:cubicBezTo>
                    <a:pt x="4" y="9"/>
                    <a:pt x="1" y="15"/>
                    <a:pt x="0" y="21"/>
                  </a:cubicBezTo>
                  <a:cubicBezTo>
                    <a:pt x="0" y="23"/>
                    <a:pt x="1" y="24"/>
                    <a:pt x="3" y="25"/>
                  </a:cubicBezTo>
                  <a:cubicBezTo>
                    <a:pt x="5" y="25"/>
                    <a:pt x="6" y="24"/>
                    <a:pt x="7" y="22"/>
                  </a:cubicBezTo>
                  <a:close/>
                </a:path>
              </a:pathLst>
            </a:custGeom>
            <a:solidFill>
              <a:srgbClr val="FD80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51" name="Oval 311"/>
            <p:cNvSpPr>
              <a:spLocks noChangeArrowheads="1"/>
            </p:cNvSpPr>
            <p:nvPr/>
          </p:nvSpPr>
          <p:spPr bwMode="auto">
            <a:xfrm>
              <a:off x="4842" y="2014"/>
              <a:ext cx="15" cy="16"/>
            </a:xfrm>
            <a:prstGeom prst="ellipse">
              <a:avLst/>
            </a:prstGeom>
            <a:solidFill>
              <a:srgbClr val="FD803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52" name="Freeform 312"/>
            <p:cNvSpPr>
              <a:spLocks/>
            </p:cNvSpPr>
            <p:nvPr/>
          </p:nvSpPr>
          <p:spPr bwMode="auto">
            <a:xfrm>
              <a:off x="4616" y="2103"/>
              <a:ext cx="52" cy="70"/>
            </a:xfrm>
            <a:custGeom>
              <a:avLst/>
              <a:gdLst>
                <a:gd name="T0" fmla="*/ 6 w 24"/>
                <a:gd name="T1" fmla="*/ 31 h 32"/>
                <a:gd name="T2" fmla="*/ 23 w 24"/>
                <a:gd name="T3" fmla="*/ 5 h 32"/>
                <a:gd name="T4" fmla="*/ 21 w 24"/>
                <a:gd name="T5" fmla="*/ 0 h 32"/>
                <a:gd name="T6" fmla="*/ 17 w 24"/>
                <a:gd name="T7" fmla="*/ 2 h 32"/>
                <a:gd name="T8" fmla="*/ 2 w 24"/>
                <a:gd name="T9" fmla="*/ 25 h 32"/>
                <a:gd name="T10" fmla="*/ 1 w 24"/>
                <a:gd name="T11" fmla="*/ 30 h 32"/>
                <a:gd name="T12" fmla="*/ 6 w 24"/>
                <a:gd name="T1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6" y="31"/>
                  </a:moveTo>
                  <a:cubicBezTo>
                    <a:pt x="16" y="25"/>
                    <a:pt x="19" y="14"/>
                    <a:pt x="23" y="5"/>
                  </a:cubicBezTo>
                  <a:cubicBezTo>
                    <a:pt x="24" y="3"/>
                    <a:pt x="23" y="1"/>
                    <a:pt x="21" y="0"/>
                  </a:cubicBezTo>
                  <a:cubicBezTo>
                    <a:pt x="20" y="0"/>
                    <a:pt x="18" y="0"/>
                    <a:pt x="17" y="2"/>
                  </a:cubicBezTo>
                  <a:cubicBezTo>
                    <a:pt x="12" y="10"/>
                    <a:pt x="11" y="20"/>
                    <a:pt x="2" y="25"/>
                  </a:cubicBezTo>
                  <a:cubicBezTo>
                    <a:pt x="1" y="26"/>
                    <a:pt x="0" y="28"/>
                    <a:pt x="1" y="30"/>
                  </a:cubicBezTo>
                  <a:cubicBezTo>
                    <a:pt x="2" y="31"/>
                    <a:pt x="4" y="32"/>
                    <a:pt x="6" y="31"/>
                  </a:cubicBezTo>
                  <a:close/>
                </a:path>
              </a:pathLst>
            </a:custGeom>
            <a:solidFill>
              <a:srgbClr val="FD80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53" name="Freeform 313"/>
            <p:cNvSpPr>
              <a:spLocks/>
            </p:cNvSpPr>
            <p:nvPr/>
          </p:nvSpPr>
          <p:spPr bwMode="auto">
            <a:xfrm>
              <a:off x="4144" y="1645"/>
              <a:ext cx="187" cy="63"/>
            </a:xfrm>
            <a:custGeom>
              <a:avLst/>
              <a:gdLst>
                <a:gd name="T0" fmla="*/ 7 w 86"/>
                <a:gd name="T1" fmla="*/ 28 h 29"/>
                <a:gd name="T2" fmla="*/ 81 w 86"/>
                <a:gd name="T3" fmla="*/ 11 h 29"/>
                <a:gd name="T4" fmla="*/ 86 w 86"/>
                <a:gd name="T5" fmla="*/ 6 h 29"/>
                <a:gd name="T6" fmla="*/ 81 w 86"/>
                <a:gd name="T7" fmla="*/ 2 h 29"/>
                <a:gd name="T8" fmla="*/ 4 w 86"/>
                <a:gd name="T9" fmla="*/ 19 h 29"/>
                <a:gd name="T10" fmla="*/ 1 w 86"/>
                <a:gd name="T11" fmla="*/ 25 h 29"/>
                <a:gd name="T12" fmla="*/ 7 w 86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9">
                  <a:moveTo>
                    <a:pt x="7" y="28"/>
                  </a:moveTo>
                  <a:cubicBezTo>
                    <a:pt x="30" y="17"/>
                    <a:pt x="55" y="9"/>
                    <a:pt x="81" y="11"/>
                  </a:cubicBezTo>
                  <a:cubicBezTo>
                    <a:pt x="84" y="11"/>
                    <a:pt x="86" y="9"/>
                    <a:pt x="86" y="6"/>
                  </a:cubicBezTo>
                  <a:cubicBezTo>
                    <a:pt x="86" y="4"/>
                    <a:pt x="84" y="2"/>
                    <a:pt x="81" y="2"/>
                  </a:cubicBezTo>
                  <a:cubicBezTo>
                    <a:pt x="54" y="0"/>
                    <a:pt x="28" y="8"/>
                    <a:pt x="4" y="19"/>
                  </a:cubicBezTo>
                  <a:cubicBezTo>
                    <a:pt x="1" y="20"/>
                    <a:pt x="0" y="23"/>
                    <a:pt x="1" y="25"/>
                  </a:cubicBezTo>
                  <a:cubicBezTo>
                    <a:pt x="2" y="28"/>
                    <a:pt x="4" y="29"/>
                    <a:pt x="7" y="2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54" name="Freeform 314"/>
            <p:cNvSpPr>
              <a:spLocks/>
            </p:cNvSpPr>
            <p:nvPr/>
          </p:nvSpPr>
          <p:spPr bwMode="auto">
            <a:xfrm>
              <a:off x="3929" y="1723"/>
              <a:ext cx="187" cy="191"/>
            </a:xfrm>
            <a:custGeom>
              <a:avLst/>
              <a:gdLst>
                <a:gd name="T0" fmla="*/ 61 w 86"/>
                <a:gd name="T1" fmla="*/ 46 h 88"/>
                <a:gd name="T2" fmla="*/ 53 w 86"/>
                <a:gd name="T3" fmla="*/ 50 h 88"/>
                <a:gd name="T4" fmla="*/ 50 w 86"/>
                <a:gd name="T5" fmla="*/ 53 h 88"/>
                <a:gd name="T6" fmla="*/ 48 w 86"/>
                <a:gd name="T7" fmla="*/ 60 h 88"/>
                <a:gd name="T8" fmla="*/ 50 w 86"/>
                <a:gd name="T9" fmla="*/ 59 h 88"/>
                <a:gd name="T10" fmla="*/ 21 w 86"/>
                <a:gd name="T11" fmla="*/ 80 h 88"/>
                <a:gd name="T12" fmla="*/ 28 w 86"/>
                <a:gd name="T13" fmla="*/ 78 h 88"/>
                <a:gd name="T14" fmla="*/ 27 w 86"/>
                <a:gd name="T15" fmla="*/ 74 h 88"/>
                <a:gd name="T16" fmla="*/ 20 w 86"/>
                <a:gd name="T17" fmla="*/ 69 h 88"/>
                <a:gd name="T18" fmla="*/ 14 w 86"/>
                <a:gd name="T19" fmla="*/ 69 h 88"/>
                <a:gd name="T20" fmla="*/ 18 w 86"/>
                <a:gd name="T21" fmla="*/ 70 h 88"/>
                <a:gd name="T22" fmla="*/ 19 w 86"/>
                <a:gd name="T23" fmla="*/ 72 h 88"/>
                <a:gd name="T24" fmla="*/ 19 w 86"/>
                <a:gd name="T25" fmla="*/ 65 h 88"/>
                <a:gd name="T26" fmla="*/ 15 w 86"/>
                <a:gd name="T27" fmla="*/ 60 h 88"/>
                <a:gd name="T28" fmla="*/ 10 w 86"/>
                <a:gd name="T29" fmla="*/ 58 h 88"/>
                <a:gd name="T30" fmla="*/ 12 w 86"/>
                <a:gd name="T31" fmla="*/ 59 h 88"/>
                <a:gd name="T32" fmla="*/ 3 w 86"/>
                <a:gd name="T33" fmla="*/ 54 h 88"/>
                <a:gd name="T34" fmla="*/ 4 w 86"/>
                <a:gd name="T35" fmla="*/ 65 h 88"/>
                <a:gd name="T36" fmla="*/ 11 w 86"/>
                <a:gd name="T37" fmla="*/ 68 h 88"/>
                <a:gd name="T38" fmla="*/ 11 w 86"/>
                <a:gd name="T39" fmla="*/ 69 h 88"/>
                <a:gd name="T40" fmla="*/ 9 w 86"/>
                <a:gd name="T41" fmla="*/ 68 h 88"/>
                <a:gd name="T42" fmla="*/ 9 w 86"/>
                <a:gd name="T43" fmla="*/ 75 h 88"/>
                <a:gd name="T44" fmla="*/ 14 w 86"/>
                <a:gd name="T45" fmla="*/ 79 h 88"/>
                <a:gd name="T46" fmla="*/ 21 w 86"/>
                <a:gd name="T47" fmla="*/ 79 h 88"/>
                <a:gd name="T48" fmla="*/ 18 w 86"/>
                <a:gd name="T49" fmla="*/ 78 h 88"/>
                <a:gd name="T50" fmla="*/ 22 w 86"/>
                <a:gd name="T51" fmla="*/ 85 h 88"/>
                <a:gd name="T52" fmla="*/ 30 w 86"/>
                <a:gd name="T53" fmla="*/ 84 h 88"/>
                <a:gd name="T54" fmla="*/ 31 w 86"/>
                <a:gd name="T55" fmla="*/ 82 h 88"/>
                <a:gd name="T56" fmla="*/ 55 w 86"/>
                <a:gd name="T57" fmla="*/ 67 h 88"/>
                <a:gd name="T58" fmla="*/ 58 w 86"/>
                <a:gd name="T59" fmla="*/ 62 h 88"/>
                <a:gd name="T60" fmla="*/ 60 w 86"/>
                <a:gd name="T61" fmla="*/ 56 h 88"/>
                <a:gd name="T62" fmla="*/ 61 w 86"/>
                <a:gd name="T63" fmla="*/ 56 h 88"/>
                <a:gd name="T64" fmla="*/ 84 w 86"/>
                <a:gd name="T65" fmla="*/ 8 h 88"/>
                <a:gd name="T66" fmla="*/ 76 w 86"/>
                <a:gd name="T67" fmla="*/ 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6" h="88">
                  <a:moveTo>
                    <a:pt x="76" y="4"/>
                  </a:moveTo>
                  <a:cubicBezTo>
                    <a:pt x="67" y="17"/>
                    <a:pt x="66" y="32"/>
                    <a:pt x="61" y="46"/>
                  </a:cubicBezTo>
                  <a:cubicBezTo>
                    <a:pt x="60" y="47"/>
                    <a:pt x="57" y="47"/>
                    <a:pt x="55" y="48"/>
                  </a:cubicBezTo>
                  <a:lnTo>
                    <a:pt x="53" y="50"/>
                  </a:lnTo>
                  <a:cubicBezTo>
                    <a:pt x="52" y="50"/>
                    <a:pt x="51" y="51"/>
                    <a:pt x="51" y="52"/>
                  </a:cubicBezTo>
                  <a:lnTo>
                    <a:pt x="50" y="53"/>
                  </a:lnTo>
                  <a:cubicBezTo>
                    <a:pt x="49" y="56"/>
                    <a:pt x="49" y="58"/>
                    <a:pt x="48" y="60"/>
                  </a:cubicBezTo>
                  <a:lnTo>
                    <a:pt x="48" y="60"/>
                  </a:lnTo>
                  <a:lnTo>
                    <a:pt x="50" y="59"/>
                  </a:lnTo>
                  <a:lnTo>
                    <a:pt x="50" y="59"/>
                  </a:lnTo>
                  <a:cubicBezTo>
                    <a:pt x="37" y="58"/>
                    <a:pt x="28" y="67"/>
                    <a:pt x="23" y="77"/>
                  </a:cubicBezTo>
                  <a:lnTo>
                    <a:pt x="21" y="80"/>
                  </a:lnTo>
                  <a:lnTo>
                    <a:pt x="29" y="79"/>
                  </a:lnTo>
                  <a:lnTo>
                    <a:pt x="28" y="78"/>
                  </a:lnTo>
                  <a:cubicBezTo>
                    <a:pt x="28" y="77"/>
                    <a:pt x="28" y="76"/>
                    <a:pt x="27" y="74"/>
                  </a:cubicBezTo>
                  <a:lnTo>
                    <a:pt x="27" y="74"/>
                  </a:lnTo>
                  <a:cubicBezTo>
                    <a:pt x="27" y="72"/>
                    <a:pt x="25" y="71"/>
                    <a:pt x="24" y="70"/>
                  </a:cubicBezTo>
                  <a:lnTo>
                    <a:pt x="20" y="69"/>
                  </a:lnTo>
                  <a:cubicBezTo>
                    <a:pt x="19" y="69"/>
                    <a:pt x="18" y="69"/>
                    <a:pt x="18" y="69"/>
                  </a:cubicBezTo>
                  <a:lnTo>
                    <a:pt x="14" y="69"/>
                  </a:lnTo>
                  <a:lnTo>
                    <a:pt x="18" y="71"/>
                  </a:lnTo>
                  <a:lnTo>
                    <a:pt x="18" y="70"/>
                  </a:lnTo>
                  <a:lnTo>
                    <a:pt x="18" y="75"/>
                  </a:lnTo>
                  <a:lnTo>
                    <a:pt x="19" y="72"/>
                  </a:lnTo>
                  <a:cubicBezTo>
                    <a:pt x="19" y="71"/>
                    <a:pt x="19" y="70"/>
                    <a:pt x="19" y="69"/>
                  </a:cubicBezTo>
                  <a:lnTo>
                    <a:pt x="19" y="65"/>
                  </a:lnTo>
                  <a:cubicBezTo>
                    <a:pt x="19" y="64"/>
                    <a:pt x="18" y="62"/>
                    <a:pt x="17" y="61"/>
                  </a:cubicBezTo>
                  <a:lnTo>
                    <a:pt x="15" y="60"/>
                  </a:lnTo>
                  <a:cubicBezTo>
                    <a:pt x="14" y="59"/>
                    <a:pt x="13" y="59"/>
                    <a:pt x="12" y="58"/>
                  </a:cubicBezTo>
                  <a:lnTo>
                    <a:pt x="10" y="58"/>
                  </a:lnTo>
                  <a:lnTo>
                    <a:pt x="13" y="60"/>
                  </a:lnTo>
                  <a:lnTo>
                    <a:pt x="12" y="59"/>
                  </a:lnTo>
                  <a:cubicBezTo>
                    <a:pt x="11" y="58"/>
                    <a:pt x="11" y="57"/>
                    <a:pt x="10" y="55"/>
                  </a:cubicBezTo>
                  <a:cubicBezTo>
                    <a:pt x="8" y="53"/>
                    <a:pt x="5" y="52"/>
                    <a:pt x="3" y="54"/>
                  </a:cubicBezTo>
                  <a:cubicBezTo>
                    <a:pt x="1" y="55"/>
                    <a:pt x="0" y="58"/>
                    <a:pt x="1" y="61"/>
                  </a:cubicBezTo>
                  <a:cubicBezTo>
                    <a:pt x="1" y="61"/>
                    <a:pt x="1" y="61"/>
                    <a:pt x="4" y="65"/>
                  </a:cubicBezTo>
                  <a:cubicBezTo>
                    <a:pt x="4" y="65"/>
                    <a:pt x="5" y="66"/>
                    <a:pt x="6" y="67"/>
                  </a:cubicBezTo>
                  <a:cubicBezTo>
                    <a:pt x="7" y="67"/>
                    <a:pt x="7" y="67"/>
                    <a:pt x="11" y="68"/>
                  </a:cubicBezTo>
                  <a:cubicBezTo>
                    <a:pt x="11" y="68"/>
                    <a:pt x="11" y="68"/>
                    <a:pt x="9" y="68"/>
                  </a:cubicBezTo>
                  <a:cubicBezTo>
                    <a:pt x="9" y="68"/>
                    <a:pt x="9" y="68"/>
                    <a:pt x="11" y="69"/>
                  </a:cubicBezTo>
                  <a:cubicBezTo>
                    <a:pt x="11" y="69"/>
                    <a:pt x="11" y="69"/>
                    <a:pt x="9" y="66"/>
                  </a:cubicBezTo>
                  <a:cubicBezTo>
                    <a:pt x="9" y="66"/>
                    <a:pt x="9" y="66"/>
                    <a:pt x="9" y="68"/>
                  </a:cubicBezTo>
                  <a:cubicBezTo>
                    <a:pt x="9" y="70"/>
                    <a:pt x="9" y="70"/>
                    <a:pt x="8" y="71"/>
                  </a:cubicBezTo>
                  <a:cubicBezTo>
                    <a:pt x="8" y="73"/>
                    <a:pt x="9" y="75"/>
                    <a:pt x="9" y="75"/>
                  </a:cubicBezTo>
                  <a:cubicBezTo>
                    <a:pt x="10" y="76"/>
                    <a:pt x="10" y="76"/>
                    <a:pt x="11" y="78"/>
                  </a:cubicBezTo>
                  <a:cubicBezTo>
                    <a:pt x="12" y="79"/>
                    <a:pt x="14" y="79"/>
                    <a:pt x="14" y="79"/>
                  </a:cubicBezTo>
                  <a:cubicBezTo>
                    <a:pt x="17" y="79"/>
                    <a:pt x="17" y="79"/>
                    <a:pt x="17" y="79"/>
                  </a:cubicBezTo>
                  <a:lnTo>
                    <a:pt x="21" y="79"/>
                  </a:lnTo>
                  <a:lnTo>
                    <a:pt x="17" y="75"/>
                  </a:lnTo>
                  <a:lnTo>
                    <a:pt x="18" y="78"/>
                  </a:lnTo>
                  <a:cubicBezTo>
                    <a:pt x="18" y="79"/>
                    <a:pt x="19" y="80"/>
                    <a:pt x="19" y="81"/>
                  </a:cubicBezTo>
                  <a:lnTo>
                    <a:pt x="22" y="85"/>
                  </a:lnTo>
                  <a:cubicBezTo>
                    <a:pt x="22" y="86"/>
                    <a:pt x="23" y="86"/>
                    <a:pt x="23" y="86"/>
                  </a:cubicBezTo>
                  <a:cubicBezTo>
                    <a:pt x="26" y="88"/>
                    <a:pt x="29" y="87"/>
                    <a:pt x="30" y="84"/>
                  </a:cubicBezTo>
                  <a:lnTo>
                    <a:pt x="31" y="82"/>
                  </a:lnTo>
                  <a:cubicBezTo>
                    <a:pt x="31" y="82"/>
                    <a:pt x="31" y="82"/>
                    <a:pt x="31" y="82"/>
                  </a:cubicBezTo>
                  <a:cubicBezTo>
                    <a:pt x="35" y="76"/>
                    <a:pt x="39" y="68"/>
                    <a:pt x="49" y="69"/>
                  </a:cubicBezTo>
                  <a:lnTo>
                    <a:pt x="55" y="67"/>
                  </a:lnTo>
                  <a:cubicBezTo>
                    <a:pt x="55" y="67"/>
                    <a:pt x="56" y="66"/>
                    <a:pt x="57" y="65"/>
                  </a:cubicBezTo>
                  <a:lnTo>
                    <a:pt x="58" y="62"/>
                  </a:lnTo>
                  <a:cubicBezTo>
                    <a:pt x="58" y="61"/>
                    <a:pt x="59" y="60"/>
                    <a:pt x="59" y="59"/>
                  </a:cubicBezTo>
                  <a:lnTo>
                    <a:pt x="60" y="56"/>
                  </a:lnTo>
                  <a:lnTo>
                    <a:pt x="58" y="58"/>
                  </a:lnTo>
                  <a:lnTo>
                    <a:pt x="61" y="56"/>
                  </a:lnTo>
                  <a:cubicBezTo>
                    <a:pt x="65" y="55"/>
                    <a:pt x="69" y="53"/>
                    <a:pt x="70" y="50"/>
                  </a:cubicBezTo>
                  <a:cubicBezTo>
                    <a:pt x="76" y="36"/>
                    <a:pt x="76" y="21"/>
                    <a:pt x="84" y="8"/>
                  </a:cubicBezTo>
                  <a:cubicBezTo>
                    <a:pt x="86" y="6"/>
                    <a:pt x="85" y="3"/>
                    <a:pt x="82" y="2"/>
                  </a:cubicBezTo>
                  <a:cubicBezTo>
                    <a:pt x="80" y="0"/>
                    <a:pt x="77" y="1"/>
                    <a:pt x="76" y="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55" name="Freeform 315"/>
            <p:cNvSpPr>
              <a:spLocks/>
            </p:cNvSpPr>
            <p:nvPr/>
          </p:nvSpPr>
          <p:spPr bwMode="auto">
            <a:xfrm>
              <a:off x="4149" y="1912"/>
              <a:ext cx="78" cy="139"/>
            </a:xfrm>
            <a:custGeom>
              <a:avLst/>
              <a:gdLst>
                <a:gd name="T0" fmla="*/ 9 w 36"/>
                <a:gd name="T1" fmla="*/ 7 h 64"/>
                <a:gd name="T2" fmla="*/ 26 w 36"/>
                <a:gd name="T3" fmla="*/ 30 h 64"/>
                <a:gd name="T4" fmla="*/ 18 w 36"/>
                <a:gd name="T5" fmla="*/ 34 h 64"/>
                <a:gd name="T6" fmla="*/ 16 w 36"/>
                <a:gd name="T7" fmla="*/ 35 h 64"/>
                <a:gd name="T8" fmla="*/ 14 w 36"/>
                <a:gd name="T9" fmla="*/ 38 h 64"/>
                <a:gd name="T10" fmla="*/ 13 w 36"/>
                <a:gd name="T11" fmla="*/ 41 h 64"/>
                <a:gd name="T12" fmla="*/ 13 w 36"/>
                <a:gd name="T13" fmla="*/ 43 h 64"/>
                <a:gd name="T14" fmla="*/ 13 w 36"/>
                <a:gd name="T15" fmla="*/ 44 h 64"/>
                <a:gd name="T16" fmla="*/ 14 w 36"/>
                <a:gd name="T17" fmla="*/ 47 h 64"/>
                <a:gd name="T18" fmla="*/ 14 w 36"/>
                <a:gd name="T19" fmla="*/ 48 h 64"/>
                <a:gd name="T20" fmla="*/ 15 w 36"/>
                <a:gd name="T21" fmla="*/ 42 h 64"/>
                <a:gd name="T22" fmla="*/ 13 w 36"/>
                <a:gd name="T23" fmla="*/ 44 h 64"/>
                <a:gd name="T24" fmla="*/ 15 w 36"/>
                <a:gd name="T25" fmla="*/ 43 h 64"/>
                <a:gd name="T26" fmla="*/ 13 w 36"/>
                <a:gd name="T27" fmla="*/ 44 h 64"/>
                <a:gd name="T28" fmla="*/ 7 w 36"/>
                <a:gd name="T29" fmla="*/ 44 h 64"/>
                <a:gd name="T30" fmla="*/ 6 w 36"/>
                <a:gd name="T31" fmla="*/ 44 h 64"/>
                <a:gd name="T32" fmla="*/ 2 w 36"/>
                <a:gd name="T33" fmla="*/ 47 h 64"/>
                <a:gd name="T34" fmla="*/ 1 w 36"/>
                <a:gd name="T35" fmla="*/ 49 h 64"/>
                <a:gd name="T36" fmla="*/ 1 w 36"/>
                <a:gd name="T37" fmla="*/ 53 h 64"/>
                <a:gd name="T38" fmla="*/ 2 w 36"/>
                <a:gd name="T39" fmla="*/ 55 h 64"/>
                <a:gd name="T40" fmla="*/ 5 w 36"/>
                <a:gd name="T41" fmla="*/ 57 h 64"/>
                <a:gd name="T42" fmla="*/ 9 w 36"/>
                <a:gd name="T43" fmla="*/ 59 h 64"/>
                <a:gd name="T44" fmla="*/ 27 w 36"/>
                <a:gd name="T45" fmla="*/ 64 h 64"/>
                <a:gd name="T46" fmla="*/ 33 w 36"/>
                <a:gd name="T47" fmla="*/ 60 h 64"/>
                <a:gd name="T48" fmla="*/ 29 w 36"/>
                <a:gd name="T49" fmla="*/ 54 h 64"/>
                <a:gd name="T50" fmla="*/ 16 w 36"/>
                <a:gd name="T51" fmla="*/ 51 h 64"/>
                <a:gd name="T52" fmla="*/ 8 w 36"/>
                <a:gd name="T53" fmla="*/ 48 h 64"/>
                <a:gd name="T54" fmla="*/ 11 w 36"/>
                <a:gd name="T55" fmla="*/ 50 h 64"/>
                <a:gd name="T56" fmla="*/ 10 w 36"/>
                <a:gd name="T57" fmla="*/ 49 h 64"/>
                <a:gd name="T58" fmla="*/ 10 w 36"/>
                <a:gd name="T59" fmla="*/ 53 h 64"/>
                <a:gd name="T60" fmla="*/ 11 w 36"/>
                <a:gd name="T61" fmla="*/ 51 h 64"/>
                <a:gd name="T62" fmla="*/ 7 w 36"/>
                <a:gd name="T63" fmla="*/ 54 h 64"/>
                <a:gd name="T64" fmla="*/ 9 w 36"/>
                <a:gd name="T65" fmla="*/ 54 h 64"/>
                <a:gd name="T66" fmla="*/ 12 w 36"/>
                <a:gd name="T67" fmla="*/ 54 h 64"/>
                <a:gd name="T68" fmla="*/ 18 w 36"/>
                <a:gd name="T69" fmla="*/ 52 h 64"/>
                <a:gd name="T70" fmla="*/ 20 w 36"/>
                <a:gd name="T71" fmla="*/ 51 h 64"/>
                <a:gd name="T72" fmla="*/ 22 w 36"/>
                <a:gd name="T73" fmla="*/ 49 h 64"/>
                <a:gd name="T74" fmla="*/ 23 w 36"/>
                <a:gd name="T75" fmla="*/ 43 h 64"/>
                <a:gd name="T76" fmla="*/ 22 w 36"/>
                <a:gd name="T77" fmla="*/ 42 h 64"/>
                <a:gd name="T78" fmla="*/ 23 w 36"/>
                <a:gd name="T79" fmla="*/ 45 h 64"/>
                <a:gd name="T80" fmla="*/ 23 w 36"/>
                <a:gd name="T81" fmla="*/ 42 h 64"/>
                <a:gd name="T82" fmla="*/ 23 w 36"/>
                <a:gd name="T83" fmla="*/ 43 h 64"/>
                <a:gd name="T84" fmla="*/ 24 w 36"/>
                <a:gd name="T85" fmla="*/ 40 h 64"/>
                <a:gd name="T86" fmla="*/ 22 w 36"/>
                <a:gd name="T87" fmla="*/ 43 h 64"/>
                <a:gd name="T88" fmla="*/ 25 w 36"/>
                <a:gd name="T89" fmla="*/ 41 h 64"/>
                <a:gd name="T90" fmla="*/ 34 w 36"/>
                <a:gd name="T91" fmla="*/ 27 h 64"/>
                <a:gd name="T92" fmla="*/ 18 w 36"/>
                <a:gd name="T93" fmla="*/ 3 h 64"/>
                <a:gd name="T94" fmla="*/ 12 w 36"/>
                <a:gd name="T95" fmla="*/ 0 h 64"/>
                <a:gd name="T96" fmla="*/ 9 w 36"/>
                <a:gd name="T97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" h="64">
                  <a:moveTo>
                    <a:pt x="9" y="7"/>
                  </a:moveTo>
                  <a:cubicBezTo>
                    <a:pt x="13" y="16"/>
                    <a:pt x="20" y="22"/>
                    <a:pt x="26" y="30"/>
                  </a:cubicBezTo>
                  <a:cubicBezTo>
                    <a:pt x="22" y="30"/>
                    <a:pt x="20" y="32"/>
                    <a:pt x="18" y="34"/>
                  </a:cubicBezTo>
                  <a:lnTo>
                    <a:pt x="16" y="35"/>
                  </a:lnTo>
                  <a:cubicBezTo>
                    <a:pt x="15" y="36"/>
                    <a:pt x="14" y="37"/>
                    <a:pt x="14" y="38"/>
                  </a:cubicBezTo>
                  <a:lnTo>
                    <a:pt x="13" y="41"/>
                  </a:lnTo>
                  <a:cubicBezTo>
                    <a:pt x="13" y="42"/>
                    <a:pt x="13" y="42"/>
                    <a:pt x="13" y="43"/>
                  </a:cubicBezTo>
                  <a:lnTo>
                    <a:pt x="13" y="44"/>
                  </a:lnTo>
                  <a:cubicBezTo>
                    <a:pt x="13" y="45"/>
                    <a:pt x="13" y="46"/>
                    <a:pt x="14" y="47"/>
                  </a:cubicBezTo>
                  <a:lnTo>
                    <a:pt x="14" y="48"/>
                  </a:lnTo>
                  <a:lnTo>
                    <a:pt x="15" y="42"/>
                  </a:lnTo>
                  <a:lnTo>
                    <a:pt x="13" y="44"/>
                  </a:lnTo>
                  <a:lnTo>
                    <a:pt x="15" y="43"/>
                  </a:lnTo>
                  <a:lnTo>
                    <a:pt x="13" y="44"/>
                  </a:lnTo>
                  <a:cubicBezTo>
                    <a:pt x="11" y="44"/>
                    <a:pt x="9" y="44"/>
                    <a:pt x="7" y="44"/>
                  </a:cubicBezTo>
                  <a:lnTo>
                    <a:pt x="6" y="44"/>
                  </a:lnTo>
                  <a:cubicBezTo>
                    <a:pt x="4" y="45"/>
                    <a:pt x="2" y="46"/>
                    <a:pt x="2" y="47"/>
                  </a:cubicBezTo>
                  <a:lnTo>
                    <a:pt x="1" y="49"/>
                  </a:lnTo>
                  <a:cubicBezTo>
                    <a:pt x="0" y="50"/>
                    <a:pt x="0" y="52"/>
                    <a:pt x="1" y="53"/>
                  </a:cubicBezTo>
                  <a:lnTo>
                    <a:pt x="2" y="55"/>
                  </a:lnTo>
                  <a:cubicBezTo>
                    <a:pt x="3" y="56"/>
                    <a:pt x="3" y="56"/>
                    <a:pt x="5" y="57"/>
                  </a:cubicBezTo>
                  <a:lnTo>
                    <a:pt x="9" y="59"/>
                  </a:lnTo>
                  <a:cubicBezTo>
                    <a:pt x="15" y="61"/>
                    <a:pt x="21" y="63"/>
                    <a:pt x="27" y="64"/>
                  </a:cubicBezTo>
                  <a:cubicBezTo>
                    <a:pt x="30" y="64"/>
                    <a:pt x="33" y="62"/>
                    <a:pt x="33" y="60"/>
                  </a:cubicBezTo>
                  <a:cubicBezTo>
                    <a:pt x="34" y="57"/>
                    <a:pt x="32" y="54"/>
                    <a:pt x="29" y="54"/>
                  </a:cubicBezTo>
                  <a:cubicBezTo>
                    <a:pt x="25" y="53"/>
                    <a:pt x="20" y="52"/>
                    <a:pt x="16" y="51"/>
                  </a:cubicBezTo>
                  <a:lnTo>
                    <a:pt x="8" y="48"/>
                  </a:lnTo>
                  <a:lnTo>
                    <a:pt x="11" y="50"/>
                  </a:lnTo>
                  <a:lnTo>
                    <a:pt x="10" y="49"/>
                  </a:lnTo>
                  <a:lnTo>
                    <a:pt x="10" y="53"/>
                  </a:lnTo>
                  <a:lnTo>
                    <a:pt x="11" y="51"/>
                  </a:lnTo>
                  <a:lnTo>
                    <a:pt x="7" y="54"/>
                  </a:lnTo>
                  <a:lnTo>
                    <a:pt x="9" y="54"/>
                  </a:lnTo>
                  <a:cubicBezTo>
                    <a:pt x="10" y="54"/>
                    <a:pt x="11" y="54"/>
                    <a:pt x="12" y="54"/>
                  </a:cubicBezTo>
                  <a:lnTo>
                    <a:pt x="18" y="52"/>
                  </a:lnTo>
                  <a:cubicBezTo>
                    <a:pt x="19" y="52"/>
                    <a:pt x="19" y="52"/>
                    <a:pt x="20" y="51"/>
                  </a:cubicBezTo>
                  <a:lnTo>
                    <a:pt x="22" y="49"/>
                  </a:lnTo>
                  <a:cubicBezTo>
                    <a:pt x="24" y="47"/>
                    <a:pt x="24" y="45"/>
                    <a:pt x="23" y="43"/>
                  </a:cubicBezTo>
                  <a:lnTo>
                    <a:pt x="22" y="42"/>
                  </a:lnTo>
                  <a:lnTo>
                    <a:pt x="23" y="45"/>
                  </a:lnTo>
                  <a:lnTo>
                    <a:pt x="23" y="42"/>
                  </a:lnTo>
                  <a:lnTo>
                    <a:pt x="23" y="43"/>
                  </a:lnTo>
                  <a:lnTo>
                    <a:pt x="24" y="40"/>
                  </a:lnTo>
                  <a:lnTo>
                    <a:pt x="22" y="43"/>
                  </a:lnTo>
                  <a:lnTo>
                    <a:pt x="25" y="41"/>
                  </a:lnTo>
                  <a:cubicBezTo>
                    <a:pt x="30" y="38"/>
                    <a:pt x="36" y="34"/>
                    <a:pt x="34" y="27"/>
                  </a:cubicBezTo>
                  <a:cubicBezTo>
                    <a:pt x="31" y="18"/>
                    <a:pt x="22" y="12"/>
                    <a:pt x="18" y="3"/>
                  </a:cubicBezTo>
                  <a:cubicBezTo>
                    <a:pt x="18" y="1"/>
                    <a:pt x="15" y="0"/>
                    <a:pt x="12" y="0"/>
                  </a:cubicBezTo>
                  <a:cubicBezTo>
                    <a:pt x="10" y="1"/>
                    <a:pt x="8" y="4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56" name="Freeform 316"/>
            <p:cNvSpPr>
              <a:spLocks/>
            </p:cNvSpPr>
            <p:nvPr/>
          </p:nvSpPr>
          <p:spPr bwMode="auto">
            <a:xfrm>
              <a:off x="4032" y="2090"/>
              <a:ext cx="143" cy="55"/>
            </a:xfrm>
            <a:custGeom>
              <a:avLst/>
              <a:gdLst>
                <a:gd name="T0" fmla="*/ 61 w 66"/>
                <a:gd name="T1" fmla="*/ 13 h 25"/>
                <a:gd name="T2" fmla="*/ 10 w 66"/>
                <a:gd name="T3" fmla="*/ 1 h 25"/>
                <a:gd name="T4" fmla="*/ 8 w 66"/>
                <a:gd name="T5" fmla="*/ 1 h 25"/>
                <a:gd name="T6" fmla="*/ 7 w 66"/>
                <a:gd name="T7" fmla="*/ 1 h 25"/>
                <a:gd name="T8" fmla="*/ 1 w 66"/>
                <a:gd name="T9" fmla="*/ 3 h 25"/>
                <a:gd name="T10" fmla="*/ 0 w 66"/>
                <a:gd name="T11" fmla="*/ 6 h 25"/>
                <a:gd name="T12" fmla="*/ 0 w 66"/>
                <a:gd name="T13" fmla="*/ 11 h 25"/>
                <a:gd name="T14" fmla="*/ 5 w 66"/>
                <a:gd name="T15" fmla="*/ 16 h 25"/>
                <a:gd name="T16" fmla="*/ 10 w 66"/>
                <a:gd name="T17" fmla="*/ 11 h 25"/>
                <a:gd name="T18" fmla="*/ 10 w 66"/>
                <a:gd name="T19" fmla="*/ 9 h 25"/>
                <a:gd name="T20" fmla="*/ 10 w 66"/>
                <a:gd name="T21" fmla="*/ 7 h 25"/>
                <a:gd name="T22" fmla="*/ 5 w 66"/>
                <a:gd name="T23" fmla="*/ 10 h 25"/>
                <a:gd name="T24" fmla="*/ 7 w 66"/>
                <a:gd name="T25" fmla="*/ 11 h 25"/>
                <a:gd name="T26" fmla="*/ 61 w 66"/>
                <a:gd name="T27" fmla="*/ 23 h 25"/>
                <a:gd name="T28" fmla="*/ 66 w 66"/>
                <a:gd name="T29" fmla="*/ 18 h 25"/>
                <a:gd name="T30" fmla="*/ 61 w 66"/>
                <a:gd name="T3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25">
                  <a:moveTo>
                    <a:pt x="61" y="13"/>
                  </a:moveTo>
                  <a:cubicBezTo>
                    <a:pt x="43" y="15"/>
                    <a:pt x="26" y="8"/>
                    <a:pt x="10" y="1"/>
                  </a:cubicBezTo>
                  <a:lnTo>
                    <a:pt x="8" y="1"/>
                  </a:ln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3"/>
                  </a:cubicBezTo>
                  <a:lnTo>
                    <a:pt x="0" y="6"/>
                  </a:lnTo>
                  <a:cubicBezTo>
                    <a:pt x="1" y="8"/>
                    <a:pt x="0" y="9"/>
                    <a:pt x="0" y="11"/>
                  </a:cubicBezTo>
                  <a:cubicBezTo>
                    <a:pt x="0" y="14"/>
                    <a:pt x="2" y="16"/>
                    <a:pt x="5" y="16"/>
                  </a:cubicBezTo>
                  <a:cubicBezTo>
                    <a:pt x="8" y="16"/>
                    <a:pt x="10" y="14"/>
                    <a:pt x="10" y="11"/>
                  </a:cubicBezTo>
                  <a:cubicBezTo>
                    <a:pt x="10" y="10"/>
                    <a:pt x="10" y="10"/>
                    <a:pt x="10" y="9"/>
                  </a:cubicBezTo>
                  <a:lnTo>
                    <a:pt x="10" y="7"/>
                  </a:lnTo>
                  <a:lnTo>
                    <a:pt x="5" y="10"/>
                  </a:lnTo>
                  <a:lnTo>
                    <a:pt x="7" y="11"/>
                  </a:lnTo>
                  <a:cubicBezTo>
                    <a:pt x="24" y="17"/>
                    <a:pt x="42" y="25"/>
                    <a:pt x="61" y="23"/>
                  </a:cubicBezTo>
                  <a:cubicBezTo>
                    <a:pt x="63" y="23"/>
                    <a:pt x="66" y="21"/>
                    <a:pt x="66" y="18"/>
                  </a:cubicBezTo>
                  <a:cubicBezTo>
                    <a:pt x="66" y="15"/>
                    <a:pt x="63" y="13"/>
                    <a:pt x="61" y="1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57" name="Freeform 317"/>
            <p:cNvSpPr>
              <a:spLocks/>
            </p:cNvSpPr>
            <p:nvPr/>
          </p:nvSpPr>
          <p:spPr bwMode="auto">
            <a:xfrm>
              <a:off x="4049" y="2273"/>
              <a:ext cx="24" cy="67"/>
            </a:xfrm>
            <a:custGeom>
              <a:avLst/>
              <a:gdLst>
                <a:gd name="T0" fmla="*/ 0 w 11"/>
                <a:gd name="T1" fmla="*/ 5 h 31"/>
                <a:gd name="T2" fmla="*/ 1 w 11"/>
                <a:gd name="T3" fmla="*/ 26 h 31"/>
                <a:gd name="T4" fmla="*/ 6 w 11"/>
                <a:gd name="T5" fmla="*/ 31 h 31"/>
                <a:gd name="T6" fmla="*/ 11 w 11"/>
                <a:gd name="T7" fmla="*/ 25 h 31"/>
                <a:gd name="T8" fmla="*/ 10 w 11"/>
                <a:gd name="T9" fmla="*/ 5 h 31"/>
                <a:gd name="T10" fmla="*/ 5 w 11"/>
                <a:gd name="T11" fmla="*/ 0 h 31"/>
                <a:gd name="T12" fmla="*/ 0 w 11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1">
                  <a:moveTo>
                    <a:pt x="0" y="5"/>
                  </a:moveTo>
                  <a:cubicBezTo>
                    <a:pt x="0" y="12"/>
                    <a:pt x="0" y="19"/>
                    <a:pt x="1" y="26"/>
                  </a:cubicBezTo>
                  <a:cubicBezTo>
                    <a:pt x="1" y="29"/>
                    <a:pt x="4" y="31"/>
                    <a:pt x="6" y="31"/>
                  </a:cubicBezTo>
                  <a:cubicBezTo>
                    <a:pt x="9" y="30"/>
                    <a:pt x="11" y="28"/>
                    <a:pt x="11" y="25"/>
                  </a:cubicBezTo>
                  <a:cubicBezTo>
                    <a:pt x="10" y="18"/>
                    <a:pt x="10" y="12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58" name="Freeform 318"/>
            <p:cNvSpPr>
              <a:spLocks/>
            </p:cNvSpPr>
            <p:nvPr/>
          </p:nvSpPr>
          <p:spPr bwMode="auto">
            <a:xfrm>
              <a:off x="4045" y="1393"/>
              <a:ext cx="149" cy="44"/>
            </a:xfrm>
            <a:custGeom>
              <a:avLst/>
              <a:gdLst>
                <a:gd name="T0" fmla="*/ 3 w 69"/>
                <a:gd name="T1" fmla="*/ 10 h 20"/>
                <a:gd name="T2" fmla="*/ 65 w 69"/>
                <a:gd name="T3" fmla="*/ 15 h 20"/>
                <a:gd name="T4" fmla="*/ 69 w 69"/>
                <a:gd name="T5" fmla="*/ 10 h 20"/>
                <a:gd name="T6" fmla="*/ 63 w 69"/>
                <a:gd name="T7" fmla="*/ 5 h 20"/>
                <a:gd name="T8" fmla="*/ 17 w 69"/>
                <a:gd name="T9" fmla="*/ 6 h 20"/>
                <a:gd name="T10" fmla="*/ 8 w 69"/>
                <a:gd name="T11" fmla="*/ 2 h 20"/>
                <a:gd name="T12" fmla="*/ 1 w 69"/>
                <a:gd name="T13" fmla="*/ 4 h 20"/>
                <a:gd name="T14" fmla="*/ 3 w 69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0">
                  <a:moveTo>
                    <a:pt x="3" y="10"/>
                  </a:moveTo>
                  <a:cubicBezTo>
                    <a:pt x="22" y="20"/>
                    <a:pt x="44" y="16"/>
                    <a:pt x="65" y="15"/>
                  </a:cubicBezTo>
                  <a:cubicBezTo>
                    <a:pt x="67" y="15"/>
                    <a:pt x="69" y="12"/>
                    <a:pt x="69" y="10"/>
                  </a:cubicBezTo>
                  <a:cubicBezTo>
                    <a:pt x="68" y="7"/>
                    <a:pt x="66" y="5"/>
                    <a:pt x="63" y="5"/>
                  </a:cubicBezTo>
                  <a:cubicBezTo>
                    <a:pt x="48" y="7"/>
                    <a:pt x="33" y="7"/>
                    <a:pt x="17" y="6"/>
                  </a:cubicBezTo>
                  <a:cubicBezTo>
                    <a:pt x="14" y="5"/>
                    <a:pt x="11" y="4"/>
                    <a:pt x="8" y="2"/>
                  </a:cubicBezTo>
                  <a:cubicBezTo>
                    <a:pt x="6" y="0"/>
                    <a:pt x="3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59" name="Freeform 319"/>
            <p:cNvSpPr>
              <a:spLocks/>
            </p:cNvSpPr>
            <p:nvPr/>
          </p:nvSpPr>
          <p:spPr bwMode="auto">
            <a:xfrm>
              <a:off x="4488" y="1334"/>
              <a:ext cx="154" cy="44"/>
            </a:xfrm>
            <a:custGeom>
              <a:avLst/>
              <a:gdLst>
                <a:gd name="T0" fmla="*/ 5 w 71"/>
                <a:gd name="T1" fmla="*/ 13 h 20"/>
                <a:gd name="T2" fmla="*/ 63 w 71"/>
                <a:gd name="T3" fmla="*/ 19 h 20"/>
                <a:gd name="T4" fmla="*/ 70 w 71"/>
                <a:gd name="T5" fmla="*/ 16 h 20"/>
                <a:gd name="T6" fmla="*/ 68 w 71"/>
                <a:gd name="T7" fmla="*/ 10 h 20"/>
                <a:gd name="T8" fmla="*/ 4 w 71"/>
                <a:gd name="T9" fmla="*/ 3 h 20"/>
                <a:gd name="T10" fmla="*/ 0 w 71"/>
                <a:gd name="T11" fmla="*/ 9 h 20"/>
                <a:gd name="T12" fmla="*/ 5 w 71"/>
                <a:gd name="T1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0">
                  <a:moveTo>
                    <a:pt x="5" y="13"/>
                  </a:moveTo>
                  <a:cubicBezTo>
                    <a:pt x="25" y="10"/>
                    <a:pt x="44" y="14"/>
                    <a:pt x="63" y="19"/>
                  </a:cubicBezTo>
                  <a:cubicBezTo>
                    <a:pt x="66" y="20"/>
                    <a:pt x="69" y="19"/>
                    <a:pt x="70" y="16"/>
                  </a:cubicBezTo>
                  <a:cubicBezTo>
                    <a:pt x="71" y="14"/>
                    <a:pt x="70" y="11"/>
                    <a:pt x="68" y="10"/>
                  </a:cubicBezTo>
                  <a:cubicBezTo>
                    <a:pt x="47" y="4"/>
                    <a:pt x="26" y="0"/>
                    <a:pt x="4" y="3"/>
                  </a:cubicBezTo>
                  <a:cubicBezTo>
                    <a:pt x="2" y="4"/>
                    <a:pt x="0" y="6"/>
                    <a:pt x="0" y="9"/>
                  </a:cubicBezTo>
                  <a:cubicBezTo>
                    <a:pt x="0" y="11"/>
                    <a:pt x="3" y="13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60" name="Freeform 320"/>
            <p:cNvSpPr>
              <a:spLocks/>
            </p:cNvSpPr>
            <p:nvPr/>
          </p:nvSpPr>
          <p:spPr bwMode="auto">
            <a:xfrm>
              <a:off x="4440" y="1686"/>
              <a:ext cx="106" cy="146"/>
            </a:xfrm>
            <a:custGeom>
              <a:avLst/>
              <a:gdLst>
                <a:gd name="T0" fmla="*/ 42 w 49"/>
                <a:gd name="T1" fmla="*/ 1 h 67"/>
                <a:gd name="T2" fmla="*/ 26 w 49"/>
                <a:gd name="T3" fmla="*/ 15 h 67"/>
                <a:gd name="T4" fmla="*/ 22 w 49"/>
                <a:gd name="T5" fmla="*/ 28 h 67"/>
                <a:gd name="T6" fmla="*/ 8 w 49"/>
                <a:gd name="T7" fmla="*/ 47 h 67"/>
                <a:gd name="T8" fmla="*/ 6 w 49"/>
                <a:gd name="T9" fmla="*/ 56 h 67"/>
                <a:gd name="T10" fmla="*/ 6 w 49"/>
                <a:gd name="T11" fmla="*/ 58 h 67"/>
                <a:gd name="T12" fmla="*/ 8 w 49"/>
                <a:gd name="T13" fmla="*/ 55 h 67"/>
                <a:gd name="T14" fmla="*/ 6 w 49"/>
                <a:gd name="T15" fmla="*/ 55 h 67"/>
                <a:gd name="T16" fmla="*/ 3 w 49"/>
                <a:gd name="T17" fmla="*/ 57 h 67"/>
                <a:gd name="T18" fmla="*/ 1 w 49"/>
                <a:gd name="T19" fmla="*/ 64 h 67"/>
                <a:gd name="T20" fmla="*/ 8 w 49"/>
                <a:gd name="T21" fmla="*/ 66 h 67"/>
                <a:gd name="T22" fmla="*/ 13 w 49"/>
                <a:gd name="T23" fmla="*/ 63 h 67"/>
                <a:gd name="T24" fmla="*/ 15 w 49"/>
                <a:gd name="T25" fmla="*/ 61 h 67"/>
                <a:gd name="T26" fmla="*/ 17 w 49"/>
                <a:gd name="T27" fmla="*/ 55 h 67"/>
                <a:gd name="T28" fmla="*/ 17 w 49"/>
                <a:gd name="T29" fmla="*/ 55 h 67"/>
                <a:gd name="T30" fmla="*/ 16 w 49"/>
                <a:gd name="T31" fmla="*/ 51 h 67"/>
                <a:gd name="T32" fmla="*/ 33 w 49"/>
                <a:gd name="T33" fmla="*/ 31 h 67"/>
                <a:gd name="T34" fmla="*/ 40 w 49"/>
                <a:gd name="T35" fmla="*/ 11 h 67"/>
                <a:gd name="T36" fmla="*/ 49 w 49"/>
                <a:gd name="T37" fmla="*/ 6 h 67"/>
                <a:gd name="T38" fmla="*/ 44 w 49"/>
                <a:gd name="T39" fmla="*/ 0 h 67"/>
                <a:gd name="T40" fmla="*/ 42 w 49"/>
                <a:gd name="T41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67">
                  <a:moveTo>
                    <a:pt x="42" y="1"/>
                  </a:moveTo>
                  <a:cubicBezTo>
                    <a:pt x="35" y="3"/>
                    <a:pt x="30" y="9"/>
                    <a:pt x="26" y="15"/>
                  </a:cubicBezTo>
                  <a:cubicBezTo>
                    <a:pt x="24" y="19"/>
                    <a:pt x="24" y="24"/>
                    <a:pt x="22" y="28"/>
                  </a:cubicBezTo>
                  <a:cubicBezTo>
                    <a:pt x="19" y="36"/>
                    <a:pt x="11" y="39"/>
                    <a:pt x="8" y="47"/>
                  </a:cubicBezTo>
                  <a:cubicBezTo>
                    <a:pt x="7" y="50"/>
                    <a:pt x="7" y="53"/>
                    <a:pt x="6" y="56"/>
                  </a:cubicBezTo>
                  <a:lnTo>
                    <a:pt x="6" y="58"/>
                  </a:lnTo>
                  <a:lnTo>
                    <a:pt x="8" y="55"/>
                  </a:lnTo>
                  <a:lnTo>
                    <a:pt x="6" y="55"/>
                  </a:lnTo>
                  <a:cubicBezTo>
                    <a:pt x="5" y="56"/>
                    <a:pt x="4" y="56"/>
                    <a:pt x="3" y="57"/>
                  </a:cubicBezTo>
                  <a:cubicBezTo>
                    <a:pt x="1" y="58"/>
                    <a:pt x="0" y="61"/>
                    <a:pt x="1" y="64"/>
                  </a:cubicBezTo>
                  <a:cubicBezTo>
                    <a:pt x="3" y="66"/>
                    <a:pt x="6" y="67"/>
                    <a:pt x="8" y="66"/>
                  </a:cubicBezTo>
                  <a:cubicBezTo>
                    <a:pt x="8" y="66"/>
                    <a:pt x="8" y="66"/>
                    <a:pt x="13" y="63"/>
                  </a:cubicBezTo>
                  <a:cubicBezTo>
                    <a:pt x="13" y="63"/>
                    <a:pt x="14" y="62"/>
                    <a:pt x="15" y="61"/>
                  </a:cubicBezTo>
                  <a:cubicBezTo>
                    <a:pt x="16" y="60"/>
                    <a:pt x="16" y="60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6" y="53"/>
                    <a:pt x="16" y="51"/>
                  </a:cubicBezTo>
                  <a:cubicBezTo>
                    <a:pt x="17" y="50"/>
                    <a:pt x="26" y="40"/>
                    <a:pt x="33" y="31"/>
                  </a:cubicBezTo>
                  <a:cubicBezTo>
                    <a:pt x="36" y="19"/>
                    <a:pt x="37" y="15"/>
                    <a:pt x="40" y="11"/>
                  </a:cubicBezTo>
                  <a:cubicBezTo>
                    <a:pt x="46" y="10"/>
                    <a:pt x="48" y="9"/>
                    <a:pt x="49" y="6"/>
                  </a:cubicBezTo>
                  <a:cubicBezTo>
                    <a:pt x="48" y="4"/>
                    <a:pt x="47" y="1"/>
                    <a:pt x="44" y="0"/>
                  </a:cubicBezTo>
                  <a:cubicBezTo>
                    <a:pt x="42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61" name="Freeform 321"/>
            <p:cNvSpPr>
              <a:spLocks/>
            </p:cNvSpPr>
            <p:nvPr/>
          </p:nvSpPr>
          <p:spPr bwMode="auto">
            <a:xfrm>
              <a:off x="4572" y="1597"/>
              <a:ext cx="120" cy="63"/>
            </a:xfrm>
            <a:custGeom>
              <a:avLst/>
              <a:gdLst>
                <a:gd name="T0" fmla="*/ 9 w 55"/>
                <a:gd name="T1" fmla="*/ 28 h 29"/>
                <a:gd name="T2" fmla="*/ 33 w 55"/>
                <a:gd name="T3" fmla="*/ 12 h 29"/>
                <a:gd name="T4" fmla="*/ 47 w 55"/>
                <a:gd name="T5" fmla="*/ 13 h 29"/>
                <a:gd name="T6" fmla="*/ 51 w 55"/>
                <a:gd name="T7" fmla="*/ 11 h 29"/>
                <a:gd name="T8" fmla="*/ 54 w 55"/>
                <a:gd name="T9" fmla="*/ 5 h 29"/>
                <a:gd name="T10" fmla="*/ 48 w 55"/>
                <a:gd name="T11" fmla="*/ 2 h 29"/>
                <a:gd name="T12" fmla="*/ 27 w 55"/>
                <a:gd name="T13" fmla="*/ 4 h 29"/>
                <a:gd name="T14" fmla="*/ 3 w 55"/>
                <a:gd name="T15" fmla="*/ 20 h 29"/>
                <a:gd name="T16" fmla="*/ 2 w 55"/>
                <a:gd name="T17" fmla="*/ 26 h 29"/>
                <a:gd name="T18" fmla="*/ 9 w 55"/>
                <a:gd name="T1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29">
                  <a:moveTo>
                    <a:pt x="9" y="28"/>
                  </a:moveTo>
                  <a:cubicBezTo>
                    <a:pt x="17" y="22"/>
                    <a:pt x="26" y="18"/>
                    <a:pt x="33" y="12"/>
                  </a:cubicBezTo>
                  <a:cubicBezTo>
                    <a:pt x="38" y="11"/>
                    <a:pt x="42" y="13"/>
                    <a:pt x="47" y="13"/>
                  </a:cubicBezTo>
                  <a:cubicBezTo>
                    <a:pt x="48" y="13"/>
                    <a:pt x="50" y="12"/>
                    <a:pt x="51" y="11"/>
                  </a:cubicBezTo>
                  <a:cubicBezTo>
                    <a:pt x="54" y="11"/>
                    <a:pt x="55" y="8"/>
                    <a:pt x="54" y="5"/>
                  </a:cubicBezTo>
                  <a:cubicBezTo>
                    <a:pt x="53" y="3"/>
                    <a:pt x="51" y="1"/>
                    <a:pt x="48" y="2"/>
                  </a:cubicBezTo>
                  <a:cubicBezTo>
                    <a:pt x="41" y="3"/>
                    <a:pt x="33" y="0"/>
                    <a:pt x="27" y="4"/>
                  </a:cubicBezTo>
                  <a:cubicBezTo>
                    <a:pt x="19" y="10"/>
                    <a:pt x="11" y="14"/>
                    <a:pt x="3" y="20"/>
                  </a:cubicBezTo>
                  <a:cubicBezTo>
                    <a:pt x="1" y="21"/>
                    <a:pt x="0" y="24"/>
                    <a:pt x="2" y="26"/>
                  </a:cubicBezTo>
                  <a:cubicBezTo>
                    <a:pt x="4" y="29"/>
                    <a:pt x="7" y="29"/>
                    <a:pt x="9" y="2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62" name="Freeform 322"/>
            <p:cNvSpPr>
              <a:spLocks/>
            </p:cNvSpPr>
            <p:nvPr/>
          </p:nvSpPr>
          <p:spPr bwMode="auto">
            <a:xfrm>
              <a:off x="4696" y="1613"/>
              <a:ext cx="109" cy="247"/>
            </a:xfrm>
            <a:custGeom>
              <a:avLst/>
              <a:gdLst>
                <a:gd name="T0" fmla="*/ 2 w 50"/>
                <a:gd name="T1" fmla="*/ 8 h 114"/>
                <a:gd name="T2" fmla="*/ 25 w 50"/>
                <a:gd name="T3" fmla="*/ 42 h 114"/>
                <a:gd name="T4" fmla="*/ 34 w 50"/>
                <a:gd name="T5" fmla="*/ 70 h 114"/>
                <a:gd name="T6" fmla="*/ 39 w 50"/>
                <a:gd name="T7" fmla="*/ 97 h 114"/>
                <a:gd name="T8" fmla="*/ 40 w 50"/>
                <a:gd name="T9" fmla="*/ 110 h 114"/>
                <a:gd name="T10" fmla="*/ 45 w 50"/>
                <a:gd name="T11" fmla="*/ 114 h 114"/>
                <a:gd name="T12" fmla="*/ 50 w 50"/>
                <a:gd name="T13" fmla="*/ 110 h 114"/>
                <a:gd name="T14" fmla="*/ 49 w 50"/>
                <a:gd name="T15" fmla="*/ 95 h 114"/>
                <a:gd name="T16" fmla="*/ 45 w 50"/>
                <a:gd name="T17" fmla="*/ 69 h 114"/>
                <a:gd name="T18" fmla="*/ 33 w 50"/>
                <a:gd name="T19" fmla="*/ 38 h 114"/>
                <a:gd name="T20" fmla="*/ 10 w 50"/>
                <a:gd name="T21" fmla="*/ 2 h 114"/>
                <a:gd name="T22" fmla="*/ 3 w 50"/>
                <a:gd name="T23" fmla="*/ 1 h 114"/>
                <a:gd name="T24" fmla="*/ 2 w 50"/>
                <a:gd name="T25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114">
                  <a:moveTo>
                    <a:pt x="2" y="8"/>
                  </a:moveTo>
                  <a:cubicBezTo>
                    <a:pt x="10" y="19"/>
                    <a:pt x="17" y="31"/>
                    <a:pt x="25" y="42"/>
                  </a:cubicBezTo>
                  <a:cubicBezTo>
                    <a:pt x="27" y="52"/>
                    <a:pt x="32" y="60"/>
                    <a:pt x="34" y="70"/>
                  </a:cubicBezTo>
                  <a:cubicBezTo>
                    <a:pt x="37" y="79"/>
                    <a:pt x="37" y="87"/>
                    <a:pt x="39" y="97"/>
                  </a:cubicBezTo>
                  <a:cubicBezTo>
                    <a:pt x="40" y="101"/>
                    <a:pt x="40" y="105"/>
                    <a:pt x="40" y="110"/>
                  </a:cubicBezTo>
                  <a:cubicBezTo>
                    <a:pt x="40" y="112"/>
                    <a:pt x="42" y="114"/>
                    <a:pt x="45" y="114"/>
                  </a:cubicBezTo>
                  <a:cubicBezTo>
                    <a:pt x="47" y="114"/>
                    <a:pt x="50" y="112"/>
                    <a:pt x="50" y="110"/>
                  </a:cubicBezTo>
                  <a:cubicBezTo>
                    <a:pt x="50" y="105"/>
                    <a:pt x="50" y="100"/>
                    <a:pt x="49" y="95"/>
                  </a:cubicBezTo>
                  <a:cubicBezTo>
                    <a:pt x="47" y="86"/>
                    <a:pt x="46" y="78"/>
                    <a:pt x="45" y="69"/>
                  </a:cubicBezTo>
                  <a:cubicBezTo>
                    <a:pt x="42" y="58"/>
                    <a:pt x="37" y="48"/>
                    <a:pt x="33" y="38"/>
                  </a:cubicBezTo>
                  <a:cubicBezTo>
                    <a:pt x="27" y="25"/>
                    <a:pt x="19" y="13"/>
                    <a:pt x="10" y="2"/>
                  </a:cubicBezTo>
                  <a:cubicBezTo>
                    <a:pt x="8" y="0"/>
                    <a:pt x="5" y="0"/>
                    <a:pt x="3" y="1"/>
                  </a:cubicBezTo>
                  <a:cubicBezTo>
                    <a:pt x="0" y="3"/>
                    <a:pt x="0" y="6"/>
                    <a:pt x="2" y="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63" name="Freeform 323"/>
            <p:cNvSpPr>
              <a:spLocks/>
            </p:cNvSpPr>
            <p:nvPr/>
          </p:nvSpPr>
          <p:spPr bwMode="auto">
            <a:xfrm>
              <a:off x="4314" y="1669"/>
              <a:ext cx="113" cy="250"/>
            </a:xfrm>
            <a:custGeom>
              <a:avLst/>
              <a:gdLst>
                <a:gd name="T0" fmla="*/ 1 w 52"/>
                <a:gd name="T1" fmla="*/ 7 h 115"/>
                <a:gd name="T2" fmla="*/ 21 w 52"/>
                <a:gd name="T3" fmla="*/ 83 h 115"/>
                <a:gd name="T4" fmla="*/ 42 w 52"/>
                <a:gd name="T5" fmla="*/ 112 h 115"/>
                <a:gd name="T6" fmla="*/ 48 w 52"/>
                <a:gd name="T7" fmla="*/ 114 h 115"/>
                <a:gd name="T8" fmla="*/ 51 w 52"/>
                <a:gd name="T9" fmla="*/ 107 h 115"/>
                <a:gd name="T10" fmla="*/ 30 w 52"/>
                <a:gd name="T11" fmla="*/ 79 h 115"/>
                <a:gd name="T12" fmla="*/ 10 w 52"/>
                <a:gd name="T13" fmla="*/ 3 h 115"/>
                <a:gd name="T14" fmla="*/ 3 w 52"/>
                <a:gd name="T15" fmla="*/ 1 h 115"/>
                <a:gd name="T16" fmla="*/ 1 w 52"/>
                <a:gd name="T17" fmla="*/ 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15">
                  <a:moveTo>
                    <a:pt x="1" y="7"/>
                  </a:moveTo>
                  <a:cubicBezTo>
                    <a:pt x="16" y="30"/>
                    <a:pt x="14" y="58"/>
                    <a:pt x="21" y="83"/>
                  </a:cubicBezTo>
                  <a:cubicBezTo>
                    <a:pt x="29" y="92"/>
                    <a:pt x="36" y="101"/>
                    <a:pt x="42" y="112"/>
                  </a:cubicBezTo>
                  <a:cubicBezTo>
                    <a:pt x="43" y="114"/>
                    <a:pt x="46" y="115"/>
                    <a:pt x="48" y="114"/>
                  </a:cubicBezTo>
                  <a:cubicBezTo>
                    <a:pt x="51" y="112"/>
                    <a:pt x="52" y="109"/>
                    <a:pt x="51" y="107"/>
                  </a:cubicBezTo>
                  <a:cubicBezTo>
                    <a:pt x="44" y="97"/>
                    <a:pt x="39" y="87"/>
                    <a:pt x="30" y="79"/>
                  </a:cubicBezTo>
                  <a:cubicBezTo>
                    <a:pt x="24" y="54"/>
                    <a:pt x="24" y="26"/>
                    <a:pt x="10" y="3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64" name="Oval 324"/>
            <p:cNvSpPr>
              <a:spLocks noChangeArrowheads="1"/>
            </p:cNvSpPr>
            <p:nvPr/>
          </p:nvSpPr>
          <p:spPr bwMode="auto">
            <a:xfrm>
              <a:off x="4468" y="1869"/>
              <a:ext cx="22" cy="2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65" name="Freeform 325"/>
            <p:cNvSpPr>
              <a:spLocks/>
            </p:cNvSpPr>
            <p:nvPr/>
          </p:nvSpPr>
          <p:spPr bwMode="auto">
            <a:xfrm>
              <a:off x="4575" y="1930"/>
              <a:ext cx="36" cy="28"/>
            </a:xfrm>
            <a:custGeom>
              <a:avLst/>
              <a:gdLst>
                <a:gd name="T0" fmla="*/ 5 w 17"/>
                <a:gd name="T1" fmla="*/ 13 h 13"/>
                <a:gd name="T2" fmla="*/ 15 w 17"/>
                <a:gd name="T3" fmla="*/ 9 h 13"/>
                <a:gd name="T4" fmla="*/ 16 w 17"/>
                <a:gd name="T5" fmla="*/ 2 h 13"/>
                <a:gd name="T6" fmla="*/ 9 w 17"/>
                <a:gd name="T7" fmla="*/ 1 h 13"/>
                <a:gd name="T8" fmla="*/ 5 w 17"/>
                <a:gd name="T9" fmla="*/ 4 h 13"/>
                <a:gd name="T10" fmla="*/ 5 w 17"/>
                <a:gd name="T11" fmla="*/ 3 h 13"/>
                <a:gd name="T12" fmla="*/ 0 w 17"/>
                <a:gd name="T13" fmla="*/ 8 h 13"/>
                <a:gd name="T14" fmla="*/ 5 w 17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3">
                  <a:moveTo>
                    <a:pt x="5" y="13"/>
                  </a:moveTo>
                  <a:cubicBezTo>
                    <a:pt x="9" y="13"/>
                    <a:pt x="12" y="11"/>
                    <a:pt x="15" y="9"/>
                  </a:cubicBezTo>
                  <a:cubicBezTo>
                    <a:pt x="17" y="8"/>
                    <a:pt x="17" y="5"/>
                    <a:pt x="16" y="2"/>
                  </a:cubicBezTo>
                  <a:cubicBezTo>
                    <a:pt x="14" y="0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3"/>
                    <a:pt x="5" y="1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66" name="Freeform 326"/>
            <p:cNvSpPr>
              <a:spLocks/>
            </p:cNvSpPr>
            <p:nvPr/>
          </p:nvSpPr>
          <p:spPr bwMode="auto">
            <a:xfrm>
              <a:off x="4577" y="1947"/>
              <a:ext cx="41" cy="37"/>
            </a:xfrm>
            <a:custGeom>
              <a:avLst/>
              <a:gdLst>
                <a:gd name="T0" fmla="*/ 8 w 19"/>
                <a:gd name="T1" fmla="*/ 16 h 17"/>
                <a:gd name="T2" fmla="*/ 17 w 19"/>
                <a:gd name="T3" fmla="*/ 8 h 17"/>
                <a:gd name="T4" fmla="*/ 16 w 19"/>
                <a:gd name="T5" fmla="*/ 2 h 17"/>
                <a:gd name="T6" fmla="*/ 9 w 19"/>
                <a:gd name="T7" fmla="*/ 2 h 17"/>
                <a:gd name="T8" fmla="*/ 3 w 19"/>
                <a:gd name="T9" fmla="*/ 8 h 17"/>
                <a:gd name="T10" fmla="*/ 1 w 19"/>
                <a:gd name="T11" fmla="*/ 14 h 17"/>
                <a:gd name="T12" fmla="*/ 8 w 19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7">
                  <a:moveTo>
                    <a:pt x="8" y="16"/>
                  </a:moveTo>
                  <a:cubicBezTo>
                    <a:pt x="12" y="14"/>
                    <a:pt x="14" y="11"/>
                    <a:pt x="17" y="8"/>
                  </a:cubicBezTo>
                  <a:cubicBezTo>
                    <a:pt x="19" y="6"/>
                    <a:pt x="18" y="3"/>
                    <a:pt x="16" y="2"/>
                  </a:cubicBezTo>
                  <a:cubicBezTo>
                    <a:pt x="14" y="0"/>
                    <a:pt x="11" y="0"/>
                    <a:pt x="9" y="2"/>
                  </a:cubicBezTo>
                  <a:cubicBezTo>
                    <a:pt x="8" y="4"/>
                    <a:pt x="6" y="6"/>
                    <a:pt x="3" y="8"/>
                  </a:cubicBezTo>
                  <a:cubicBezTo>
                    <a:pt x="0" y="9"/>
                    <a:pt x="0" y="12"/>
                    <a:pt x="1" y="14"/>
                  </a:cubicBezTo>
                  <a:cubicBezTo>
                    <a:pt x="2" y="17"/>
                    <a:pt x="5" y="17"/>
                    <a:pt x="8" y="1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67" name="Oval 327"/>
            <p:cNvSpPr>
              <a:spLocks noChangeArrowheads="1"/>
            </p:cNvSpPr>
            <p:nvPr/>
          </p:nvSpPr>
          <p:spPr bwMode="auto">
            <a:xfrm>
              <a:off x="4555" y="2062"/>
              <a:ext cx="22" cy="2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68" name="Freeform 328"/>
            <p:cNvSpPr>
              <a:spLocks/>
            </p:cNvSpPr>
            <p:nvPr/>
          </p:nvSpPr>
          <p:spPr bwMode="auto">
            <a:xfrm>
              <a:off x="4618" y="1358"/>
              <a:ext cx="35" cy="46"/>
            </a:xfrm>
            <a:custGeom>
              <a:avLst/>
              <a:gdLst>
                <a:gd name="T0" fmla="*/ 2 w 16"/>
                <a:gd name="T1" fmla="*/ 8 h 21"/>
                <a:gd name="T2" fmla="*/ 6 w 16"/>
                <a:gd name="T3" fmla="*/ 16 h 21"/>
                <a:gd name="T4" fmla="*/ 6 w 16"/>
                <a:gd name="T5" fmla="*/ 16 h 21"/>
                <a:gd name="T6" fmla="*/ 11 w 16"/>
                <a:gd name="T7" fmla="*/ 21 h 21"/>
                <a:gd name="T8" fmla="*/ 16 w 16"/>
                <a:gd name="T9" fmla="*/ 16 h 21"/>
                <a:gd name="T10" fmla="*/ 9 w 16"/>
                <a:gd name="T11" fmla="*/ 2 h 21"/>
                <a:gd name="T12" fmla="*/ 2 w 16"/>
                <a:gd name="T13" fmla="*/ 2 h 21"/>
                <a:gd name="T14" fmla="*/ 2 w 16"/>
                <a:gd name="T1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1">
                  <a:moveTo>
                    <a:pt x="2" y="8"/>
                  </a:moveTo>
                  <a:cubicBezTo>
                    <a:pt x="4" y="10"/>
                    <a:pt x="4" y="14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9"/>
                    <a:pt x="8" y="21"/>
                    <a:pt x="11" y="21"/>
                  </a:cubicBezTo>
                  <a:cubicBezTo>
                    <a:pt x="14" y="21"/>
                    <a:pt x="16" y="19"/>
                    <a:pt x="16" y="16"/>
                  </a:cubicBezTo>
                  <a:cubicBezTo>
                    <a:pt x="15" y="11"/>
                    <a:pt x="13" y="6"/>
                    <a:pt x="9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69" name="Freeform 329"/>
            <p:cNvSpPr>
              <a:spLocks/>
            </p:cNvSpPr>
            <p:nvPr/>
          </p:nvSpPr>
          <p:spPr bwMode="auto">
            <a:xfrm>
              <a:off x="4173" y="1406"/>
              <a:ext cx="21" cy="54"/>
            </a:xfrm>
            <a:custGeom>
              <a:avLst/>
              <a:gdLst>
                <a:gd name="T0" fmla="*/ 0 w 10"/>
                <a:gd name="T1" fmla="*/ 5 h 25"/>
                <a:gd name="T2" fmla="*/ 0 w 10"/>
                <a:gd name="T3" fmla="*/ 20 h 25"/>
                <a:gd name="T4" fmla="*/ 5 w 10"/>
                <a:gd name="T5" fmla="*/ 25 h 25"/>
                <a:gd name="T6" fmla="*/ 10 w 10"/>
                <a:gd name="T7" fmla="*/ 20 h 25"/>
                <a:gd name="T8" fmla="*/ 10 w 10"/>
                <a:gd name="T9" fmla="*/ 5 h 25"/>
                <a:gd name="T10" fmla="*/ 5 w 10"/>
                <a:gd name="T11" fmla="*/ 0 h 25"/>
                <a:gd name="T12" fmla="*/ 0 w 10"/>
                <a:gd name="T1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5">
                  <a:moveTo>
                    <a:pt x="0" y="5"/>
                  </a:moveTo>
                  <a:cubicBezTo>
                    <a:pt x="0" y="10"/>
                    <a:pt x="0" y="15"/>
                    <a:pt x="0" y="20"/>
                  </a:cubicBezTo>
                  <a:cubicBezTo>
                    <a:pt x="0" y="23"/>
                    <a:pt x="2" y="25"/>
                    <a:pt x="5" y="25"/>
                  </a:cubicBezTo>
                  <a:cubicBezTo>
                    <a:pt x="7" y="25"/>
                    <a:pt x="10" y="23"/>
                    <a:pt x="10" y="20"/>
                  </a:cubicBezTo>
                  <a:cubicBezTo>
                    <a:pt x="10" y="15"/>
                    <a:pt x="10" y="10"/>
                    <a:pt x="10" y="5"/>
                  </a:cubicBezTo>
                  <a:cubicBezTo>
                    <a:pt x="10" y="3"/>
                    <a:pt x="7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70" name="Freeform 330"/>
            <p:cNvSpPr>
              <a:spLocks/>
            </p:cNvSpPr>
            <p:nvPr/>
          </p:nvSpPr>
          <p:spPr bwMode="auto">
            <a:xfrm>
              <a:off x="4064" y="1476"/>
              <a:ext cx="33" cy="17"/>
            </a:xfrm>
            <a:custGeom>
              <a:avLst/>
              <a:gdLst>
                <a:gd name="T0" fmla="*/ 5 w 15"/>
                <a:gd name="T1" fmla="*/ 7 h 8"/>
                <a:gd name="T2" fmla="*/ 12 w 15"/>
                <a:gd name="T3" fmla="*/ 7 h 8"/>
                <a:gd name="T4" fmla="*/ 15 w 15"/>
                <a:gd name="T5" fmla="*/ 4 h 8"/>
                <a:gd name="T6" fmla="*/ 12 w 15"/>
                <a:gd name="T7" fmla="*/ 0 h 8"/>
                <a:gd name="T8" fmla="*/ 3 w 15"/>
                <a:gd name="T9" fmla="*/ 1 h 8"/>
                <a:gd name="T10" fmla="*/ 1 w 15"/>
                <a:gd name="T11" fmla="*/ 5 h 8"/>
                <a:gd name="T12" fmla="*/ 5 w 15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5" y="7"/>
                  </a:moveTo>
                  <a:cubicBezTo>
                    <a:pt x="7" y="6"/>
                    <a:pt x="9" y="7"/>
                    <a:pt x="12" y="7"/>
                  </a:cubicBezTo>
                  <a:cubicBezTo>
                    <a:pt x="14" y="7"/>
                    <a:pt x="15" y="5"/>
                    <a:pt x="15" y="4"/>
                  </a:cubicBezTo>
                  <a:cubicBezTo>
                    <a:pt x="15" y="2"/>
                    <a:pt x="14" y="0"/>
                    <a:pt x="12" y="0"/>
                  </a:cubicBezTo>
                  <a:cubicBezTo>
                    <a:pt x="9" y="0"/>
                    <a:pt x="6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7"/>
                    <a:pt x="3" y="8"/>
                    <a:pt x="5" y="7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71" name="Freeform 331"/>
            <p:cNvSpPr>
              <a:spLocks/>
            </p:cNvSpPr>
            <p:nvPr/>
          </p:nvSpPr>
          <p:spPr bwMode="auto">
            <a:xfrm>
              <a:off x="4099" y="1539"/>
              <a:ext cx="13" cy="41"/>
            </a:xfrm>
            <a:custGeom>
              <a:avLst/>
              <a:gdLst>
                <a:gd name="T0" fmla="*/ 0 w 6"/>
                <a:gd name="T1" fmla="*/ 3 h 19"/>
                <a:gd name="T2" fmla="*/ 0 w 6"/>
                <a:gd name="T3" fmla="*/ 16 h 19"/>
                <a:gd name="T4" fmla="*/ 3 w 6"/>
                <a:gd name="T5" fmla="*/ 19 h 19"/>
                <a:gd name="T6" fmla="*/ 6 w 6"/>
                <a:gd name="T7" fmla="*/ 16 h 19"/>
                <a:gd name="T8" fmla="*/ 6 w 6"/>
                <a:gd name="T9" fmla="*/ 3 h 19"/>
                <a:gd name="T10" fmla="*/ 3 w 6"/>
                <a:gd name="T11" fmla="*/ 0 h 19"/>
                <a:gd name="T12" fmla="*/ 0 w 6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9">
                  <a:moveTo>
                    <a:pt x="0" y="3"/>
                  </a:moveTo>
                  <a:cubicBezTo>
                    <a:pt x="0" y="7"/>
                    <a:pt x="0" y="11"/>
                    <a:pt x="0" y="16"/>
                  </a:cubicBezTo>
                  <a:cubicBezTo>
                    <a:pt x="0" y="17"/>
                    <a:pt x="1" y="19"/>
                    <a:pt x="3" y="19"/>
                  </a:cubicBezTo>
                  <a:cubicBezTo>
                    <a:pt x="5" y="19"/>
                    <a:pt x="6" y="17"/>
                    <a:pt x="6" y="16"/>
                  </a:cubicBezTo>
                  <a:cubicBezTo>
                    <a:pt x="6" y="11"/>
                    <a:pt x="6" y="7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72" name="Freeform 332"/>
            <p:cNvSpPr>
              <a:spLocks/>
            </p:cNvSpPr>
            <p:nvPr/>
          </p:nvSpPr>
          <p:spPr bwMode="auto">
            <a:xfrm>
              <a:off x="4160" y="1550"/>
              <a:ext cx="34" cy="63"/>
            </a:xfrm>
            <a:custGeom>
              <a:avLst/>
              <a:gdLst>
                <a:gd name="T0" fmla="*/ 0 w 16"/>
                <a:gd name="T1" fmla="*/ 4 h 29"/>
                <a:gd name="T2" fmla="*/ 10 w 16"/>
                <a:gd name="T3" fmla="*/ 27 h 29"/>
                <a:gd name="T4" fmla="*/ 14 w 16"/>
                <a:gd name="T5" fmla="*/ 28 h 29"/>
                <a:gd name="T6" fmla="*/ 15 w 16"/>
                <a:gd name="T7" fmla="*/ 23 h 29"/>
                <a:gd name="T8" fmla="*/ 6 w 16"/>
                <a:gd name="T9" fmla="*/ 3 h 29"/>
                <a:gd name="T10" fmla="*/ 2 w 16"/>
                <a:gd name="T11" fmla="*/ 0 h 29"/>
                <a:gd name="T12" fmla="*/ 0 w 16"/>
                <a:gd name="T13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9">
                  <a:moveTo>
                    <a:pt x="0" y="4"/>
                  </a:moveTo>
                  <a:cubicBezTo>
                    <a:pt x="1" y="12"/>
                    <a:pt x="5" y="20"/>
                    <a:pt x="10" y="27"/>
                  </a:cubicBezTo>
                  <a:cubicBezTo>
                    <a:pt x="11" y="28"/>
                    <a:pt x="13" y="29"/>
                    <a:pt x="14" y="28"/>
                  </a:cubicBezTo>
                  <a:cubicBezTo>
                    <a:pt x="16" y="26"/>
                    <a:pt x="16" y="24"/>
                    <a:pt x="15" y="23"/>
                  </a:cubicBezTo>
                  <a:cubicBezTo>
                    <a:pt x="10" y="17"/>
                    <a:pt x="8" y="10"/>
                    <a:pt x="6" y="3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73" name="Freeform 333"/>
            <p:cNvSpPr>
              <a:spLocks/>
            </p:cNvSpPr>
            <p:nvPr/>
          </p:nvSpPr>
          <p:spPr bwMode="auto">
            <a:xfrm>
              <a:off x="4068" y="1593"/>
              <a:ext cx="35" cy="17"/>
            </a:xfrm>
            <a:custGeom>
              <a:avLst/>
              <a:gdLst>
                <a:gd name="T0" fmla="*/ 12 w 16"/>
                <a:gd name="T1" fmla="*/ 1 h 8"/>
                <a:gd name="T2" fmla="*/ 3 w 16"/>
                <a:gd name="T3" fmla="*/ 1 h 8"/>
                <a:gd name="T4" fmla="*/ 0 w 16"/>
                <a:gd name="T5" fmla="*/ 4 h 8"/>
                <a:gd name="T6" fmla="*/ 3 w 16"/>
                <a:gd name="T7" fmla="*/ 8 h 8"/>
                <a:gd name="T8" fmla="*/ 13 w 16"/>
                <a:gd name="T9" fmla="*/ 7 h 8"/>
                <a:gd name="T10" fmla="*/ 16 w 16"/>
                <a:gd name="T11" fmla="*/ 3 h 8"/>
                <a:gd name="T12" fmla="*/ 12 w 16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2"/>
                    <a:pt x="6" y="1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7" y="8"/>
                    <a:pt x="10" y="8"/>
                    <a:pt x="13" y="7"/>
                  </a:cubicBezTo>
                  <a:cubicBezTo>
                    <a:pt x="15" y="7"/>
                    <a:pt x="16" y="5"/>
                    <a:pt x="16" y="3"/>
                  </a:cubicBezTo>
                  <a:cubicBezTo>
                    <a:pt x="15" y="1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74" name="Freeform 334"/>
            <p:cNvSpPr>
              <a:spLocks/>
            </p:cNvSpPr>
            <p:nvPr/>
          </p:nvSpPr>
          <p:spPr bwMode="auto">
            <a:xfrm>
              <a:off x="3829" y="1775"/>
              <a:ext cx="90" cy="83"/>
            </a:xfrm>
            <a:custGeom>
              <a:avLst/>
              <a:gdLst>
                <a:gd name="T0" fmla="*/ 7 w 41"/>
                <a:gd name="T1" fmla="*/ 35 h 38"/>
                <a:gd name="T2" fmla="*/ 7 w 41"/>
                <a:gd name="T3" fmla="*/ 32 h 38"/>
                <a:gd name="T4" fmla="*/ 6 w 41"/>
                <a:gd name="T5" fmla="*/ 34 h 38"/>
                <a:gd name="T6" fmla="*/ 7 w 41"/>
                <a:gd name="T7" fmla="*/ 33 h 38"/>
                <a:gd name="T8" fmla="*/ 13 w 41"/>
                <a:gd name="T9" fmla="*/ 25 h 38"/>
                <a:gd name="T10" fmla="*/ 18 w 41"/>
                <a:gd name="T11" fmla="*/ 18 h 38"/>
                <a:gd name="T12" fmla="*/ 18 w 41"/>
                <a:gd name="T13" fmla="*/ 18 h 38"/>
                <a:gd name="T14" fmla="*/ 19 w 41"/>
                <a:gd name="T15" fmla="*/ 16 h 38"/>
                <a:gd name="T16" fmla="*/ 25 w 41"/>
                <a:gd name="T17" fmla="*/ 6 h 38"/>
                <a:gd name="T18" fmla="*/ 30 w 41"/>
                <a:gd name="T19" fmla="*/ 11 h 38"/>
                <a:gd name="T20" fmla="*/ 29 w 41"/>
                <a:gd name="T21" fmla="*/ 13 h 38"/>
                <a:gd name="T22" fmla="*/ 31 w 41"/>
                <a:gd name="T23" fmla="*/ 16 h 38"/>
                <a:gd name="T24" fmla="*/ 36 w 41"/>
                <a:gd name="T25" fmla="*/ 15 h 38"/>
                <a:gd name="T26" fmla="*/ 36 w 41"/>
                <a:gd name="T27" fmla="*/ 12 h 38"/>
                <a:gd name="T28" fmla="*/ 36 w 41"/>
                <a:gd name="T29" fmla="*/ 11 h 38"/>
                <a:gd name="T30" fmla="*/ 36 w 41"/>
                <a:gd name="T31" fmla="*/ 9 h 38"/>
                <a:gd name="T32" fmla="*/ 33 w 41"/>
                <a:gd name="T33" fmla="*/ 12 h 38"/>
                <a:gd name="T34" fmla="*/ 34 w 41"/>
                <a:gd name="T35" fmla="*/ 12 h 38"/>
                <a:gd name="T36" fmla="*/ 35 w 41"/>
                <a:gd name="T37" fmla="*/ 12 h 38"/>
                <a:gd name="T38" fmla="*/ 38 w 41"/>
                <a:gd name="T39" fmla="*/ 12 h 38"/>
                <a:gd name="T40" fmla="*/ 36 w 41"/>
                <a:gd name="T41" fmla="*/ 6 h 38"/>
                <a:gd name="T42" fmla="*/ 34 w 41"/>
                <a:gd name="T43" fmla="*/ 8 h 38"/>
                <a:gd name="T44" fmla="*/ 29 w 41"/>
                <a:gd name="T45" fmla="*/ 11 h 38"/>
                <a:gd name="T46" fmla="*/ 24 w 41"/>
                <a:gd name="T47" fmla="*/ 7 h 38"/>
                <a:gd name="T48" fmla="*/ 22 w 41"/>
                <a:gd name="T49" fmla="*/ 12 h 38"/>
                <a:gd name="T50" fmla="*/ 33 w 41"/>
                <a:gd name="T51" fmla="*/ 18 h 38"/>
                <a:gd name="T52" fmla="*/ 40 w 41"/>
                <a:gd name="T53" fmla="*/ 12 h 38"/>
                <a:gd name="T54" fmla="*/ 41 w 41"/>
                <a:gd name="T55" fmla="*/ 10 h 38"/>
                <a:gd name="T56" fmla="*/ 40 w 41"/>
                <a:gd name="T57" fmla="*/ 6 h 38"/>
                <a:gd name="T58" fmla="*/ 35 w 41"/>
                <a:gd name="T59" fmla="*/ 6 h 38"/>
                <a:gd name="T60" fmla="*/ 35 w 41"/>
                <a:gd name="T61" fmla="*/ 6 h 38"/>
                <a:gd name="T62" fmla="*/ 32 w 41"/>
                <a:gd name="T63" fmla="*/ 6 h 38"/>
                <a:gd name="T64" fmla="*/ 29 w 41"/>
                <a:gd name="T65" fmla="*/ 7 h 38"/>
                <a:gd name="T66" fmla="*/ 29 w 41"/>
                <a:gd name="T67" fmla="*/ 13 h 38"/>
                <a:gd name="T68" fmla="*/ 31 w 41"/>
                <a:gd name="T69" fmla="*/ 16 h 38"/>
                <a:gd name="T70" fmla="*/ 36 w 41"/>
                <a:gd name="T71" fmla="*/ 15 h 38"/>
                <a:gd name="T72" fmla="*/ 36 w 41"/>
                <a:gd name="T73" fmla="*/ 11 h 38"/>
                <a:gd name="T74" fmla="*/ 35 w 41"/>
                <a:gd name="T75" fmla="*/ 4 h 38"/>
                <a:gd name="T76" fmla="*/ 16 w 41"/>
                <a:gd name="T77" fmla="*/ 5 h 38"/>
                <a:gd name="T78" fmla="*/ 13 w 41"/>
                <a:gd name="T79" fmla="*/ 15 h 38"/>
                <a:gd name="T80" fmla="*/ 15 w 41"/>
                <a:gd name="T81" fmla="*/ 13 h 38"/>
                <a:gd name="T82" fmla="*/ 13 w 41"/>
                <a:gd name="T83" fmla="*/ 13 h 38"/>
                <a:gd name="T84" fmla="*/ 8 w 41"/>
                <a:gd name="T85" fmla="*/ 23 h 38"/>
                <a:gd name="T86" fmla="*/ 1 w 41"/>
                <a:gd name="T87" fmla="*/ 30 h 38"/>
                <a:gd name="T88" fmla="*/ 0 w 41"/>
                <a:gd name="T89" fmla="*/ 31 h 38"/>
                <a:gd name="T90" fmla="*/ 0 w 41"/>
                <a:gd name="T91" fmla="*/ 33 h 38"/>
                <a:gd name="T92" fmla="*/ 0 w 41"/>
                <a:gd name="T93" fmla="*/ 33 h 38"/>
                <a:gd name="T94" fmla="*/ 0 w 41"/>
                <a:gd name="T95" fmla="*/ 34 h 38"/>
                <a:gd name="T96" fmla="*/ 2 w 41"/>
                <a:gd name="T97" fmla="*/ 38 h 38"/>
                <a:gd name="T98" fmla="*/ 7 w 41"/>
                <a:gd name="T99" fmla="*/ 37 h 38"/>
                <a:gd name="T100" fmla="*/ 7 w 41"/>
                <a:gd name="T101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" h="38">
                  <a:moveTo>
                    <a:pt x="7" y="35"/>
                  </a:moveTo>
                  <a:cubicBezTo>
                    <a:pt x="7" y="35"/>
                    <a:pt x="7" y="35"/>
                    <a:pt x="7" y="32"/>
                  </a:cubicBezTo>
                  <a:cubicBezTo>
                    <a:pt x="7" y="32"/>
                    <a:pt x="7" y="32"/>
                    <a:pt x="6" y="34"/>
                  </a:cubicBezTo>
                  <a:cubicBezTo>
                    <a:pt x="6" y="34"/>
                    <a:pt x="6" y="34"/>
                    <a:pt x="7" y="33"/>
                  </a:cubicBezTo>
                  <a:cubicBezTo>
                    <a:pt x="7" y="33"/>
                    <a:pt x="11" y="29"/>
                    <a:pt x="13" y="25"/>
                  </a:cubicBezTo>
                  <a:cubicBezTo>
                    <a:pt x="14" y="20"/>
                    <a:pt x="14" y="20"/>
                    <a:pt x="18" y="18"/>
                  </a:cubicBezTo>
                  <a:lnTo>
                    <a:pt x="18" y="18"/>
                  </a:lnTo>
                  <a:cubicBezTo>
                    <a:pt x="18" y="18"/>
                    <a:pt x="18" y="18"/>
                    <a:pt x="19" y="16"/>
                  </a:cubicBezTo>
                  <a:cubicBezTo>
                    <a:pt x="19" y="16"/>
                    <a:pt x="21" y="11"/>
                    <a:pt x="25" y="6"/>
                  </a:cubicBezTo>
                  <a:cubicBezTo>
                    <a:pt x="30" y="10"/>
                    <a:pt x="30" y="10"/>
                    <a:pt x="30" y="11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9" y="13"/>
                    <a:pt x="29" y="15"/>
                    <a:pt x="31" y="16"/>
                  </a:cubicBezTo>
                  <a:cubicBezTo>
                    <a:pt x="33" y="16"/>
                    <a:pt x="34" y="16"/>
                    <a:pt x="36" y="15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1"/>
                    <a:pt x="36" y="11"/>
                  </a:cubicBezTo>
                  <a:cubicBezTo>
                    <a:pt x="36" y="10"/>
                    <a:pt x="36" y="10"/>
                    <a:pt x="36" y="9"/>
                  </a:cubicBezTo>
                  <a:cubicBezTo>
                    <a:pt x="36" y="9"/>
                    <a:pt x="36" y="9"/>
                    <a:pt x="33" y="12"/>
                  </a:cubicBezTo>
                  <a:cubicBezTo>
                    <a:pt x="33" y="12"/>
                    <a:pt x="33" y="12"/>
                    <a:pt x="34" y="12"/>
                  </a:cubicBezTo>
                  <a:cubicBezTo>
                    <a:pt x="34" y="12"/>
                    <a:pt x="35" y="12"/>
                    <a:pt x="35" y="12"/>
                  </a:cubicBezTo>
                  <a:cubicBezTo>
                    <a:pt x="36" y="12"/>
                    <a:pt x="36" y="12"/>
                    <a:pt x="38" y="12"/>
                  </a:cubicBezTo>
                  <a:cubicBezTo>
                    <a:pt x="38" y="12"/>
                    <a:pt x="38" y="12"/>
                    <a:pt x="36" y="6"/>
                  </a:cubicBezTo>
                  <a:cubicBezTo>
                    <a:pt x="36" y="6"/>
                    <a:pt x="36" y="6"/>
                    <a:pt x="34" y="8"/>
                  </a:cubicBezTo>
                  <a:cubicBezTo>
                    <a:pt x="34" y="8"/>
                    <a:pt x="33" y="11"/>
                    <a:pt x="29" y="11"/>
                  </a:cubicBezTo>
                  <a:cubicBezTo>
                    <a:pt x="27" y="8"/>
                    <a:pt x="26" y="7"/>
                    <a:pt x="24" y="7"/>
                  </a:cubicBezTo>
                  <a:cubicBezTo>
                    <a:pt x="23" y="9"/>
                    <a:pt x="21" y="10"/>
                    <a:pt x="22" y="12"/>
                  </a:cubicBezTo>
                  <a:cubicBezTo>
                    <a:pt x="23" y="13"/>
                    <a:pt x="27" y="17"/>
                    <a:pt x="33" y="18"/>
                  </a:cubicBezTo>
                  <a:cubicBezTo>
                    <a:pt x="37" y="14"/>
                    <a:pt x="37" y="14"/>
                    <a:pt x="40" y="12"/>
                  </a:cubicBezTo>
                  <a:cubicBezTo>
                    <a:pt x="40" y="12"/>
                    <a:pt x="41" y="11"/>
                    <a:pt x="41" y="10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8" y="6"/>
                    <a:pt x="38" y="6"/>
                    <a:pt x="35" y="6"/>
                  </a:cubicBezTo>
                  <a:lnTo>
                    <a:pt x="35" y="6"/>
                  </a:lnTo>
                  <a:cubicBezTo>
                    <a:pt x="35" y="6"/>
                    <a:pt x="35" y="6"/>
                    <a:pt x="32" y="6"/>
                  </a:cubicBezTo>
                  <a:cubicBezTo>
                    <a:pt x="32" y="6"/>
                    <a:pt x="30" y="6"/>
                    <a:pt x="29" y="7"/>
                  </a:cubicBezTo>
                  <a:cubicBezTo>
                    <a:pt x="29" y="9"/>
                    <a:pt x="29" y="9"/>
                    <a:pt x="29" y="13"/>
                  </a:cubicBezTo>
                  <a:cubicBezTo>
                    <a:pt x="29" y="13"/>
                    <a:pt x="29" y="15"/>
                    <a:pt x="31" y="16"/>
                  </a:cubicBezTo>
                  <a:cubicBezTo>
                    <a:pt x="33" y="16"/>
                    <a:pt x="34" y="16"/>
                    <a:pt x="36" y="15"/>
                  </a:cubicBezTo>
                  <a:cubicBezTo>
                    <a:pt x="36" y="13"/>
                    <a:pt x="36" y="13"/>
                    <a:pt x="36" y="11"/>
                  </a:cubicBezTo>
                  <a:cubicBezTo>
                    <a:pt x="36" y="11"/>
                    <a:pt x="36" y="8"/>
                    <a:pt x="35" y="4"/>
                  </a:cubicBezTo>
                  <a:cubicBezTo>
                    <a:pt x="31" y="3"/>
                    <a:pt x="23" y="0"/>
                    <a:pt x="16" y="5"/>
                  </a:cubicBezTo>
                  <a:cubicBezTo>
                    <a:pt x="14" y="12"/>
                    <a:pt x="14" y="12"/>
                    <a:pt x="13" y="15"/>
                  </a:cubicBezTo>
                  <a:cubicBezTo>
                    <a:pt x="13" y="15"/>
                    <a:pt x="13" y="15"/>
                    <a:pt x="15" y="13"/>
                  </a:cubicBezTo>
                  <a:cubicBezTo>
                    <a:pt x="15" y="13"/>
                    <a:pt x="15" y="13"/>
                    <a:pt x="13" y="13"/>
                  </a:cubicBezTo>
                  <a:cubicBezTo>
                    <a:pt x="13" y="13"/>
                    <a:pt x="6" y="15"/>
                    <a:pt x="8" y="23"/>
                  </a:cubicBezTo>
                  <a:cubicBezTo>
                    <a:pt x="3" y="27"/>
                    <a:pt x="3" y="27"/>
                    <a:pt x="1" y="30"/>
                  </a:cubicBezTo>
                  <a:cubicBezTo>
                    <a:pt x="1" y="30"/>
                    <a:pt x="1" y="31"/>
                    <a:pt x="0" y="31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2"/>
                    <a:pt x="0" y="33"/>
                    <a:pt x="0" y="34"/>
                  </a:cubicBezTo>
                  <a:cubicBezTo>
                    <a:pt x="0" y="35"/>
                    <a:pt x="0" y="37"/>
                    <a:pt x="2" y="38"/>
                  </a:cubicBezTo>
                  <a:cubicBezTo>
                    <a:pt x="4" y="38"/>
                    <a:pt x="6" y="38"/>
                    <a:pt x="7" y="37"/>
                  </a:cubicBezTo>
                  <a:cubicBezTo>
                    <a:pt x="7" y="35"/>
                    <a:pt x="7" y="35"/>
                    <a:pt x="7" y="35"/>
                  </a:cubicBezTo>
                  <a:close/>
                </a:path>
              </a:pathLst>
            </a:custGeom>
            <a:solidFill>
              <a:srgbClr val="FDD5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75" name="Freeform 335"/>
            <p:cNvSpPr>
              <a:spLocks/>
            </p:cNvSpPr>
            <p:nvPr/>
          </p:nvSpPr>
          <p:spPr bwMode="auto">
            <a:xfrm>
              <a:off x="4449" y="1504"/>
              <a:ext cx="30" cy="15"/>
            </a:xfrm>
            <a:custGeom>
              <a:avLst/>
              <a:gdLst>
                <a:gd name="T0" fmla="*/ 4 w 14"/>
                <a:gd name="T1" fmla="*/ 7 h 7"/>
                <a:gd name="T2" fmla="*/ 11 w 14"/>
                <a:gd name="T3" fmla="*/ 7 h 7"/>
                <a:gd name="T4" fmla="*/ 14 w 14"/>
                <a:gd name="T5" fmla="*/ 3 h 7"/>
                <a:gd name="T6" fmla="*/ 11 w 14"/>
                <a:gd name="T7" fmla="*/ 0 h 7"/>
                <a:gd name="T8" fmla="*/ 4 w 14"/>
                <a:gd name="T9" fmla="*/ 0 h 7"/>
                <a:gd name="T10" fmla="*/ 0 w 14"/>
                <a:gd name="T11" fmla="*/ 3 h 7"/>
                <a:gd name="T12" fmla="*/ 4 w 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">
                  <a:moveTo>
                    <a:pt x="4" y="7"/>
                  </a:moveTo>
                  <a:cubicBezTo>
                    <a:pt x="6" y="7"/>
                    <a:pt x="8" y="7"/>
                    <a:pt x="11" y="7"/>
                  </a:cubicBezTo>
                  <a:cubicBezTo>
                    <a:pt x="13" y="7"/>
                    <a:pt x="14" y="5"/>
                    <a:pt x="14" y="3"/>
                  </a:cubicBezTo>
                  <a:cubicBezTo>
                    <a:pt x="14" y="2"/>
                    <a:pt x="13" y="0"/>
                    <a:pt x="11" y="0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lose/>
                </a:path>
              </a:pathLst>
            </a:custGeom>
            <a:solidFill>
              <a:srgbClr val="FDD5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76" name="Freeform 336"/>
            <p:cNvSpPr>
              <a:spLocks/>
            </p:cNvSpPr>
            <p:nvPr/>
          </p:nvSpPr>
          <p:spPr bwMode="auto">
            <a:xfrm>
              <a:off x="4494" y="1443"/>
              <a:ext cx="48" cy="33"/>
            </a:xfrm>
            <a:custGeom>
              <a:avLst/>
              <a:gdLst>
                <a:gd name="T0" fmla="*/ 3 w 22"/>
                <a:gd name="T1" fmla="*/ 7 h 15"/>
                <a:gd name="T2" fmla="*/ 16 w 22"/>
                <a:gd name="T3" fmla="*/ 14 h 15"/>
                <a:gd name="T4" fmla="*/ 21 w 22"/>
                <a:gd name="T5" fmla="*/ 14 h 15"/>
                <a:gd name="T6" fmla="*/ 21 w 22"/>
                <a:gd name="T7" fmla="*/ 9 h 15"/>
                <a:gd name="T8" fmla="*/ 5 w 22"/>
                <a:gd name="T9" fmla="*/ 0 h 15"/>
                <a:gd name="T10" fmla="*/ 1 w 22"/>
                <a:gd name="T11" fmla="*/ 3 h 15"/>
                <a:gd name="T12" fmla="*/ 3 w 22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3" y="7"/>
                  </a:moveTo>
                  <a:cubicBezTo>
                    <a:pt x="8" y="8"/>
                    <a:pt x="12" y="10"/>
                    <a:pt x="16" y="14"/>
                  </a:cubicBezTo>
                  <a:cubicBezTo>
                    <a:pt x="17" y="15"/>
                    <a:pt x="19" y="15"/>
                    <a:pt x="21" y="14"/>
                  </a:cubicBezTo>
                  <a:cubicBezTo>
                    <a:pt x="22" y="13"/>
                    <a:pt x="22" y="11"/>
                    <a:pt x="21" y="9"/>
                  </a:cubicBezTo>
                  <a:cubicBezTo>
                    <a:pt x="16" y="5"/>
                    <a:pt x="11" y="1"/>
                    <a:pt x="5" y="0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FDD5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77" name="Freeform 337"/>
            <p:cNvSpPr>
              <a:spLocks/>
            </p:cNvSpPr>
            <p:nvPr/>
          </p:nvSpPr>
          <p:spPr bwMode="auto">
            <a:xfrm>
              <a:off x="4544" y="1493"/>
              <a:ext cx="26" cy="48"/>
            </a:xfrm>
            <a:custGeom>
              <a:avLst/>
              <a:gdLst>
                <a:gd name="T0" fmla="*/ 1 w 12"/>
                <a:gd name="T1" fmla="*/ 5 h 22"/>
                <a:gd name="T2" fmla="*/ 5 w 12"/>
                <a:gd name="T3" fmla="*/ 19 h 22"/>
                <a:gd name="T4" fmla="*/ 8 w 12"/>
                <a:gd name="T5" fmla="*/ 22 h 22"/>
                <a:gd name="T6" fmla="*/ 11 w 12"/>
                <a:gd name="T7" fmla="*/ 19 h 22"/>
                <a:gd name="T8" fmla="*/ 7 w 12"/>
                <a:gd name="T9" fmla="*/ 2 h 22"/>
                <a:gd name="T10" fmla="*/ 3 w 12"/>
                <a:gd name="T11" fmla="*/ 1 h 22"/>
                <a:gd name="T12" fmla="*/ 1 w 12"/>
                <a:gd name="T13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1" y="5"/>
                  </a:moveTo>
                  <a:cubicBezTo>
                    <a:pt x="4" y="9"/>
                    <a:pt x="5" y="14"/>
                    <a:pt x="5" y="19"/>
                  </a:cubicBezTo>
                  <a:cubicBezTo>
                    <a:pt x="5" y="21"/>
                    <a:pt x="6" y="22"/>
                    <a:pt x="8" y="22"/>
                  </a:cubicBezTo>
                  <a:cubicBezTo>
                    <a:pt x="10" y="22"/>
                    <a:pt x="11" y="21"/>
                    <a:pt x="11" y="19"/>
                  </a:cubicBezTo>
                  <a:cubicBezTo>
                    <a:pt x="12" y="13"/>
                    <a:pt x="10" y="7"/>
                    <a:pt x="7" y="2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1" y="2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FDD5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78" name="Freeform 338"/>
            <p:cNvSpPr>
              <a:spLocks/>
            </p:cNvSpPr>
            <p:nvPr/>
          </p:nvSpPr>
          <p:spPr bwMode="auto">
            <a:xfrm>
              <a:off x="4525" y="1530"/>
              <a:ext cx="80" cy="89"/>
            </a:xfrm>
            <a:custGeom>
              <a:avLst/>
              <a:gdLst>
                <a:gd name="T0" fmla="*/ 29 w 37"/>
                <a:gd name="T1" fmla="*/ 4 h 41"/>
                <a:gd name="T2" fmla="*/ 19 w 37"/>
                <a:gd name="T3" fmla="*/ 20 h 41"/>
                <a:gd name="T4" fmla="*/ 15 w 37"/>
                <a:gd name="T5" fmla="*/ 22 h 41"/>
                <a:gd name="T6" fmla="*/ 14 w 37"/>
                <a:gd name="T7" fmla="*/ 24 h 41"/>
                <a:gd name="T8" fmla="*/ 14 w 37"/>
                <a:gd name="T9" fmla="*/ 27 h 41"/>
                <a:gd name="T10" fmla="*/ 14 w 37"/>
                <a:gd name="T11" fmla="*/ 29 h 41"/>
                <a:gd name="T12" fmla="*/ 14 w 37"/>
                <a:gd name="T13" fmla="*/ 30 h 41"/>
                <a:gd name="T14" fmla="*/ 14 w 37"/>
                <a:gd name="T15" fmla="*/ 29 h 41"/>
                <a:gd name="T16" fmla="*/ 14 w 37"/>
                <a:gd name="T17" fmla="*/ 30 h 41"/>
                <a:gd name="T18" fmla="*/ 4 w 37"/>
                <a:gd name="T19" fmla="*/ 35 h 41"/>
                <a:gd name="T20" fmla="*/ 0 w 37"/>
                <a:gd name="T21" fmla="*/ 38 h 41"/>
                <a:gd name="T22" fmla="*/ 4 w 37"/>
                <a:gd name="T23" fmla="*/ 41 h 41"/>
                <a:gd name="T24" fmla="*/ 18 w 37"/>
                <a:gd name="T25" fmla="*/ 35 h 41"/>
                <a:gd name="T26" fmla="*/ 20 w 37"/>
                <a:gd name="T27" fmla="*/ 32 h 41"/>
                <a:gd name="T28" fmla="*/ 20 w 37"/>
                <a:gd name="T29" fmla="*/ 30 h 41"/>
                <a:gd name="T30" fmla="*/ 20 w 37"/>
                <a:gd name="T31" fmla="*/ 27 h 41"/>
                <a:gd name="T32" fmla="*/ 20 w 37"/>
                <a:gd name="T33" fmla="*/ 28 h 41"/>
                <a:gd name="T34" fmla="*/ 21 w 37"/>
                <a:gd name="T35" fmla="*/ 26 h 41"/>
                <a:gd name="T36" fmla="*/ 19 w 37"/>
                <a:gd name="T37" fmla="*/ 28 h 41"/>
                <a:gd name="T38" fmla="*/ 23 w 37"/>
                <a:gd name="T39" fmla="*/ 26 h 41"/>
                <a:gd name="T40" fmla="*/ 36 w 37"/>
                <a:gd name="T41" fmla="*/ 4 h 41"/>
                <a:gd name="T42" fmla="*/ 33 w 37"/>
                <a:gd name="T43" fmla="*/ 0 h 41"/>
                <a:gd name="T44" fmla="*/ 29 w 37"/>
                <a:gd name="T4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41">
                  <a:moveTo>
                    <a:pt x="29" y="4"/>
                  </a:moveTo>
                  <a:cubicBezTo>
                    <a:pt x="30" y="11"/>
                    <a:pt x="26" y="19"/>
                    <a:pt x="19" y="20"/>
                  </a:cubicBezTo>
                  <a:lnTo>
                    <a:pt x="15" y="22"/>
                  </a:lnTo>
                  <a:cubicBezTo>
                    <a:pt x="15" y="23"/>
                    <a:pt x="15" y="23"/>
                    <a:pt x="14" y="24"/>
                  </a:cubicBezTo>
                  <a:lnTo>
                    <a:pt x="14" y="27"/>
                  </a:lnTo>
                  <a:cubicBezTo>
                    <a:pt x="14" y="27"/>
                    <a:pt x="14" y="28"/>
                    <a:pt x="14" y="29"/>
                  </a:cubicBezTo>
                  <a:lnTo>
                    <a:pt x="14" y="30"/>
                  </a:lnTo>
                  <a:lnTo>
                    <a:pt x="14" y="29"/>
                  </a:lnTo>
                  <a:lnTo>
                    <a:pt x="14" y="30"/>
                  </a:lnTo>
                  <a:cubicBezTo>
                    <a:pt x="10" y="31"/>
                    <a:pt x="8" y="35"/>
                    <a:pt x="4" y="35"/>
                  </a:cubicBezTo>
                  <a:cubicBezTo>
                    <a:pt x="2" y="35"/>
                    <a:pt x="0" y="36"/>
                    <a:pt x="0" y="38"/>
                  </a:cubicBezTo>
                  <a:cubicBezTo>
                    <a:pt x="1" y="40"/>
                    <a:pt x="2" y="41"/>
                    <a:pt x="4" y="41"/>
                  </a:cubicBezTo>
                  <a:cubicBezTo>
                    <a:pt x="9" y="41"/>
                    <a:pt x="14" y="38"/>
                    <a:pt x="18" y="35"/>
                  </a:cubicBezTo>
                  <a:lnTo>
                    <a:pt x="20" y="32"/>
                  </a:lnTo>
                  <a:cubicBezTo>
                    <a:pt x="20" y="32"/>
                    <a:pt x="20" y="31"/>
                    <a:pt x="20" y="30"/>
                  </a:cubicBezTo>
                  <a:lnTo>
                    <a:pt x="20" y="27"/>
                  </a:lnTo>
                  <a:lnTo>
                    <a:pt x="20" y="28"/>
                  </a:lnTo>
                  <a:lnTo>
                    <a:pt x="21" y="26"/>
                  </a:lnTo>
                  <a:lnTo>
                    <a:pt x="19" y="28"/>
                  </a:lnTo>
                  <a:lnTo>
                    <a:pt x="23" y="26"/>
                  </a:lnTo>
                  <a:cubicBezTo>
                    <a:pt x="32" y="22"/>
                    <a:pt x="37" y="13"/>
                    <a:pt x="36" y="4"/>
                  </a:cubicBezTo>
                  <a:cubicBezTo>
                    <a:pt x="36" y="2"/>
                    <a:pt x="34" y="0"/>
                    <a:pt x="33" y="0"/>
                  </a:cubicBezTo>
                  <a:cubicBezTo>
                    <a:pt x="31" y="0"/>
                    <a:pt x="29" y="2"/>
                    <a:pt x="29" y="4"/>
                  </a:cubicBezTo>
                  <a:close/>
                </a:path>
              </a:pathLst>
            </a:custGeom>
            <a:solidFill>
              <a:srgbClr val="FDD5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79" name="Oval 339"/>
            <p:cNvSpPr>
              <a:spLocks noChangeArrowheads="1"/>
            </p:cNvSpPr>
            <p:nvPr/>
          </p:nvSpPr>
          <p:spPr bwMode="auto">
            <a:xfrm>
              <a:off x="4603" y="1504"/>
              <a:ext cx="15" cy="15"/>
            </a:xfrm>
            <a:prstGeom prst="ellipse">
              <a:avLst/>
            </a:prstGeom>
            <a:solidFill>
              <a:srgbClr val="FDD5C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80" name="Oval 340"/>
            <p:cNvSpPr>
              <a:spLocks noChangeArrowheads="1"/>
            </p:cNvSpPr>
            <p:nvPr/>
          </p:nvSpPr>
          <p:spPr bwMode="auto">
            <a:xfrm>
              <a:off x="4616" y="1510"/>
              <a:ext cx="2" cy="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81" name="Oval 341"/>
            <p:cNvSpPr>
              <a:spLocks noChangeArrowheads="1"/>
            </p:cNvSpPr>
            <p:nvPr/>
          </p:nvSpPr>
          <p:spPr bwMode="auto">
            <a:xfrm>
              <a:off x="4555" y="1613"/>
              <a:ext cx="4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82" name="Oval 342"/>
            <p:cNvSpPr>
              <a:spLocks noChangeArrowheads="1"/>
            </p:cNvSpPr>
            <p:nvPr/>
          </p:nvSpPr>
          <p:spPr bwMode="auto">
            <a:xfrm>
              <a:off x="4088" y="1599"/>
              <a:ext cx="4" cy="3"/>
            </a:xfrm>
            <a:prstGeom prst="ellipse">
              <a:avLst/>
            </a:prstGeom>
            <a:solidFill>
              <a:srgbClr val="B3744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83" name="Oval 343"/>
            <p:cNvSpPr>
              <a:spLocks noChangeArrowheads="1"/>
            </p:cNvSpPr>
            <p:nvPr/>
          </p:nvSpPr>
          <p:spPr bwMode="auto">
            <a:xfrm>
              <a:off x="4175" y="1578"/>
              <a:ext cx="4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84" name="Oval 344"/>
            <p:cNvSpPr>
              <a:spLocks noChangeArrowheads="1"/>
            </p:cNvSpPr>
            <p:nvPr/>
          </p:nvSpPr>
          <p:spPr bwMode="auto">
            <a:xfrm>
              <a:off x="3884" y="1782"/>
              <a:ext cx="4" cy="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85" name="Oval 345"/>
            <p:cNvSpPr>
              <a:spLocks noChangeArrowheads="1"/>
            </p:cNvSpPr>
            <p:nvPr/>
          </p:nvSpPr>
          <p:spPr bwMode="auto">
            <a:xfrm>
              <a:off x="3888" y="1780"/>
              <a:ext cx="4" cy="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86" name="Oval 346"/>
            <p:cNvSpPr>
              <a:spLocks noChangeArrowheads="1"/>
            </p:cNvSpPr>
            <p:nvPr/>
          </p:nvSpPr>
          <p:spPr bwMode="auto">
            <a:xfrm>
              <a:off x="4509" y="1450"/>
              <a:ext cx="3" cy="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87" name="Oval 347"/>
            <p:cNvSpPr>
              <a:spLocks noChangeArrowheads="1"/>
            </p:cNvSpPr>
            <p:nvPr/>
          </p:nvSpPr>
          <p:spPr bwMode="auto">
            <a:xfrm>
              <a:off x="4516" y="1456"/>
              <a:ext cx="4" cy="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88" name="Freeform 348"/>
            <p:cNvSpPr>
              <a:spLocks/>
            </p:cNvSpPr>
            <p:nvPr/>
          </p:nvSpPr>
          <p:spPr bwMode="auto">
            <a:xfrm>
              <a:off x="3949" y="1417"/>
              <a:ext cx="1438" cy="1399"/>
            </a:xfrm>
            <a:custGeom>
              <a:avLst/>
              <a:gdLst>
                <a:gd name="T0" fmla="*/ 5 w 662"/>
                <a:gd name="T1" fmla="*/ 304 h 644"/>
                <a:gd name="T2" fmla="*/ 6 w 662"/>
                <a:gd name="T3" fmla="*/ 572 h 644"/>
                <a:gd name="T4" fmla="*/ 43 w 662"/>
                <a:gd name="T5" fmla="*/ 582 h 644"/>
                <a:gd name="T6" fmla="*/ 54 w 662"/>
                <a:gd name="T7" fmla="*/ 391 h 644"/>
                <a:gd name="T8" fmla="*/ 102 w 662"/>
                <a:gd name="T9" fmla="*/ 415 h 644"/>
                <a:gd name="T10" fmla="*/ 117 w 662"/>
                <a:gd name="T11" fmla="*/ 469 h 644"/>
                <a:gd name="T12" fmla="*/ 108 w 662"/>
                <a:gd name="T13" fmla="*/ 623 h 644"/>
                <a:gd name="T14" fmla="*/ 171 w 662"/>
                <a:gd name="T15" fmla="*/ 629 h 644"/>
                <a:gd name="T16" fmla="*/ 184 w 662"/>
                <a:gd name="T17" fmla="*/ 584 h 644"/>
                <a:gd name="T18" fmla="*/ 244 w 662"/>
                <a:gd name="T19" fmla="*/ 588 h 644"/>
                <a:gd name="T20" fmla="*/ 259 w 662"/>
                <a:gd name="T21" fmla="*/ 596 h 644"/>
                <a:gd name="T22" fmla="*/ 316 w 662"/>
                <a:gd name="T23" fmla="*/ 576 h 644"/>
                <a:gd name="T24" fmla="*/ 321 w 662"/>
                <a:gd name="T25" fmla="*/ 539 h 644"/>
                <a:gd name="T26" fmla="*/ 361 w 662"/>
                <a:gd name="T27" fmla="*/ 624 h 644"/>
                <a:gd name="T28" fmla="*/ 384 w 662"/>
                <a:gd name="T29" fmla="*/ 632 h 644"/>
                <a:gd name="T30" fmla="*/ 366 w 662"/>
                <a:gd name="T31" fmla="*/ 534 h 644"/>
                <a:gd name="T32" fmla="*/ 450 w 662"/>
                <a:gd name="T33" fmla="*/ 524 h 644"/>
                <a:gd name="T34" fmla="*/ 489 w 662"/>
                <a:gd name="T35" fmla="*/ 605 h 644"/>
                <a:gd name="T36" fmla="*/ 475 w 662"/>
                <a:gd name="T37" fmla="*/ 519 h 644"/>
                <a:gd name="T38" fmla="*/ 520 w 662"/>
                <a:gd name="T39" fmla="*/ 509 h 644"/>
                <a:gd name="T40" fmla="*/ 551 w 662"/>
                <a:gd name="T41" fmla="*/ 583 h 644"/>
                <a:gd name="T42" fmla="*/ 558 w 662"/>
                <a:gd name="T43" fmla="*/ 559 h 644"/>
                <a:gd name="T44" fmla="*/ 573 w 662"/>
                <a:gd name="T45" fmla="*/ 537 h 644"/>
                <a:gd name="T46" fmla="*/ 594 w 662"/>
                <a:gd name="T47" fmla="*/ 429 h 644"/>
                <a:gd name="T48" fmla="*/ 639 w 662"/>
                <a:gd name="T49" fmla="*/ 543 h 644"/>
                <a:gd name="T50" fmla="*/ 650 w 662"/>
                <a:gd name="T51" fmla="*/ 533 h 644"/>
                <a:gd name="T52" fmla="*/ 645 w 662"/>
                <a:gd name="T53" fmla="*/ 290 h 644"/>
                <a:gd name="T54" fmla="*/ 610 w 662"/>
                <a:gd name="T55" fmla="*/ 225 h 644"/>
                <a:gd name="T56" fmla="*/ 553 w 662"/>
                <a:gd name="T57" fmla="*/ 132 h 644"/>
                <a:gd name="T58" fmla="*/ 548 w 662"/>
                <a:gd name="T59" fmla="*/ 129 h 644"/>
                <a:gd name="T60" fmla="*/ 532 w 662"/>
                <a:gd name="T61" fmla="*/ 52 h 644"/>
                <a:gd name="T62" fmla="*/ 517 w 662"/>
                <a:gd name="T63" fmla="*/ 5 h 644"/>
                <a:gd name="T64" fmla="*/ 427 w 662"/>
                <a:gd name="T65" fmla="*/ 23 h 644"/>
                <a:gd name="T66" fmla="*/ 436 w 662"/>
                <a:gd name="T67" fmla="*/ 59 h 644"/>
                <a:gd name="T68" fmla="*/ 424 w 662"/>
                <a:gd name="T69" fmla="*/ 89 h 644"/>
                <a:gd name="T70" fmla="*/ 443 w 662"/>
                <a:gd name="T71" fmla="*/ 109 h 644"/>
                <a:gd name="T72" fmla="*/ 480 w 662"/>
                <a:gd name="T73" fmla="*/ 158 h 644"/>
                <a:gd name="T74" fmla="*/ 436 w 662"/>
                <a:gd name="T75" fmla="*/ 209 h 644"/>
                <a:gd name="T76" fmla="*/ 409 w 662"/>
                <a:gd name="T77" fmla="*/ 240 h 644"/>
                <a:gd name="T78" fmla="*/ 326 w 662"/>
                <a:gd name="T79" fmla="*/ 147 h 644"/>
                <a:gd name="T80" fmla="*/ 315 w 662"/>
                <a:gd name="T81" fmla="*/ 99 h 644"/>
                <a:gd name="T82" fmla="*/ 319 w 662"/>
                <a:gd name="T83" fmla="*/ 30 h 644"/>
                <a:gd name="T84" fmla="*/ 248 w 662"/>
                <a:gd name="T85" fmla="*/ 14 h 644"/>
                <a:gd name="T86" fmla="*/ 216 w 662"/>
                <a:gd name="T87" fmla="*/ 65 h 644"/>
                <a:gd name="T88" fmla="*/ 210 w 662"/>
                <a:gd name="T89" fmla="*/ 81 h 644"/>
                <a:gd name="T90" fmla="*/ 206 w 662"/>
                <a:gd name="T91" fmla="*/ 106 h 644"/>
                <a:gd name="T92" fmla="*/ 245 w 662"/>
                <a:gd name="T93" fmla="*/ 158 h 644"/>
                <a:gd name="T94" fmla="*/ 247 w 662"/>
                <a:gd name="T95" fmla="*/ 183 h 644"/>
                <a:gd name="T96" fmla="*/ 213 w 662"/>
                <a:gd name="T97" fmla="*/ 231 h 644"/>
                <a:gd name="T98" fmla="*/ 168 w 662"/>
                <a:gd name="T99" fmla="*/ 230 h 644"/>
                <a:gd name="T100" fmla="*/ 113 w 662"/>
                <a:gd name="T101" fmla="*/ 251 h 644"/>
                <a:gd name="T102" fmla="*/ 51 w 662"/>
                <a:gd name="T103" fmla="*/ 271 h 644"/>
                <a:gd name="T104" fmla="*/ 2 w 662"/>
                <a:gd name="T105" fmla="*/ 27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2" h="644">
                  <a:moveTo>
                    <a:pt x="0" y="283"/>
                  </a:moveTo>
                  <a:cubicBezTo>
                    <a:pt x="1" y="289"/>
                    <a:pt x="0" y="295"/>
                    <a:pt x="0" y="301"/>
                  </a:cubicBezTo>
                  <a:cubicBezTo>
                    <a:pt x="1" y="304"/>
                    <a:pt x="4" y="303"/>
                    <a:pt x="5" y="304"/>
                  </a:cubicBezTo>
                  <a:cubicBezTo>
                    <a:pt x="7" y="363"/>
                    <a:pt x="3" y="424"/>
                    <a:pt x="6" y="484"/>
                  </a:cubicBezTo>
                  <a:cubicBezTo>
                    <a:pt x="2" y="512"/>
                    <a:pt x="6" y="540"/>
                    <a:pt x="6" y="568"/>
                  </a:cubicBezTo>
                  <a:cubicBezTo>
                    <a:pt x="4" y="569"/>
                    <a:pt x="6" y="571"/>
                    <a:pt x="6" y="572"/>
                  </a:cubicBezTo>
                  <a:cubicBezTo>
                    <a:pt x="11" y="576"/>
                    <a:pt x="18" y="581"/>
                    <a:pt x="24" y="585"/>
                  </a:cubicBezTo>
                  <a:cubicBezTo>
                    <a:pt x="28" y="588"/>
                    <a:pt x="30" y="585"/>
                    <a:pt x="34" y="584"/>
                  </a:cubicBezTo>
                  <a:cubicBezTo>
                    <a:pt x="38" y="584"/>
                    <a:pt x="40" y="581"/>
                    <a:pt x="43" y="582"/>
                  </a:cubicBezTo>
                  <a:cubicBezTo>
                    <a:pt x="46" y="579"/>
                    <a:pt x="52" y="583"/>
                    <a:pt x="54" y="578"/>
                  </a:cubicBezTo>
                  <a:cubicBezTo>
                    <a:pt x="54" y="564"/>
                    <a:pt x="53" y="543"/>
                    <a:pt x="54" y="527"/>
                  </a:cubicBezTo>
                  <a:cubicBezTo>
                    <a:pt x="52" y="482"/>
                    <a:pt x="54" y="435"/>
                    <a:pt x="54" y="391"/>
                  </a:cubicBezTo>
                  <a:lnTo>
                    <a:pt x="55" y="390"/>
                  </a:lnTo>
                  <a:cubicBezTo>
                    <a:pt x="66" y="398"/>
                    <a:pt x="78" y="402"/>
                    <a:pt x="90" y="410"/>
                  </a:cubicBezTo>
                  <a:cubicBezTo>
                    <a:pt x="94" y="411"/>
                    <a:pt x="98" y="413"/>
                    <a:pt x="102" y="415"/>
                  </a:cubicBezTo>
                  <a:cubicBezTo>
                    <a:pt x="105" y="416"/>
                    <a:pt x="107" y="417"/>
                    <a:pt x="109" y="419"/>
                  </a:cubicBezTo>
                  <a:cubicBezTo>
                    <a:pt x="112" y="419"/>
                    <a:pt x="115" y="421"/>
                    <a:pt x="118" y="423"/>
                  </a:cubicBezTo>
                  <a:cubicBezTo>
                    <a:pt x="117" y="440"/>
                    <a:pt x="117" y="453"/>
                    <a:pt x="117" y="469"/>
                  </a:cubicBezTo>
                  <a:cubicBezTo>
                    <a:pt x="113" y="501"/>
                    <a:pt x="116" y="530"/>
                    <a:pt x="114" y="563"/>
                  </a:cubicBezTo>
                  <a:cubicBezTo>
                    <a:pt x="114" y="583"/>
                    <a:pt x="111" y="600"/>
                    <a:pt x="111" y="618"/>
                  </a:cubicBezTo>
                  <a:cubicBezTo>
                    <a:pt x="111" y="621"/>
                    <a:pt x="108" y="620"/>
                    <a:pt x="108" y="623"/>
                  </a:cubicBezTo>
                  <a:cubicBezTo>
                    <a:pt x="116" y="627"/>
                    <a:pt x="123" y="634"/>
                    <a:pt x="131" y="638"/>
                  </a:cubicBezTo>
                  <a:cubicBezTo>
                    <a:pt x="137" y="640"/>
                    <a:pt x="141" y="637"/>
                    <a:pt x="146" y="636"/>
                  </a:cubicBezTo>
                  <a:cubicBezTo>
                    <a:pt x="155" y="635"/>
                    <a:pt x="163" y="632"/>
                    <a:pt x="171" y="629"/>
                  </a:cubicBezTo>
                  <a:lnTo>
                    <a:pt x="172" y="629"/>
                  </a:lnTo>
                  <a:cubicBezTo>
                    <a:pt x="173" y="612"/>
                    <a:pt x="174" y="593"/>
                    <a:pt x="174" y="578"/>
                  </a:cubicBezTo>
                  <a:cubicBezTo>
                    <a:pt x="178" y="579"/>
                    <a:pt x="180" y="583"/>
                    <a:pt x="184" y="584"/>
                  </a:cubicBezTo>
                  <a:cubicBezTo>
                    <a:pt x="187" y="585"/>
                    <a:pt x="191" y="584"/>
                    <a:pt x="194" y="586"/>
                  </a:cubicBezTo>
                  <a:cubicBezTo>
                    <a:pt x="201" y="595"/>
                    <a:pt x="216" y="591"/>
                    <a:pt x="225" y="591"/>
                  </a:cubicBezTo>
                  <a:cubicBezTo>
                    <a:pt x="232" y="592"/>
                    <a:pt x="237" y="589"/>
                    <a:pt x="244" y="588"/>
                  </a:cubicBezTo>
                  <a:cubicBezTo>
                    <a:pt x="245" y="589"/>
                    <a:pt x="245" y="591"/>
                    <a:pt x="246" y="592"/>
                  </a:cubicBezTo>
                  <a:cubicBezTo>
                    <a:pt x="247" y="595"/>
                    <a:pt x="250" y="596"/>
                    <a:pt x="252" y="597"/>
                  </a:cubicBezTo>
                  <a:cubicBezTo>
                    <a:pt x="255" y="598"/>
                    <a:pt x="257" y="597"/>
                    <a:pt x="259" y="596"/>
                  </a:cubicBezTo>
                  <a:cubicBezTo>
                    <a:pt x="263" y="592"/>
                    <a:pt x="261" y="587"/>
                    <a:pt x="261" y="582"/>
                  </a:cubicBezTo>
                  <a:cubicBezTo>
                    <a:pt x="264" y="580"/>
                    <a:pt x="268" y="577"/>
                    <a:pt x="270" y="575"/>
                  </a:cubicBezTo>
                  <a:cubicBezTo>
                    <a:pt x="285" y="577"/>
                    <a:pt x="300" y="580"/>
                    <a:pt x="316" y="576"/>
                  </a:cubicBezTo>
                  <a:cubicBezTo>
                    <a:pt x="320" y="573"/>
                    <a:pt x="327" y="573"/>
                    <a:pt x="327" y="567"/>
                  </a:cubicBezTo>
                  <a:cubicBezTo>
                    <a:pt x="326" y="564"/>
                    <a:pt x="327" y="559"/>
                    <a:pt x="323" y="558"/>
                  </a:cubicBezTo>
                  <a:cubicBezTo>
                    <a:pt x="323" y="551"/>
                    <a:pt x="325" y="545"/>
                    <a:pt x="321" y="539"/>
                  </a:cubicBezTo>
                  <a:cubicBezTo>
                    <a:pt x="323" y="537"/>
                    <a:pt x="326" y="536"/>
                    <a:pt x="327" y="534"/>
                  </a:cubicBezTo>
                  <a:cubicBezTo>
                    <a:pt x="328" y="524"/>
                    <a:pt x="329" y="515"/>
                    <a:pt x="330" y="506"/>
                  </a:cubicBezTo>
                  <a:cubicBezTo>
                    <a:pt x="344" y="544"/>
                    <a:pt x="352" y="585"/>
                    <a:pt x="361" y="624"/>
                  </a:cubicBezTo>
                  <a:cubicBezTo>
                    <a:pt x="364" y="630"/>
                    <a:pt x="363" y="637"/>
                    <a:pt x="368" y="641"/>
                  </a:cubicBezTo>
                  <a:cubicBezTo>
                    <a:pt x="371" y="644"/>
                    <a:pt x="376" y="643"/>
                    <a:pt x="380" y="641"/>
                  </a:cubicBezTo>
                  <a:cubicBezTo>
                    <a:pt x="383" y="639"/>
                    <a:pt x="385" y="636"/>
                    <a:pt x="384" y="632"/>
                  </a:cubicBezTo>
                  <a:cubicBezTo>
                    <a:pt x="378" y="616"/>
                    <a:pt x="374" y="597"/>
                    <a:pt x="368" y="580"/>
                  </a:cubicBezTo>
                  <a:cubicBezTo>
                    <a:pt x="368" y="578"/>
                    <a:pt x="368" y="576"/>
                    <a:pt x="367" y="574"/>
                  </a:cubicBezTo>
                  <a:cubicBezTo>
                    <a:pt x="367" y="561"/>
                    <a:pt x="364" y="548"/>
                    <a:pt x="366" y="534"/>
                  </a:cubicBezTo>
                  <a:cubicBezTo>
                    <a:pt x="381" y="538"/>
                    <a:pt x="395" y="542"/>
                    <a:pt x="411" y="544"/>
                  </a:cubicBezTo>
                  <a:cubicBezTo>
                    <a:pt x="423" y="543"/>
                    <a:pt x="434" y="545"/>
                    <a:pt x="443" y="537"/>
                  </a:cubicBezTo>
                  <a:cubicBezTo>
                    <a:pt x="449" y="535"/>
                    <a:pt x="447" y="528"/>
                    <a:pt x="450" y="524"/>
                  </a:cubicBezTo>
                  <a:cubicBezTo>
                    <a:pt x="453" y="525"/>
                    <a:pt x="456" y="522"/>
                    <a:pt x="459" y="523"/>
                  </a:cubicBezTo>
                  <a:cubicBezTo>
                    <a:pt x="470" y="548"/>
                    <a:pt x="476" y="575"/>
                    <a:pt x="488" y="600"/>
                  </a:cubicBezTo>
                  <a:cubicBezTo>
                    <a:pt x="489" y="602"/>
                    <a:pt x="488" y="604"/>
                    <a:pt x="489" y="605"/>
                  </a:cubicBezTo>
                  <a:cubicBezTo>
                    <a:pt x="494" y="607"/>
                    <a:pt x="499" y="607"/>
                    <a:pt x="503" y="603"/>
                  </a:cubicBezTo>
                  <a:cubicBezTo>
                    <a:pt x="504" y="601"/>
                    <a:pt x="506" y="598"/>
                    <a:pt x="505" y="594"/>
                  </a:cubicBezTo>
                  <a:cubicBezTo>
                    <a:pt x="496" y="569"/>
                    <a:pt x="488" y="543"/>
                    <a:pt x="475" y="519"/>
                  </a:cubicBezTo>
                  <a:cubicBezTo>
                    <a:pt x="481" y="518"/>
                    <a:pt x="488" y="518"/>
                    <a:pt x="494" y="515"/>
                  </a:cubicBezTo>
                  <a:cubicBezTo>
                    <a:pt x="498" y="514"/>
                    <a:pt x="501" y="508"/>
                    <a:pt x="505" y="511"/>
                  </a:cubicBezTo>
                  <a:cubicBezTo>
                    <a:pt x="510" y="512"/>
                    <a:pt x="516" y="511"/>
                    <a:pt x="520" y="509"/>
                  </a:cubicBezTo>
                  <a:cubicBezTo>
                    <a:pt x="526" y="523"/>
                    <a:pt x="531" y="538"/>
                    <a:pt x="537" y="553"/>
                  </a:cubicBezTo>
                  <a:cubicBezTo>
                    <a:pt x="539" y="558"/>
                    <a:pt x="543" y="564"/>
                    <a:pt x="543" y="570"/>
                  </a:cubicBezTo>
                  <a:cubicBezTo>
                    <a:pt x="546" y="574"/>
                    <a:pt x="547" y="579"/>
                    <a:pt x="551" y="583"/>
                  </a:cubicBezTo>
                  <a:cubicBezTo>
                    <a:pt x="553" y="584"/>
                    <a:pt x="556" y="585"/>
                    <a:pt x="558" y="584"/>
                  </a:cubicBezTo>
                  <a:cubicBezTo>
                    <a:pt x="562" y="582"/>
                    <a:pt x="562" y="578"/>
                    <a:pt x="563" y="575"/>
                  </a:cubicBezTo>
                  <a:cubicBezTo>
                    <a:pt x="561" y="570"/>
                    <a:pt x="560" y="565"/>
                    <a:pt x="558" y="559"/>
                  </a:cubicBezTo>
                  <a:cubicBezTo>
                    <a:pt x="554" y="549"/>
                    <a:pt x="549" y="539"/>
                    <a:pt x="547" y="529"/>
                  </a:cubicBezTo>
                  <a:cubicBezTo>
                    <a:pt x="551" y="530"/>
                    <a:pt x="554" y="531"/>
                    <a:pt x="557" y="533"/>
                  </a:cubicBezTo>
                  <a:cubicBezTo>
                    <a:pt x="562" y="533"/>
                    <a:pt x="567" y="542"/>
                    <a:pt x="573" y="537"/>
                  </a:cubicBezTo>
                  <a:cubicBezTo>
                    <a:pt x="579" y="534"/>
                    <a:pt x="587" y="533"/>
                    <a:pt x="593" y="529"/>
                  </a:cubicBezTo>
                  <a:cubicBezTo>
                    <a:pt x="593" y="497"/>
                    <a:pt x="593" y="462"/>
                    <a:pt x="593" y="430"/>
                  </a:cubicBezTo>
                  <a:lnTo>
                    <a:pt x="594" y="429"/>
                  </a:lnTo>
                  <a:cubicBezTo>
                    <a:pt x="595" y="431"/>
                    <a:pt x="596" y="433"/>
                    <a:pt x="597" y="436"/>
                  </a:cubicBezTo>
                  <a:cubicBezTo>
                    <a:pt x="600" y="444"/>
                    <a:pt x="603" y="454"/>
                    <a:pt x="608" y="462"/>
                  </a:cubicBezTo>
                  <a:cubicBezTo>
                    <a:pt x="617" y="489"/>
                    <a:pt x="628" y="516"/>
                    <a:pt x="639" y="543"/>
                  </a:cubicBezTo>
                  <a:cubicBezTo>
                    <a:pt x="642" y="547"/>
                    <a:pt x="641" y="555"/>
                    <a:pt x="646" y="557"/>
                  </a:cubicBezTo>
                  <a:cubicBezTo>
                    <a:pt x="649" y="558"/>
                    <a:pt x="651" y="556"/>
                    <a:pt x="653" y="555"/>
                  </a:cubicBezTo>
                  <a:cubicBezTo>
                    <a:pt x="662" y="549"/>
                    <a:pt x="652" y="540"/>
                    <a:pt x="650" y="533"/>
                  </a:cubicBezTo>
                  <a:cubicBezTo>
                    <a:pt x="635" y="494"/>
                    <a:pt x="620" y="455"/>
                    <a:pt x="604" y="416"/>
                  </a:cubicBezTo>
                  <a:cubicBezTo>
                    <a:pt x="622" y="404"/>
                    <a:pt x="633" y="385"/>
                    <a:pt x="637" y="366"/>
                  </a:cubicBezTo>
                  <a:cubicBezTo>
                    <a:pt x="643" y="342"/>
                    <a:pt x="650" y="315"/>
                    <a:pt x="645" y="290"/>
                  </a:cubicBezTo>
                  <a:cubicBezTo>
                    <a:pt x="643" y="288"/>
                    <a:pt x="643" y="285"/>
                    <a:pt x="642" y="283"/>
                  </a:cubicBezTo>
                  <a:cubicBezTo>
                    <a:pt x="637" y="273"/>
                    <a:pt x="626" y="278"/>
                    <a:pt x="617" y="276"/>
                  </a:cubicBezTo>
                  <a:cubicBezTo>
                    <a:pt x="615" y="259"/>
                    <a:pt x="614" y="242"/>
                    <a:pt x="610" y="225"/>
                  </a:cubicBezTo>
                  <a:cubicBezTo>
                    <a:pt x="609" y="221"/>
                    <a:pt x="608" y="215"/>
                    <a:pt x="606" y="211"/>
                  </a:cubicBezTo>
                  <a:cubicBezTo>
                    <a:pt x="603" y="194"/>
                    <a:pt x="592" y="177"/>
                    <a:pt x="586" y="161"/>
                  </a:cubicBezTo>
                  <a:cubicBezTo>
                    <a:pt x="577" y="150"/>
                    <a:pt x="569" y="134"/>
                    <a:pt x="553" y="132"/>
                  </a:cubicBezTo>
                  <a:cubicBezTo>
                    <a:pt x="551" y="131"/>
                    <a:pt x="548" y="133"/>
                    <a:pt x="548" y="131"/>
                  </a:cubicBezTo>
                  <a:cubicBezTo>
                    <a:pt x="548" y="131"/>
                    <a:pt x="548" y="130"/>
                    <a:pt x="549" y="130"/>
                  </a:cubicBezTo>
                  <a:lnTo>
                    <a:pt x="548" y="129"/>
                  </a:lnTo>
                  <a:cubicBezTo>
                    <a:pt x="547" y="122"/>
                    <a:pt x="539" y="126"/>
                    <a:pt x="534" y="123"/>
                  </a:cubicBezTo>
                  <a:cubicBezTo>
                    <a:pt x="530" y="111"/>
                    <a:pt x="530" y="96"/>
                    <a:pt x="532" y="82"/>
                  </a:cubicBezTo>
                  <a:cubicBezTo>
                    <a:pt x="536" y="73"/>
                    <a:pt x="538" y="61"/>
                    <a:pt x="532" y="52"/>
                  </a:cubicBezTo>
                  <a:lnTo>
                    <a:pt x="536" y="48"/>
                  </a:lnTo>
                  <a:cubicBezTo>
                    <a:pt x="536" y="38"/>
                    <a:pt x="537" y="29"/>
                    <a:pt x="534" y="19"/>
                  </a:cubicBezTo>
                  <a:cubicBezTo>
                    <a:pt x="532" y="12"/>
                    <a:pt x="524" y="8"/>
                    <a:pt x="517" y="5"/>
                  </a:cubicBezTo>
                  <a:cubicBezTo>
                    <a:pt x="495" y="0"/>
                    <a:pt x="472" y="0"/>
                    <a:pt x="449" y="2"/>
                  </a:cubicBezTo>
                  <a:cubicBezTo>
                    <a:pt x="441" y="5"/>
                    <a:pt x="431" y="4"/>
                    <a:pt x="425" y="11"/>
                  </a:cubicBezTo>
                  <a:cubicBezTo>
                    <a:pt x="424" y="15"/>
                    <a:pt x="430" y="20"/>
                    <a:pt x="427" y="23"/>
                  </a:cubicBezTo>
                  <a:lnTo>
                    <a:pt x="429" y="39"/>
                  </a:lnTo>
                  <a:cubicBezTo>
                    <a:pt x="430" y="45"/>
                    <a:pt x="429" y="50"/>
                    <a:pt x="431" y="55"/>
                  </a:cubicBezTo>
                  <a:cubicBezTo>
                    <a:pt x="432" y="58"/>
                    <a:pt x="434" y="58"/>
                    <a:pt x="436" y="59"/>
                  </a:cubicBezTo>
                  <a:cubicBezTo>
                    <a:pt x="438" y="68"/>
                    <a:pt x="439" y="78"/>
                    <a:pt x="441" y="88"/>
                  </a:cubicBezTo>
                  <a:lnTo>
                    <a:pt x="440" y="89"/>
                  </a:lnTo>
                  <a:cubicBezTo>
                    <a:pt x="435" y="89"/>
                    <a:pt x="429" y="88"/>
                    <a:pt x="424" y="89"/>
                  </a:cubicBezTo>
                  <a:cubicBezTo>
                    <a:pt x="421" y="92"/>
                    <a:pt x="421" y="95"/>
                    <a:pt x="421" y="98"/>
                  </a:cubicBezTo>
                  <a:cubicBezTo>
                    <a:pt x="426" y="106"/>
                    <a:pt x="434" y="105"/>
                    <a:pt x="442" y="104"/>
                  </a:cubicBezTo>
                  <a:lnTo>
                    <a:pt x="443" y="109"/>
                  </a:lnTo>
                  <a:cubicBezTo>
                    <a:pt x="447" y="123"/>
                    <a:pt x="448" y="139"/>
                    <a:pt x="458" y="149"/>
                  </a:cubicBezTo>
                  <a:cubicBezTo>
                    <a:pt x="462" y="154"/>
                    <a:pt x="468" y="149"/>
                    <a:pt x="472" y="155"/>
                  </a:cubicBezTo>
                  <a:cubicBezTo>
                    <a:pt x="474" y="156"/>
                    <a:pt x="478" y="156"/>
                    <a:pt x="480" y="158"/>
                  </a:cubicBezTo>
                  <a:cubicBezTo>
                    <a:pt x="478" y="163"/>
                    <a:pt x="470" y="163"/>
                    <a:pt x="469" y="169"/>
                  </a:cubicBezTo>
                  <a:cubicBezTo>
                    <a:pt x="468" y="169"/>
                    <a:pt x="467" y="168"/>
                    <a:pt x="466" y="168"/>
                  </a:cubicBezTo>
                  <a:cubicBezTo>
                    <a:pt x="444" y="171"/>
                    <a:pt x="446" y="196"/>
                    <a:pt x="436" y="209"/>
                  </a:cubicBezTo>
                  <a:cubicBezTo>
                    <a:pt x="434" y="214"/>
                    <a:pt x="430" y="218"/>
                    <a:pt x="428" y="224"/>
                  </a:cubicBezTo>
                  <a:cubicBezTo>
                    <a:pt x="432" y="232"/>
                    <a:pt x="422" y="235"/>
                    <a:pt x="421" y="242"/>
                  </a:cubicBezTo>
                  <a:cubicBezTo>
                    <a:pt x="417" y="240"/>
                    <a:pt x="413" y="241"/>
                    <a:pt x="409" y="240"/>
                  </a:cubicBezTo>
                  <a:cubicBezTo>
                    <a:pt x="401" y="212"/>
                    <a:pt x="392" y="184"/>
                    <a:pt x="372" y="161"/>
                  </a:cubicBezTo>
                  <a:cubicBezTo>
                    <a:pt x="365" y="153"/>
                    <a:pt x="352" y="153"/>
                    <a:pt x="342" y="151"/>
                  </a:cubicBezTo>
                  <a:cubicBezTo>
                    <a:pt x="336" y="150"/>
                    <a:pt x="328" y="155"/>
                    <a:pt x="326" y="147"/>
                  </a:cubicBezTo>
                  <a:cubicBezTo>
                    <a:pt x="324" y="141"/>
                    <a:pt x="318" y="143"/>
                    <a:pt x="314" y="141"/>
                  </a:cubicBezTo>
                  <a:cubicBezTo>
                    <a:pt x="313" y="139"/>
                    <a:pt x="311" y="136"/>
                    <a:pt x="312" y="134"/>
                  </a:cubicBezTo>
                  <a:cubicBezTo>
                    <a:pt x="316" y="123"/>
                    <a:pt x="316" y="110"/>
                    <a:pt x="315" y="99"/>
                  </a:cubicBezTo>
                  <a:cubicBezTo>
                    <a:pt x="316" y="95"/>
                    <a:pt x="315" y="91"/>
                    <a:pt x="315" y="87"/>
                  </a:cubicBezTo>
                  <a:cubicBezTo>
                    <a:pt x="317" y="81"/>
                    <a:pt x="308" y="71"/>
                    <a:pt x="316" y="66"/>
                  </a:cubicBezTo>
                  <a:cubicBezTo>
                    <a:pt x="319" y="55"/>
                    <a:pt x="320" y="41"/>
                    <a:pt x="319" y="30"/>
                  </a:cubicBezTo>
                  <a:cubicBezTo>
                    <a:pt x="317" y="23"/>
                    <a:pt x="310" y="21"/>
                    <a:pt x="305" y="18"/>
                  </a:cubicBezTo>
                  <a:cubicBezTo>
                    <a:pt x="304" y="17"/>
                    <a:pt x="302" y="19"/>
                    <a:pt x="301" y="17"/>
                  </a:cubicBezTo>
                  <a:cubicBezTo>
                    <a:pt x="284" y="14"/>
                    <a:pt x="267" y="10"/>
                    <a:pt x="248" y="14"/>
                  </a:cubicBezTo>
                  <a:cubicBezTo>
                    <a:pt x="235" y="16"/>
                    <a:pt x="223" y="17"/>
                    <a:pt x="211" y="23"/>
                  </a:cubicBezTo>
                  <a:cubicBezTo>
                    <a:pt x="211" y="26"/>
                    <a:pt x="210" y="29"/>
                    <a:pt x="210" y="33"/>
                  </a:cubicBezTo>
                  <a:cubicBezTo>
                    <a:pt x="212" y="43"/>
                    <a:pt x="208" y="56"/>
                    <a:pt x="216" y="65"/>
                  </a:cubicBezTo>
                  <a:cubicBezTo>
                    <a:pt x="216" y="66"/>
                    <a:pt x="216" y="68"/>
                    <a:pt x="215" y="69"/>
                  </a:cubicBezTo>
                  <a:cubicBezTo>
                    <a:pt x="213" y="73"/>
                    <a:pt x="215" y="79"/>
                    <a:pt x="210" y="80"/>
                  </a:cubicBezTo>
                  <a:cubicBezTo>
                    <a:pt x="210" y="81"/>
                    <a:pt x="210" y="81"/>
                    <a:pt x="210" y="81"/>
                  </a:cubicBezTo>
                  <a:lnTo>
                    <a:pt x="212" y="84"/>
                  </a:lnTo>
                  <a:cubicBezTo>
                    <a:pt x="212" y="85"/>
                    <a:pt x="212" y="87"/>
                    <a:pt x="212" y="88"/>
                  </a:cubicBezTo>
                  <a:cubicBezTo>
                    <a:pt x="216" y="96"/>
                    <a:pt x="201" y="96"/>
                    <a:pt x="206" y="106"/>
                  </a:cubicBezTo>
                  <a:cubicBezTo>
                    <a:pt x="209" y="107"/>
                    <a:pt x="211" y="110"/>
                    <a:pt x="214" y="110"/>
                  </a:cubicBezTo>
                  <a:cubicBezTo>
                    <a:pt x="219" y="123"/>
                    <a:pt x="218" y="139"/>
                    <a:pt x="227" y="149"/>
                  </a:cubicBezTo>
                  <a:cubicBezTo>
                    <a:pt x="232" y="157"/>
                    <a:pt x="245" y="146"/>
                    <a:pt x="245" y="158"/>
                  </a:cubicBezTo>
                  <a:cubicBezTo>
                    <a:pt x="248" y="162"/>
                    <a:pt x="252" y="166"/>
                    <a:pt x="256" y="170"/>
                  </a:cubicBezTo>
                  <a:cubicBezTo>
                    <a:pt x="255" y="171"/>
                    <a:pt x="254" y="172"/>
                    <a:pt x="254" y="172"/>
                  </a:cubicBezTo>
                  <a:cubicBezTo>
                    <a:pt x="255" y="177"/>
                    <a:pt x="249" y="179"/>
                    <a:pt x="247" y="183"/>
                  </a:cubicBezTo>
                  <a:cubicBezTo>
                    <a:pt x="244" y="183"/>
                    <a:pt x="242" y="181"/>
                    <a:pt x="240" y="183"/>
                  </a:cubicBezTo>
                  <a:cubicBezTo>
                    <a:pt x="236" y="184"/>
                    <a:pt x="235" y="188"/>
                    <a:pt x="233" y="191"/>
                  </a:cubicBezTo>
                  <a:cubicBezTo>
                    <a:pt x="226" y="204"/>
                    <a:pt x="219" y="218"/>
                    <a:pt x="213" y="231"/>
                  </a:cubicBezTo>
                  <a:cubicBezTo>
                    <a:pt x="216" y="237"/>
                    <a:pt x="209" y="239"/>
                    <a:pt x="208" y="244"/>
                  </a:cubicBezTo>
                  <a:cubicBezTo>
                    <a:pt x="203" y="255"/>
                    <a:pt x="190" y="245"/>
                    <a:pt x="180" y="246"/>
                  </a:cubicBezTo>
                  <a:cubicBezTo>
                    <a:pt x="179" y="239"/>
                    <a:pt x="174" y="232"/>
                    <a:pt x="168" y="230"/>
                  </a:cubicBezTo>
                  <a:cubicBezTo>
                    <a:pt x="159" y="230"/>
                    <a:pt x="154" y="223"/>
                    <a:pt x="146" y="221"/>
                  </a:cubicBezTo>
                  <a:cubicBezTo>
                    <a:pt x="137" y="221"/>
                    <a:pt x="132" y="226"/>
                    <a:pt x="126" y="233"/>
                  </a:cubicBezTo>
                  <a:cubicBezTo>
                    <a:pt x="126" y="240"/>
                    <a:pt x="115" y="244"/>
                    <a:pt x="113" y="251"/>
                  </a:cubicBezTo>
                  <a:cubicBezTo>
                    <a:pt x="107" y="249"/>
                    <a:pt x="100" y="253"/>
                    <a:pt x="94" y="255"/>
                  </a:cubicBezTo>
                  <a:cubicBezTo>
                    <a:pt x="81" y="264"/>
                    <a:pt x="66" y="270"/>
                    <a:pt x="51" y="269"/>
                  </a:cubicBezTo>
                  <a:lnTo>
                    <a:pt x="51" y="271"/>
                  </a:lnTo>
                  <a:cubicBezTo>
                    <a:pt x="39" y="274"/>
                    <a:pt x="27" y="274"/>
                    <a:pt x="16" y="276"/>
                  </a:cubicBezTo>
                  <a:cubicBezTo>
                    <a:pt x="16" y="275"/>
                    <a:pt x="16" y="275"/>
                    <a:pt x="16" y="275"/>
                  </a:cubicBezTo>
                  <a:lnTo>
                    <a:pt x="2" y="277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89" name="Freeform 349"/>
            <p:cNvSpPr>
              <a:spLocks/>
            </p:cNvSpPr>
            <p:nvPr/>
          </p:nvSpPr>
          <p:spPr bwMode="auto">
            <a:xfrm>
              <a:off x="4877" y="1421"/>
              <a:ext cx="232" cy="115"/>
            </a:xfrm>
            <a:custGeom>
              <a:avLst/>
              <a:gdLst>
                <a:gd name="T0" fmla="*/ 100 w 107"/>
                <a:gd name="T1" fmla="*/ 13 h 53"/>
                <a:gd name="T2" fmla="*/ 106 w 107"/>
                <a:gd name="T3" fmla="*/ 45 h 53"/>
                <a:gd name="T4" fmla="*/ 104 w 107"/>
                <a:gd name="T5" fmla="*/ 48 h 53"/>
                <a:gd name="T6" fmla="*/ 98 w 107"/>
                <a:gd name="T7" fmla="*/ 45 h 53"/>
                <a:gd name="T8" fmla="*/ 35 w 107"/>
                <a:gd name="T9" fmla="*/ 42 h 53"/>
                <a:gd name="T10" fmla="*/ 9 w 107"/>
                <a:gd name="T11" fmla="*/ 52 h 53"/>
                <a:gd name="T12" fmla="*/ 9 w 107"/>
                <a:gd name="T13" fmla="*/ 53 h 53"/>
                <a:gd name="T14" fmla="*/ 5 w 107"/>
                <a:gd name="T15" fmla="*/ 32 h 53"/>
                <a:gd name="T16" fmla="*/ 3 w 107"/>
                <a:gd name="T17" fmla="*/ 23 h 53"/>
                <a:gd name="T18" fmla="*/ 16 w 107"/>
                <a:gd name="T19" fmla="*/ 23 h 53"/>
                <a:gd name="T20" fmla="*/ 25 w 107"/>
                <a:gd name="T21" fmla="*/ 29 h 53"/>
                <a:gd name="T22" fmla="*/ 20 w 107"/>
                <a:gd name="T23" fmla="*/ 22 h 53"/>
                <a:gd name="T24" fmla="*/ 5 w 107"/>
                <a:gd name="T25" fmla="*/ 19 h 53"/>
                <a:gd name="T26" fmla="*/ 2 w 107"/>
                <a:gd name="T27" fmla="*/ 9 h 53"/>
                <a:gd name="T28" fmla="*/ 37 w 107"/>
                <a:gd name="T29" fmla="*/ 1 h 53"/>
                <a:gd name="T30" fmla="*/ 100 w 107"/>
                <a:gd name="T31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53">
                  <a:moveTo>
                    <a:pt x="100" y="13"/>
                  </a:moveTo>
                  <a:cubicBezTo>
                    <a:pt x="106" y="22"/>
                    <a:pt x="107" y="33"/>
                    <a:pt x="106" y="45"/>
                  </a:cubicBezTo>
                  <a:lnTo>
                    <a:pt x="104" y="48"/>
                  </a:lnTo>
                  <a:cubicBezTo>
                    <a:pt x="103" y="46"/>
                    <a:pt x="100" y="46"/>
                    <a:pt x="98" y="45"/>
                  </a:cubicBezTo>
                  <a:cubicBezTo>
                    <a:pt x="79" y="38"/>
                    <a:pt x="55" y="37"/>
                    <a:pt x="35" y="42"/>
                  </a:cubicBezTo>
                  <a:cubicBezTo>
                    <a:pt x="25" y="42"/>
                    <a:pt x="18" y="48"/>
                    <a:pt x="9" y="52"/>
                  </a:cubicBezTo>
                  <a:cubicBezTo>
                    <a:pt x="9" y="52"/>
                    <a:pt x="8" y="53"/>
                    <a:pt x="9" y="53"/>
                  </a:cubicBezTo>
                  <a:cubicBezTo>
                    <a:pt x="4" y="50"/>
                    <a:pt x="7" y="38"/>
                    <a:pt x="5" y="32"/>
                  </a:cubicBezTo>
                  <a:lnTo>
                    <a:pt x="3" y="23"/>
                  </a:lnTo>
                  <a:cubicBezTo>
                    <a:pt x="7" y="20"/>
                    <a:pt x="12" y="23"/>
                    <a:pt x="16" y="23"/>
                  </a:cubicBezTo>
                  <a:cubicBezTo>
                    <a:pt x="19" y="24"/>
                    <a:pt x="23" y="25"/>
                    <a:pt x="25" y="29"/>
                  </a:cubicBezTo>
                  <a:cubicBezTo>
                    <a:pt x="25" y="26"/>
                    <a:pt x="22" y="23"/>
                    <a:pt x="20" y="22"/>
                  </a:cubicBezTo>
                  <a:cubicBezTo>
                    <a:pt x="16" y="20"/>
                    <a:pt x="11" y="19"/>
                    <a:pt x="5" y="19"/>
                  </a:cubicBezTo>
                  <a:cubicBezTo>
                    <a:pt x="4" y="16"/>
                    <a:pt x="0" y="13"/>
                    <a:pt x="2" y="9"/>
                  </a:cubicBezTo>
                  <a:cubicBezTo>
                    <a:pt x="13" y="3"/>
                    <a:pt x="24" y="3"/>
                    <a:pt x="37" y="1"/>
                  </a:cubicBezTo>
                  <a:cubicBezTo>
                    <a:pt x="58" y="2"/>
                    <a:pt x="82" y="0"/>
                    <a:pt x="100" y="13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90" name="Freeform 350"/>
            <p:cNvSpPr>
              <a:spLocks/>
            </p:cNvSpPr>
            <p:nvPr/>
          </p:nvSpPr>
          <p:spPr bwMode="auto">
            <a:xfrm>
              <a:off x="4409" y="1447"/>
              <a:ext cx="224" cy="135"/>
            </a:xfrm>
            <a:custGeom>
              <a:avLst/>
              <a:gdLst>
                <a:gd name="T0" fmla="*/ 95 w 103"/>
                <a:gd name="T1" fmla="*/ 9 h 62"/>
                <a:gd name="T2" fmla="*/ 103 w 103"/>
                <a:gd name="T3" fmla="*/ 15 h 62"/>
                <a:gd name="T4" fmla="*/ 96 w 103"/>
                <a:gd name="T5" fmla="*/ 19 h 62"/>
                <a:gd name="T6" fmla="*/ 85 w 103"/>
                <a:gd name="T7" fmla="*/ 20 h 62"/>
                <a:gd name="T8" fmla="*/ 70 w 103"/>
                <a:gd name="T9" fmla="*/ 15 h 62"/>
                <a:gd name="T10" fmla="*/ 62 w 103"/>
                <a:gd name="T11" fmla="*/ 14 h 62"/>
                <a:gd name="T12" fmla="*/ 71 w 103"/>
                <a:gd name="T13" fmla="*/ 17 h 62"/>
                <a:gd name="T14" fmla="*/ 83 w 103"/>
                <a:gd name="T15" fmla="*/ 21 h 62"/>
                <a:gd name="T16" fmla="*/ 14 w 103"/>
                <a:gd name="T17" fmla="*/ 14 h 62"/>
                <a:gd name="T18" fmla="*/ 11 w 103"/>
                <a:gd name="T19" fmla="*/ 12 h 62"/>
                <a:gd name="T20" fmla="*/ 10 w 103"/>
                <a:gd name="T21" fmla="*/ 14 h 62"/>
                <a:gd name="T22" fmla="*/ 38 w 103"/>
                <a:gd name="T23" fmla="*/ 24 h 62"/>
                <a:gd name="T24" fmla="*/ 78 w 103"/>
                <a:gd name="T25" fmla="*/ 25 h 62"/>
                <a:gd name="T26" fmla="*/ 90 w 103"/>
                <a:gd name="T27" fmla="*/ 23 h 62"/>
                <a:gd name="T28" fmla="*/ 91 w 103"/>
                <a:gd name="T29" fmla="*/ 24 h 62"/>
                <a:gd name="T30" fmla="*/ 90 w 103"/>
                <a:gd name="T31" fmla="*/ 56 h 62"/>
                <a:gd name="T32" fmla="*/ 40 w 103"/>
                <a:gd name="T33" fmla="*/ 59 h 62"/>
                <a:gd name="T34" fmla="*/ 4 w 103"/>
                <a:gd name="T35" fmla="*/ 46 h 62"/>
                <a:gd name="T36" fmla="*/ 1 w 103"/>
                <a:gd name="T37" fmla="*/ 26 h 62"/>
                <a:gd name="T38" fmla="*/ 2 w 103"/>
                <a:gd name="T39" fmla="*/ 26 h 62"/>
                <a:gd name="T40" fmla="*/ 2 w 103"/>
                <a:gd name="T41" fmla="*/ 27 h 62"/>
                <a:gd name="T42" fmla="*/ 8 w 103"/>
                <a:gd name="T43" fmla="*/ 40 h 62"/>
                <a:gd name="T44" fmla="*/ 2 w 103"/>
                <a:gd name="T45" fmla="*/ 20 h 62"/>
                <a:gd name="T46" fmla="*/ 2 w 103"/>
                <a:gd name="T47" fmla="*/ 12 h 62"/>
                <a:gd name="T48" fmla="*/ 23 w 103"/>
                <a:gd name="T49" fmla="*/ 5 h 62"/>
                <a:gd name="T50" fmla="*/ 95 w 103"/>
                <a:gd name="T51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3" h="62">
                  <a:moveTo>
                    <a:pt x="95" y="9"/>
                  </a:moveTo>
                  <a:cubicBezTo>
                    <a:pt x="98" y="9"/>
                    <a:pt x="101" y="13"/>
                    <a:pt x="103" y="15"/>
                  </a:cubicBezTo>
                  <a:cubicBezTo>
                    <a:pt x="101" y="17"/>
                    <a:pt x="98" y="19"/>
                    <a:pt x="96" y="19"/>
                  </a:cubicBezTo>
                  <a:cubicBezTo>
                    <a:pt x="91" y="16"/>
                    <a:pt x="90" y="23"/>
                    <a:pt x="85" y="20"/>
                  </a:cubicBezTo>
                  <a:cubicBezTo>
                    <a:pt x="81" y="17"/>
                    <a:pt x="75" y="16"/>
                    <a:pt x="70" y="15"/>
                  </a:cubicBezTo>
                  <a:cubicBezTo>
                    <a:pt x="67" y="14"/>
                    <a:pt x="64" y="13"/>
                    <a:pt x="62" y="14"/>
                  </a:cubicBezTo>
                  <a:cubicBezTo>
                    <a:pt x="64" y="17"/>
                    <a:pt x="68" y="16"/>
                    <a:pt x="71" y="17"/>
                  </a:cubicBezTo>
                  <a:cubicBezTo>
                    <a:pt x="75" y="19"/>
                    <a:pt x="79" y="19"/>
                    <a:pt x="83" y="21"/>
                  </a:cubicBezTo>
                  <a:cubicBezTo>
                    <a:pt x="59" y="23"/>
                    <a:pt x="35" y="24"/>
                    <a:pt x="14" y="14"/>
                  </a:cubicBezTo>
                  <a:cubicBezTo>
                    <a:pt x="13" y="13"/>
                    <a:pt x="13" y="10"/>
                    <a:pt x="11" y="12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18" y="21"/>
                    <a:pt x="28" y="22"/>
                    <a:pt x="38" y="24"/>
                  </a:cubicBezTo>
                  <a:cubicBezTo>
                    <a:pt x="51" y="24"/>
                    <a:pt x="66" y="27"/>
                    <a:pt x="78" y="25"/>
                  </a:cubicBezTo>
                  <a:cubicBezTo>
                    <a:pt x="82" y="25"/>
                    <a:pt x="86" y="24"/>
                    <a:pt x="90" y="23"/>
                  </a:cubicBezTo>
                  <a:lnTo>
                    <a:pt x="91" y="24"/>
                  </a:lnTo>
                  <a:cubicBezTo>
                    <a:pt x="91" y="36"/>
                    <a:pt x="90" y="45"/>
                    <a:pt x="90" y="56"/>
                  </a:cubicBezTo>
                  <a:cubicBezTo>
                    <a:pt x="74" y="62"/>
                    <a:pt x="57" y="59"/>
                    <a:pt x="40" y="59"/>
                  </a:cubicBezTo>
                  <a:cubicBezTo>
                    <a:pt x="27" y="56"/>
                    <a:pt x="14" y="55"/>
                    <a:pt x="4" y="46"/>
                  </a:cubicBezTo>
                  <a:cubicBezTo>
                    <a:pt x="1" y="40"/>
                    <a:pt x="0" y="33"/>
                    <a:pt x="1" y="26"/>
                  </a:cubicBezTo>
                  <a:lnTo>
                    <a:pt x="2" y="26"/>
                  </a:lnTo>
                  <a:lnTo>
                    <a:pt x="2" y="27"/>
                  </a:lnTo>
                  <a:cubicBezTo>
                    <a:pt x="4" y="31"/>
                    <a:pt x="6" y="36"/>
                    <a:pt x="8" y="40"/>
                  </a:cubicBezTo>
                  <a:cubicBezTo>
                    <a:pt x="7" y="33"/>
                    <a:pt x="4" y="27"/>
                    <a:pt x="2" y="20"/>
                  </a:cubicBezTo>
                  <a:cubicBezTo>
                    <a:pt x="0" y="17"/>
                    <a:pt x="2" y="14"/>
                    <a:pt x="2" y="12"/>
                  </a:cubicBezTo>
                  <a:cubicBezTo>
                    <a:pt x="8" y="7"/>
                    <a:pt x="16" y="7"/>
                    <a:pt x="23" y="5"/>
                  </a:cubicBezTo>
                  <a:cubicBezTo>
                    <a:pt x="47" y="0"/>
                    <a:pt x="74" y="0"/>
                    <a:pt x="95" y="9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91" name="Freeform 351"/>
            <p:cNvSpPr>
              <a:spLocks/>
            </p:cNvSpPr>
            <p:nvPr/>
          </p:nvSpPr>
          <p:spPr bwMode="auto">
            <a:xfrm>
              <a:off x="4609" y="1487"/>
              <a:ext cx="31" cy="82"/>
            </a:xfrm>
            <a:custGeom>
              <a:avLst/>
              <a:gdLst>
                <a:gd name="T0" fmla="*/ 10 w 14"/>
                <a:gd name="T1" fmla="*/ 34 h 38"/>
                <a:gd name="T2" fmla="*/ 0 w 14"/>
                <a:gd name="T3" fmla="*/ 38 h 38"/>
                <a:gd name="T4" fmla="*/ 2 w 14"/>
                <a:gd name="T5" fmla="*/ 5 h 38"/>
                <a:gd name="T6" fmla="*/ 12 w 14"/>
                <a:gd name="T7" fmla="*/ 0 h 38"/>
                <a:gd name="T8" fmla="*/ 10 w 14"/>
                <a:gd name="T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8">
                  <a:moveTo>
                    <a:pt x="10" y="34"/>
                  </a:moveTo>
                  <a:cubicBezTo>
                    <a:pt x="7" y="36"/>
                    <a:pt x="4" y="37"/>
                    <a:pt x="0" y="38"/>
                  </a:cubicBezTo>
                  <a:cubicBezTo>
                    <a:pt x="0" y="27"/>
                    <a:pt x="1" y="17"/>
                    <a:pt x="2" y="5"/>
                  </a:cubicBezTo>
                  <a:cubicBezTo>
                    <a:pt x="6" y="4"/>
                    <a:pt x="10" y="3"/>
                    <a:pt x="12" y="0"/>
                  </a:cubicBezTo>
                  <a:cubicBezTo>
                    <a:pt x="14" y="11"/>
                    <a:pt x="13" y="24"/>
                    <a:pt x="10" y="34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92" name="Freeform 352"/>
            <p:cNvSpPr>
              <a:spLocks/>
            </p:cNvSpPr>
            <p:nvPr/>
          </p:nvSpPr>
          <p:spPr bwMode="auto">
            <a:xfrm>
              <a:off x="4944" y="1491"/>
              <a:ext cx="4" cy="11"/>
            </a:xfrm>
            <a:custGeom>
              <a:avLst/>
              <a:gdLst>
                <a:gd name="T0" fmla="*/ 2 w 2"/>
                <a:gd name="T1" fmla="*/ 3 h 5"/>
                <a:gd name="T2" fmla="*/ 2 w 2"/>
                <a:gd name="T3" fmla="*/ 5 h 5"/>
                <a:gd name="T4" fmla="*/ 0 w 2"/>
                <a:gd name="T5" fmla="*/ 0 h 5"/>
                <a:gd name="T6" fmla="*/ 2 w 2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5"/>
                  </a:lnTo>
                  <a:cubicBezTo>
                    <a:pt x="1" y="4"/>
                    <a:pt x="0" y="2"/>
                    <a:pt x="0" y="0"/>
                  </a:cubicBezTo>
                  <a:cubicBezTo>
                    <a:pt x="2" y="0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93" name="Rectangle 353"/>
            <p:cNvSpPr>
              <a:spLocks noChangeArrowheads="1"/>
            </p:cNvSpPr>
            <p:nvPr/>
          </p:nvSpPr>
          <p:spPr bwMode="auto">
            <a:xfrm>
              <a:off x="4412" y="1497"/>
              <a:ext cx="1" cy="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94" name="Freeform 354"/>
            <p:cNvSpPr>
              <a:spLocks/>
            </p:cNvSpPr>
            <p:nvPr/>
          </p:nvSpPr>
          <p:spPr bwMode="auto">
            <a:xfrm>
              <a:off x="4870" y="1513"/>
              <a:ext cx="232" cy="241"/>
            </a:xfrm>
            <a:custGeom>
              <a:avLst/>
              <a:gdLst>
                <a:gd name="T0" fmla="*/ 55 w 107"/>
                <a:gd name="T1" fmla="*/ 3 h 111"/>
                <a:gd name="T2" fmla="*/ 54 w 107"/>
                <a:gd name="T3" fmla="*/ 6 h 111"/>
                <a:gd name="T4" fmla="*/ 55 w 107"/>
                <a:gd name="T5" fmla="*/ 9 h 111"/>
                <a:gd name="T6" fmla="*/ 67 w 107"/>
                <a:gd name="T7" fmla="*/ 5 h 111"/>
                <a:gd name="T8" fmla="*/ 64 w 107"/>
                <a:gd name="T9" fmla="*/ 11 h 111"/>
                <a:gd name="T10" fmla="*/ 61 w 107"/>
                <a:gd name="T11" fmla="*/ 13 h 111"/>
                <a:gd name="T12" fmla="*/ 65 w 107"/>
                <a:gd name="T13" fmla="*/ 17 h 111"/>
                <a:gd name="T14" fmla="*/ 73 w 107"/>
                <a:gd name="T15" fmla="*/ 11 h 111"/>
                <a:gd name="T16" fmla="*/ 72 w 107"/>
                <a:gd name="T17" fmla="*/ 17 h 111"/>
                <a:gd name="T18" fmla="*/ 71 w 107"/>
                <a:gd name="T19" fmla="*/ 21 h 111"/>
                <a:gd name="T20" fmla="*/ 77 w 107"/>
                <a:gd name="T21" fmla="*/ 20 h 111"/>
                <a:gd name="T22" fmla="*/ 80 w 107"/>
                <a:gd name="T23" fmla="*/ 22 h 111"/>
                <a:gd name="T24" fmla="*/ 83 w 107"/>
                <a:gd name="T25" fmla="*/ 23 h 111"/>
                <a:gd name="T26" fmla="*/ 82 w 107"/>
                <a:gd name="T27" fmla="*/ 31 h 111"/>
                <a:gd name="T28" fmla="*/ 96 w 107"/>
                <a:gd name="T29" fmla="*/ 42 h 111"/>
                <a:gd name="T30" fmla="*/ 87 w 107"/>
                <a:gd name="T31" fmla="*/ 44 h 111"/>
                <a:gd name="T32" fmla="*/ 97 w 107"/>
                <a:gd name="T33" fmla="*/ 46 h 111"/>
                <a:gd name="T34" fmla="*/ 100 w 107"/>
                <a:gd name="T35" fmla="*/ 36 h 111"/>
                <a:gd name="T36" fmla="*/ 106 w 107"/>
                <a:gd name="T37" fmla="*/ 32 h 111"/>
                <a:gd name="T38" fmla="*/ 105 w 107"/>
                <a:gd name="T39" fmla="*/ 38 h 111"/>
                <a:gd name="T40" fmla="*/ 107 w 107"/>
                <a:gd name="T41" fmla="*/ 80 h 111"/>
                <a:gd name="T42" fmla="*/ 87 w 107"/>
                <a:gd name="T43" fmla="*/ 66 h 111"/>
                <a:gd name="T44" fmla="*/ 85 w 107"/>
                <a:gd name="T45" fmla="*/ 63 h 111"/>
                <a:gd name="T46" fmla="*/ 73 w 107"/>
                <a:gd name="T47" fmla="*/ 89 h 111"/>
                <a:gd name="T48" fmla="*/ 59 w 107"/>
                <a:gd name="T49" fmla="*/ 108 h 111"/>
                <a:gd name="T50" fmla="*/ 39 w 107"/>
                <a:gd name="T51" fmla="*/ 105 h 111"/>
                <a:gd name="T52" fmla="*/ 36 w 107"/>
                <a:gd name="T53" fmla="*/ 103 h 111"/>
                <a:gd name="T54" fmla="*/ 21 w 107"/>
                <a:gd name="T55" fmla="*/ 59 h 111"/>
                <a:gd name="T56" fmla="*/ 25 w 107"/>
                <a:gd name="T57" fmla="*/ 52 h 111"/>
                <a:gd name="T58" fmla="*/ 1 w 107"/>
                <a:gd name="T59" fmla="*/ 53 h 111"/>
                <a:gd name="T60" fmla="*/ 20 w 107"/>
                <a:gd name="T61" fmla="*/ 46 h 111"/>
                <a:gd name="T62" fmla="*/ 58 w 107"/>
                <a:gd name="T6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111">
                  <a:moveTo>
                    <a:pt x="58" y="0"/>
                  </a:moveTo>
                  <a:cubicBezTo>
                    <a:pt x="58" y="1"/>
                    <a:pt x="56" y="2"/>
                    <a:pt x="55" y="3"/>
                  </a:cubicBezTo>
                  <a:cubicBezTo>
                    <a:pt x="53" y="2"/>
                    <a:pt x="53" y="3"/>
                    <a:pt x="52" y="4"/>
                  </a:cubicBezTo>
                  <a:cubicBezTo>
                    <a:pt x="52" y="5"/>
                    <a:pt x="53" y="5"/>
                    <a:pt x="54" y="6"/>
                  </a:cubicBezTo>
                  <a:cubicBezTo>
                    <a:pt x="57" y="4"/>
                    <a:pt x="59" y="1"/>
                    <a:pt x="62" y="1"/>
                  </a:cubicBezTo>
                  <a:cubicBezTo>
                    <a:pt x="61" y="4"/>
                    <a:pt x="56" y="5"/>
                    <a:pt x="55" y="9"/>
                  </a:cubicBezTo>
                  <a:cubicBezTo>
                    <a:pt x="56" y="10"/>
                    <a:pt x="58" y="10"/>
                    <a:pt x="58" y="11"/>
                  </a:cubicBezTo>
                  <a:cubicBezTo>
                    <a:pt x="62" y="12"/>
                    <a:pt x="64" y="7"/>
                    <a:pt x="67" y="5"/>
                  </a:cubicBezTo>
                  <a:lnTo>
                    <a:pt x="63" y="10"/>
                  </a:lnTo>
                  <a:lnTo>
                    <a:pt x="64" y="11"/>
                  </a:lnTo>
                  <a:lnTo>
                    <a:pt x="69" y="7"/>
                  </a:lnTo>
                  <a:cubicBezTo>
                    <a:pt x="67" y="10"/>
                    <a:pt x="64" y="12"/>
                    <a:pt x="61" y="13"/>
                  </a:cubicBezTo>
                  <a:cubicBezTo>
                    <a:pt x="63" y="15"/>
                    <a:pt x="65" y="13"/>
                    <a:pt x="66" y="13"/>
                  </a:cubicBezTo>
                  <a:cubicBezTo>
                    <a:pt x="66" y="15"/>
                    <a:pt x="63" y="16"/>
                    <a:pt x="65" y="17"/>
                  </a:cubicBezTo>
                  <a:cubicBezTo>
                    <a:pt x="66" y="16"/>
                    <a:pt x="67" y="15"/>
                    <a:pt x="69" y="16"/>
                  </a:cubicBezTo>
                  <a:cubicBezTo>
                    <a:pt x="71" y="15"/>
                    <a:pt x="72" y="13"/>
                    <a:pt x="73" y="11"/>
                  </a:cubicBezTo>
                  <a:cubicBezTo>
                    <a:pt x="74" y="12"/>
                    <a:pt x="70" y="16"/>
                    <a:pt x="69" y="17"/>
                  </a:cubicBezTo>
                  <a:cubicBezTo>
                    <a:pt x="70" y="19"/>
                    <a:pt x="71" y="18"/>
                    <a:pt x="72" y="17"/>
                  </a:cubicBezTo>
                  <a:lnTo>
                    <a:pt x="74" y="16"/>
                  </a:lnTo>
                  <a:cubicBezTo>
                    <a:pt x="72" y="17"/>
                    <a:pt x="73" y="19"/>
                    <a:pt x="71" y="21"/>
                  </a:cubicBezTo>
                  <a:cubicBezTo>
                    <a:pt x="71" y="21"/>
                    <a:pt x="72" y="22"/>
                    <a:pt x="72" y="22"/>
                  </a:cubicBezTo>
                  <a:cubicBezTo>
                    <a:pt x="74" y="22"/>
                    <a:pt x="75" y="19"/>
                    <a:pt x="77" y="20"/>
                  </a:cubicBezTo>
                  <a:cubicBezTo>
                    <a:pt x="77" y="21"/>
                    <a:pt x="74" y="22"/>
                    <a:pt x="76" y="23"/>
                  </a:cubicBezTo>
                  <a:cubicBezTo>
                    <a:pt x="78" y="23"/>
                    <a:pt x="79" y="21"/>
                    <a:pt x="80" y="22"/>
                  </a:cubicBezTo>
                  <a:cubicBezTo>
                    <a:pt x="80" y="22"/>
                    <a:pt x="78" y="24"/>
                    <a:pt x="80" y="25"/>
                  </a:cubicBezTo>
                  <a:cubicBezTo>
                    <a:pt x="81" y="26"/>
                    <a:pt x="82" y="23"/>
                    <a:pt x="83" y="23"/>
                  </a:cubicBezTo>
                  <a:cubicBezTo>
                    <a:pt x="79" y="26"/>
                    <a:pt x="83" y="27"/>
                    <a:pt x="81" y="30"/>
                  </a:cubicBezTo>
                  <a:lnTo>
                    <a:pt x="82" y="31"/>
                  </a:lnTo>
                  <a:cubicBezTo>
                    <a:pt x="85" y="29"/>
                    <a:pt x="88" y="26"/>
                    <a:pt x="91" y="27"/>
                  </a:cubicBezTo>
                  <a:cubicBezTo>
                    <a:pt x="96" y="30"/>
                    <a:pt x="97" y="37"/>
                    <a:pt x="96" y="42"/>
                  </a:cubicBezTo>
                  <a:cubicBezTo>
                    <a:pt x="94" y="44"/>
                    <a:pt x="93" y="46"/>
                    <a:pt x="90" y="45"/>
                  </a:cubicBezTo>
                  <a:cubicBezTo>
                    <a:pt x="89" y="45"/>
                    <a:pt x="89" y="43"/>
                    <a:pt x="87" y="44"/>
                  </a:cubicBezTo>
                  <a:cubicBezTo>
                    <a:pt x="87" y="45"/>
                    <a:pt x="86" y="46"/>
                    <a:pt x="87" y="47"/>
                  </a:cubicBezTo>
                  <a:cubicBezTo>
                    <a:pt x="90" y="49"/>
                    <a:pt x="94" y="48"/>
                    <a:pt x="97" y="46"/>
                  </a:cubicBezTo>
                  <a:cubicBezTo>
                    <a:pt x="102" y="43"/>
                    <a:pt x="97" y="36"/>
                    <a:pt x="102" y="33"/>
                  </a:cubicBezTo>
                  <a:cubicBezTo>
                    <a:pt x="101" y="34"/>
                    <a:pt x="100" y="35"/>
                    <a:pt x="100" y="36"/>
                  </a:cubicBezTo>
                  <a:cubicBezTo>
                    <a:pt x="100" y="37"/>
                    <a:pt x="101" y="37"/>
                    <a:pt x="102" y="37"/>
                  </a:cubicBezTo>
                  <a:cubicBezTo>
                    <a:pt x="103" y="35"/>
                    <a:pt x="104" y="33"/>
                    <a:pt x="106" y="32"/>
                  </a:cubicBezTo>
                  <a:cubicBezTo>
                    <a:pt x="105" y="35"/>
                    <a:pt x="102" y="37"/>
                    <a:pt x="104" y="39"/>
                  </a:cubicBezTo>
                  <a:lnTo>
                    <a:pt x="105" y="38"/>
                  </a:lnTo>
                  <a:cubicBezTo>
                    <a:pt x="105" y="44"/>
                    <a:pt x="104" y="51"/>
                    <a:pt x="104" y="56"/>
                  </a:cubicBezTo>
                  <a:cubicBezTo>
                    <a:pt x="104" y="65"/>
                    <a:pt x="105" y="72"/>
                    <a:pt x="107" y="80"/>
                  </a:cubicBezTo>
                  <a:cubicBezTo>
                    <a:pt x="92" y="84"/>
                    <a:pt x="78" y="91"/>
                    <a:pt x="66" y="101"/>
                  </a:cubicBezTo>
                  <a:cubicBezTo>
                    <a:pt x="76" y="90"/>
                    <a:pt x="86" y="80"/>
                    <a:pt x="87" y="66"/>
                  </a:cubicBezTo>
                  <a:cubicBezTo>
                    <a:pt x="87" y="65"/>
                    <a:pt x="88" y="65"/>
                    <a:pt x="88" y="64"/>
                  </a:cubicBezTo>
                  <a:cubicBezTo>
                    <a:pt x="87" y="63"/>
                    <a:pt x="86" y="62"/>
                    <a:pt x="85" y="63"/>
                  </a:cubicBezTo>
                  <a:cubicBezTo>
                    <a:pt x="83" y="65"/>
                    <a:pt x="86" y="67"/>
                    <a:pt x="84" y="69"/>
                  </a:cubicBezTo>
                  <a:cubicBezTo>
                    <a:pt x="82" y="76"/>
                    <a:pt x="79" y="84"/>
                    <a:pt x="73" y="89"/>
                  </a:cubicBezTo>
                  <a:cubicBezTo>
                    <a:pt x="70" y="93"/>
                    <a:pt x="65" y="99"/>
                    <a:pt x="60" y="102"/>
                  </a:cubicBezTo>
                  <a:cubicBezTo>
                    <a:pt x="61" y="104"/>
                    <a:pt x="59" y="106"/>
                    <a:pt x="59" y="108"/>
                  </a:cubicBezTo>
                  <a:cubicBezTo>
                    <a:pt x="57" y="109"/>
                    <a:pt x="55" y="111"/>
                    <a:pt x="51" y="109"/>
                  </a:cubicBezTo>
                  <a:cubicBezTo>
                    <a:pt x="48" y="106"/>
                    <a:pt x="44" y="104"/>
                    <a:pt x="39" y="105"/>
                  </a:cubicBezTo>
                  <a:cubicBezTo>
                    <a:pt x="38" y="104"/>
                    <a:pt x="38" y="103"/>
                    <a:pt x="37" y="104"/>
                  </a:cubicBezTo>
                  <a:cubicBezTo>
                    <a:pt x="37" y="103"/>
                    <a:pt x="36" y="103"/>
                    <a:pt x="36" y="103"/>
                  </a:cubicBezTo>
                  <a:cubicBezTo>
                    <a:pt x="34" y="102"/>
                    <a:pt x="33" y="101"/>
                    <a:pt x="32" y="99"/>
                  </a:cubicBezTo>
                  <a:cubicBezTo>
                    <a:pt x="25" y="87"/>
                    <a:pt x="23" y="73"/>
                    <a:pt x="21" y="59"/>
                  </a:cubicBezTo>
                  <a:cubicBezTo>
                    <a:pt x="24" y="59"/>
                    <a:pt x="25" y="56"/>
                    <a:pt x="27" y="54"/>
                  </a:cubicBezTo>
                  <a:cubicBezTo>
                    <a:pt x="27" y="53"/>
                    <a:pt x="26" y="51"/>
                    <a:pt x="25" y="52"/>
                  </a:cubicBezTo>
                  <a:cubicBezTo>
                    <a:pt x="21" y="58"/>
                    <a:pt x="12" y="58"/>
                    <a:pt x="6" y="57"/>
                  </a:cubicBezTo>
                  <a:cubicBezTo>
                    <a:pt x="4" y="57"/>
                    <a:pt x="1" y="55"/>
                    <a:pt x="1" y="53"/>
                  </a:cubicBezTo>
                  <a:cubicBezTo>
                    <a:pt x="0" y="43"/>
                    <a:pt x="12" y="50"/>
                    <a:pt x="17" y="48"/>
                  </a:cubicBezTo>
                  <a:cubicBezTo>
                    <a:pt x="18" y="47"/>
                    <a:pt x="19" y="47"/>
                    <a:pt x="20" y="46"/>
                  </a:cubicBezTo>
                  <a:cubicBezTo>
                    <a:pt x="18" y="36"/>
                    <a:pt x="16" y="22"/>
                    <a:pt x="15" y="12"/>
                  </a:cubicBezTo>
                  <a:cubicBezTo>
                    <a:pt x="28" y="3"/>
                    <a:pt x="42" y="0"/>
                    <a:pt x="58" y="0"/>
                  </a:cubicBezTo>
                  <a:close/>
                </a:path>
              </a:pathLst>
            </a:custGeom>
            <a:solidFill>
              <a:srgbClr val="B3744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95" name="Freeform 355"/>
            <p:cNvSpPr>
              <a:spLocks/>
            </p:cNvSpPr>
            <p:nvPr/>
          </p:nvSpPr>
          <p:spPr bwMode="auto">
            <a:xfrm>
              <a:off x="4998" y="1521"/>
              <a:ext cx="11" cy="11"/>
            </a:xfrm>
            <a:custGeom>
              <a:avLst/>
              <a:gdLst>
                <a:gd name="T0" fmla="*/ 5 w 5"/>
                <a:gd name="T1" fmla="*/ 1 h 5"/>
                <a:gd name="T2" fmla="*/ 0 w 5"/>
                <a:gd name="T3" fmla="*/ 5 h 5"/>
                <a:gd name="T4" fmla="*/ 5 w 5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4" y="3"/>
                    <a:pt x="1" y="3"/>
                    <a:pt x="0" y="5"/>
                  </a:cubicBezTo>
                  <a:cubicBezTo>
                    <a:pt x="0" y="3"/>
                    <a:pt x="3" y="0"/>
                    <a:pt x="5" y="1"/>
                  </a:cubicBezTo>
                  <a:close/>
                </a:path>
              </a:pathLst>
            </a:custGeom>
            <a:solidFill>
              <a:srgbClr val="FDC8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96" name="Freeform 356"/>
            <p:cNvSpPr>
              <a:spLocks/>
            </p:cNvSpPr>
            <p:nvPr/>
          </p:nvSpPr>
          <p:spPr bwMode="auto">
            <a:xfrm>
              <a:off x="5020" y="1534"/>
              <a:ext cx="4" cy="5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0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97" name="Rectangle 357"/>
            <p:cNvSpPr>
              <a:spLocks noChangeArrowheads="1"/>
            </p:cNvSpPr>
            <p:nvPr/>
          </p:nvSpPr>
          <p:spPr bwMode="auto">
            <a:xfrm>
              <a:off x="5055" y="1550"/>
              <a:ext cx="1" cy="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98" name="Freeform 358"/>
            <p:cNvSpPr>
              <a:spLocks/>
            </p:cNvSpPr>
            <p:nvPr/>
          </p:nvSpPr>
          <p:spPr bwMode="auto">
            <a:xfrm>
              <a:off x="4401" y="1563"/>
              <a:ext cx="232" cy="219"/>
            </a:xfrm>
            <a:custGeom>
              <a:avLst/>
              <a:gdLst>
                <a:gd name="T0" fmla="*/ 83 w 107"/>
                <a:gd name="T1" fmla="*/ 10 h 101"/>
                <a:gd name="T2" fmla="*/ 102 w 107"/>
                <a:gd name="T3" fmla="*/ 5 h 101"/>
                <a:gd name="T4" fmla="*/ 104 w 107"/>
                <a:gd name="T5" fmla="*/ 58 h 101"/>
                <a:gd name="T6" fmla="*/ 103 w 107"/>
                <a:gd name="T7" fmla="*/ 74 h 101"/>
                <a:gd name="T8" fmla="*/ 91 w 107"/>
                <a:gd name="T9" fmla="*/ 80 h 101"/>
                <a:gd name="T10" fmla="*/ 50 w 107"/>
                <a:gd name="T11" fmla="*/ 101 h 101"/>
                <a:gd name="T12" fmla="*/ 40 w 107"/>
                <a:gd name="T13" fmla="*/ 90 h 101"/>
                <a:gd name="T14" fmla="*/ 36 w 107"/>
                <a:gd name="T15" fmla="*/ 83 h 101"/>
                <a:gd name="T16" fmla="*/ 19 w 107"/>
                <a:gd name="T17" fmla="*/ 79 h 101"/>
                <a:gd name="T18" fmla="*/ 8 w 107"/>
                <a:gd name="T19" fmla="*/ 40 h 101"/>
                <a:gd name="T20" fmla="*/ 7 w 107"/>
                <a:gd name="T21" fmla="*/ 37 h 101"/>
                <a:gd name="T22" fmla="*/ 5 w 107"/>
                <a:gd name="T23" fmla="*/ 38 h 101"/>
                <a:gd name="T24" fmla="*/ 5 w 107"/>
                <a:gd name="T25" fmla="*/ 40 h 101"/>
                <a:gd name="T26" fmla="*/ 1 w 107"/>
                <a:gd name="T27" fmla="*/ 37 h 101"/>
                <a:gd name="T28" fmla="*/ 3 w 107"/>
                <a:gd name="T29" fmla="*/ 32 h 101"/>
                <a:gd name="T30" fmla="*/ 7 w 107"/>
                <a:gd name="T31" fmla="*/ 31 h 101"/>
                <a:gd name="T32" fmla="*/ 6 w 107"/>
                <a:gd name="T33" fmla="*/ 19 h 101"/>
                <a:gd name="T34" fmla="*/ 11 w 107"/>
                <a:gd name="T35" fmla="*/ 19 h 101"/>
                <a:gd name="T36" fmla="*/ 7 w 107"/>
                <a:gd name="T37" fmla="*/ 16 h 101"/>
                <a:gd name="T38" fmla="*/ 11 w 107"/>
                <a:gd name="T39" fmla="*/ 0 h 101"/>
                <a:gd name="T40" fmla="*/ 83 w 107"/>
                <a:gd name="T41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1">
                  <a:moveTo>
                    <a:pt x="83" y="10"/>
                  </a:moveTo>
                  <a:cubicBezTo>
                    <a:pt x="89" y="7"/>
                    <a:pt x="96" y="8"/>
                    <a:pt x="102" y="5"/>
                  </a:cubicBezTo>
                  <a:cubicBezTo>
                    <a:pt x="107" y="22"/>
                    <a:pt x="107" y="40"/>
                    <a:pt x="104" y="58"/>
                  </a:cubicBezTo>
                  <a:cubicBezTo>
                    <a:pt x="105" y="63"/>
                    <a:pt x="96" y="69"/>
                    <a:pt x="103" y="74"/>
                  </a:cubicBezTo>
                  <a:cubicBezTo>
                    <a:pt x="99" y="76"/>
                    <a:pt x="94" y="77"/>
                    <a:pt x="91" y="80"/>
                  </a:cubicBezTo>
                  <a:cubicBezTo>
                    <a:pt x="77" y="85"/>
                    <a:pt x="63" y="92"/>
                    <a:pt x="50" y="101"/>
                  </a:cubicBezTo>
                  <a:cubicBezTo>
                    <a:pt x="46" y="98"/>
                    <a:pt x="43" y="94"/>
                    <a:pt x="40" y="90"/>
                  </a:cubicBezTo>
                  <a:cubicBezTo>
                    <a:pt x="39" y="87"/>
                    <a:pt x="38" y="85"/>
                    <a:pt x="36" y="83"/>
                  </a:cubicBezTo>
                  <a:cubicBezTo>
                    <a:pt x="30" y="83"/>
                    <a:pt x="24" y="83"/>
                    <a:pt x="19" y="79"/>
                  </a:cubicBezTo>
                  <a:cubicBezTo>
                    <a:pt x="12" y="67"/>
                    <a:pt x="12" y="53"/>
                    <a:pt x="8" y="40"/>
                  </a:cubicBezTo>
                  <a:cubicBezTo>
                    <a:pt x="9" y="39"/>
                    <a:pt x="7" y="38"/>
                    <a:pt x="7" y="37"/>
                  </a:cubicBezTo>
                  <a:cubicBezTo>
                    <a:pt x="6" y="37"/>
                    <a:pt x="5" y="37"/>
                    <a:pt x="5" y="38"/>
                  </a:cubicBezTo>
                  <a:lnTo>
                    <a:pt x="5" y="40"/>
                  </a:lnTo>
                  <a:cubicBezTo>
                    <a:pt x="3" y="39"/>
                    <a:pt x="2" y="38"/>
                    <a:pt x="1" y="37"/>
                  </a:cubicBezTo>
                  <a:cubicBezTo>
                    <a:pt x="1" y="35"/>
                    <a:pt x="0" y="32"/>
                    <a:pt x="3" y="32"/>
                  </a:cubicBezTo>
                  <a:cubicBezTo>
                    <a:pt x="4" y="33"/>
                    <a:pt x="6" y="32"/>
                    <a:pt x="7" y="31"/>
                  </a:cubicBezTo>
                  <a:cubicBezTo>
                    <a:pt x="7" y="27"/>
                    <a:pt x="5" y="23"/>
                    <a:pt x="6" y="19"/>
                  </a:cubicBezTo>
                  <a:cubicBezTo>
                    <a:pt x="8" y="18"/>
                    <a:pt x="9" y="22"/>
                    <a:pt x="11" y="19"/>
                  </a:cubicBezTo>
                  <a:cubicBezTo>
                    <a:pt x="10" y="18"/>
                    <a:pt x="8" y="17"/>
                    <a:pt x="7" y="16"/>
                  </a:cubicBezTo>
                  <a:cubicBezTo>
                    <a:pt x="8" y="10"/>
                    <a:pt x="8" y="4"/>
                    <a:pt x="11" y="0"/>
                  </a:cubicBezTo>
                  <a:cubicBezTo>
                    <a:pt x="33" y="11"/>
                    <a:pt x="56" y="11"/>
                    <a:pt x="83" y="10"/>
                  </a:cubicBezTo>
                  <a:close/>
                </a:path>
              </a:pathLst>
            </a:custGeom>
            <a:solidFill>
              <a:srgbClr val="FCBB9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599" name="Freeform 359"/>
            <p:cNvSpPr>
              <a:spLocks/>
            </p:cNvSpPr>
            <p:nvPr/>
          </p:nvSpPr>
          <p:spPr bwMode="auto">
            <a:xfrm>
              <a:off x="4935" y="1565"/>
              <a:ext cx="22" cy="21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3 h 10"/>
                <a:gd name="T4" fmla="*/ 9 w 10"/>
                <a:gd name="T5" fmla="*/ 6 h 10"/>
                <a:gd name="T6" fmla="*/ 10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cubicBezTo>
                    <a:pt x="8" y="7"/>
                    <a:pt x="4" y="5"/>
                    <a:pt x="0" y="3"/>
                  </a:cubicBezTo>
                  <a:cubicBezTo>
                    <a:pt x="3" y="0"/>
                    <a:pt x="6" y="5"/>
                    <a:pt x="9" y="6"/>
                  </a:cubicBezTo>
                  <a:cubicBezTo>
                    <a:pt x="10" y="7"/>
                    <a:pt x="10" y="9"/>
                    <a:pt x="1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00" name="Freeform 360"/>
            <p:cNvSpPr>
              <a:spLocks/>
            </p:cNvSpPr>
            <p:nvPr/>
          </p:nvSpPr>
          <p:spPr bwMode="auto">
            <a:xfrm>
              <a:off x="5081" y="1576"/>
              <a:ext cx="6" cy="6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0 h 3"/>
                <a:gd name="T4" fmla="*/ 2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0" y="1"/>
                    <a:pt x="1" y="0"/>
                  </a:cubicBezTo>
                  <a:cubicBezTo>
                    <a:pt x="1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01" name="Freeform 361"/>
            <p:cNvSpPr>
              <a:spLocks/>
            </p:cNvSpPr>
            <p:nvPr/>
          </p:nvSpPr>
          <p:spPr bwMode="auto">
            <a:xfrm>
              <a:off x="5055" y="1582"/>
              <a:ext cx="17" cy="20"/>
            </a:xfrm>
            <a:custGeom>
              <a:avLst/>
              <a:gdLst>
                <a:gd name="T0" fmla="*/ 7 w 8"/>
                <a:gd name="T1" fmla="*/ 3 h 9"/>
                <a:gd name="T2" fmla="*/ 4 w 8"/>
                <a:gd name="T3" fmla="*/ 9 h 9"/>
                <a:gd name="T4" fmla="*/ 5 w 8"/>
                <a:gd name="T5" fmla="*/ 2 h 9"/>
                <a:gd name="T6" fmla="*/ 0 w 8"/>
                <a:gd name="T7" fmla="*/ 2 h 9"/>
                <a:gd name="T8" fmla="*/ 3 w 8"/>
                <a:gd name="T9" fmla="*/ 0 h 9"/>
                <a:gd name="T10" fmla="*/ 7 w 8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3"/>
                  </a:moveTo>
                  <a:cubicBezTo>
                    <a:pt x="6" y="5"/>
                    <a:pt x="6" y="8"/>
                    <a:pt x="4" y="9"/>
                  </a:cubicBezTo>
                  <a:cubicBezTo>
                    <a:pt x="3" y="7"/>
                    <a:pt x="8" y="5"/>
                    <a:pt x="5" y="2"/>
                  </a:cubicBezTo>
                  <a:cubicBezTo>
                    <a:pt x="3" y="1"/>
                    <a:pt x="1" y="5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7" y="2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02" name="Freeform 362"/>
            <p:cNvSpPr>
              <a:spLocks/>
            </p:cNvSpPr>
            <p:nvPr/>
          </p:nvSpPr>
          <p:spPr bwMode="auto">
            <a:xfrm>
              <a:off x="4611" y="1586"/>
              <a:ext cx="9" cy="5"/>
            </a:xfrm>
            <a:custGeom>
              <a:avLst/>
              <a:gdLst>
                <a:gd name="T0" fmla="*/ 3 w 4"/>
                <a:gd name="T1" fmla="*/ 1 h 2"/>
                <a:gd name="T2" fmla="*/ 2 w 4"/>
                <a:gd name="T3" fmla="*/ 2 h 2"/>
                <a:gd name="T4" fmla="*/ 1 w 4"/>
                <a:gd name="T5" fmla="*/ 0 h 2"/>
                <a:gd name="T6" fmla="*/ 3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0"/>
                    <a:pt x="1" y="0"/>
                  </a:cubicBezTo>
                  <a:cubicBezTo>
                    <a:pt x="2" y="0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03" name="Freeform 363"/>
            <p:cNvSpPr>
              <a:spLocks/>
            </p:cNvSpPr>
            <p:nvPr/>
          </p:nvSpPr>
          <p:spPr bwMode="auto">
            <a:xfrm>
              <a:off x="4596" y="1589"/>
              <a:ext cx="5" cy="4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0 w 2"/>
                <a:gd name="T5" fmla="*/ 0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2"/>
                    <a:pt x="1" y="2"/>
                    <a:pt x="0" y="2"/>
                  </a:cubicBez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04" name="Freeform 364"/>
            <p:cNvSpPr>
              <a:spLocks/>
            </p:cNvSpPr>
            <p:nvPr/>
          </p:nvSpPr>
          <p:spPr bwMode="auto">
            <a:xfrm>
              <a:off x="4937" y="1589"/>
              <a:ext cx="9" cy="8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2 h 4"/>
                <a:gd name="T4" fmla="*/ 4 w 4"/>
                <a:gd name="T5" fmla="*/ 3 h 4"/>
                <a:gd name="T6" fmla="*/ 1 w 4"/>
                <a:gd name="T7" fmla="*/ 3 h 4"/>
                <a:gd name="T8" fmla="*/ 0 w 4"/>
                <a:gd name="T9" fmla="*/ 1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3" y="2"/>
                  </a:lnTo>
                  <a:cubicBezTo>
                    <a:pt x="4" y="2"/>
                    <a:pt x="4" y="2"/>
                    <a:pt x="4" y="3"/>
                  </a:cubicBezTo>
                  <a:cubicBezTo>
                    <a:pt x="3" y="4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05" name="Freeform 365"/>
            <p:cNvSpPr>
              <a:spLocks/>
            </p:cNvSpPr>
            <p:nvPr/>
          </p:nvSpPr>
          <p:spPr bwMode="auto">
            <a:xfrm>
              <a:off x="4527" y="1591"/>
              <a:ext cx="4" cy="8"/>
            </a:xfrm>
            <a:custGeom>
              <a:avLst/>
              <a:gdLst>
                <a:gd name="T0" fmla="*/ 2 w 2"/>
                <a:gd name="T1" fmla="*/ 2 h 4"/>
                <a:gd name="T2" fmla="*/ 0 w 2"/>
                <a:gd name="T3" fmla="*/ 3 h 4"/>
                <a:gd name="T4" fmla="*/ 2 w 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3"/>
                    <a:pt x="1" y="4"/>
                    <a:pt x="0" y="3"/>
                  </a:cubicBezTo>
                  <a:cubicBezTo>
                    <a:pt x="0" y="2"/>
                    <a:pt x="1" y="0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06" name="Freeform 366"/>
            <p:cNvSpPr>
              <a:spLocks/>
            </p:cNvSpPr>
            <p:nvPr/>
          </p:nvSpPr>
          <p:spPr bwMode="auto">
            <a:xfrm>
              <a:off x="4505" y="1593"/>
              <a:ext cx="7" cy="9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3 h 4"/>
                <a:gd name="T4" fmla="*/ 0 w 3"/>
                <a:gd name="T5" fmla="*/ 2 h 4"/>
                <a:gd name="T6" fmla="*/ 3 w 3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2"/>
                    <a:pt x="2" y="3"/>
                    <a:pt x="2" y="3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07" name="Freeform 367"/>
            <p:cNvSpPr>
              <a:spLocks/>
            </p:cNvSpPr>
            <p:nvPr/>
          </p:nvSpPr>
          <p:spPr bwMode="auto">
            <a:xfrm>
              <a:off x="4572" y="1595"/>
              <a:ext cx="3" cy="4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lnTo>
                    <a:pt x="0" y="2"/>
                  </a:lnTo>
                  <a:lnTo>
                    <a:pt x="0" y="0"/>
                  </a:ln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08" name="Freeform 368"/>
            <p:cNvSpPr>
              <a:spLocks/>
            </p:cNvSpPr>
            <p:nvPr/>
          </p:nvSpPr>
          <p:spPr bwMode="auto">
            <a:xfrm>
              <a:off x="4453" y="1599"/>
              <a:ext cx="35" cy="94"/>
            </a:xfrm>
            <a:custGeom>
              <a:avLst/>
              <a:gdLst>
                <a:gd name="T0" fmla="*/ 14 w 16"/>
                <a:gd name="T1" fmla="*/ 11 h 43"/>
                <a:gd name="T2" fmla="*/ 9 w 16"/>
                <a:gd name="T3" fmla="*/ 36 h 43"/>
                <a:gd name="T4" fmla="*/ 9 w 16"/>
                <a:gd name="T5" fmla="*/ 43 h 43"/>
                <a:gd name="T6" fmla="*/ 4 w 16"/>
                <a:gd name="T7" fmla="*/ 34 h 43"/>
                <a:gd name="T8" fmla="*/ 3 w 16"/>
                <a:gd name="T9" fmla="*/ 30 h 43"/>
                <a:gd name="T10" fmla="*/ 8 w 16"/>
                <a:gd name="T11" fmla="*/ 33 h 43"/>
                <a:gd name="T12" fmla="*/ 11 w 16"/>
                <a:gd name="T13" fmla="*/ 26 h 43"/>
                <a:gd name="T14" fmla="*/ 12 w 16"/>
                <a:gd name="T15" fmla="*/ 18 h 43"/>
                <a:gd name="T16" fmla="*/ 9 w 16"/>
                <a:gd name="T17" fmla="*/ 29 h 43"/>
                <a:gd name="T18" fmla="*/ 5 w 16"/>
                <a:gd name="T19" fmla="*/ 24 h 43"/>
                <a:gd name="T20" fmla="*/ 4 w 16"/>
                <a:gd name="T21" fmla="*/ 26 h 43"/>
                <a:gd name="T22" fmla="*/ 3 w 16"/>
                <a:gd name="T23" fmla="*/ 23 h 43"/>
                <a:gd name="T24" fmla="*/ 6 w 16"/>
                <a:gd name="T25" fmla="*/ 22 h 43"/>
                <a:gd name="T26" fmla="*/ 8 w 16"/>
                <a:gd name="T27" fmla="*/ 23 h 43"/>
                <a:gd name="T28" fmla="*/ 8 w 16"/>
                <a:gd name="T29" fmla="*/ 22 h 43"/>
                <a:gd name="T30" fmla="*/ 3 w 16"/>
                <a:gd name="T31" fmla="*/ 18 h 43"/>
                <a:gd name="T32" fmla="*/ 9 w 16"/>
                <a:gd name="T33" fmla="*/ 20 h 43"/>
                <a:gd name="T34" fmla="*/ 9 w 16"/>
                <a:gd name="T35" fmla="*/ 19 h 43"/>
                <a:gd name="T36" fmla="*/ 6 w 16"/>
                <a:gd name="T37" fmla="*/ 16 h 43"/>
                <a:gd name="T38" fmla="*/ 9 w 16"/>
                <a:gd name="T39" fmla="*/ 16 h 43"/>
                <a:gd name="T40" fmla="*/ 6 w 16"/>
                <a:gd name="T41" fmla="*/ 9 h 43"/>
                <a:gd name="T42" fmla="*/ 4 w 16"/>
                <a:gd name="T43" fmla="*/ 10 h 43"/>
                <a:gd name="T44" fmla="*/ 3 w 16"/>
                <a:gd name="T45" fmla="*/ 12 h 43"/>
                <a:gd name="T46" fmla="*/ 3 w 16"/>
                <a:gd name="T47" fmla="*/ 8 h 43"/>
                <a:gd name="T48" fmla="*/ 7 w 16"/>
                <a:gd name="T49" fmla="*/ 7 h 43"/>
                <a:gd name="T50" fmla="*/ 11 w 16"/>
                <a:gd name="T51" fmla="*/ 18 h 43"/>
                <a:gd name="T52" fmla="*/ 11 w 16"/>
                <a:gd name="T53" fmla="*/ 9 h 43"/>
                <a:gd name="T54" fmla="*/ 7 w 16"/>
                <a:gd name="T55" fmla="*/ 4 h 43"/>
                <a:gd name="T56" fmla="*/ 0 w 16"/>
                <a:gd name="T57" fmla="*/ 5 h 43"/>
                <a:gd name="T58" fmla="*/ 5 w 16"/>
                <a:gd name="T59" fmla="*/ 1 h 43"/>
                <a:gd name="T60" fmla="*/ 14 w 16"/>
                <a:gd name="T61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" h="43">
                  <a:moveTo>
                    <a:pt x="14" y="11"/>
                  </a:moveTo>
                  <a:cubicBezTo>
                    <a:pt x="14" y="20"/>
                    <a:pt x="16" y="30"/>
                    <a:pt x="9" y="36"/>
                  </a:cubicBezTo>
                  <a:cubicBezTo>
                    <a:pt x="8" y="38"/>
                    <a:pt x="10" y="41"/>
                    <a:pt x="9" y="43"/>
                  </a:cubicBezTo>
                  <a:cubicBezTo>
                    <a:pt x="7" y="40"/>
                    <a:pt x="8" y="35"/>
                    <a:pt x="4" y="34"/>
                  </a:cubicBezTo>
                  <a:cubicBezTo>
                    <a:pt x="4" y="33"/>
                    <a:pt x="2" y="31"/>
                    <a:pt x="3" y="30"/>
                  </a:cubicBezTo>
                  <a:cubicBezTo>
                    <a:pt x="6" y="30"/>
                    <a:pt x="5" y="35"/>
                    <a:pt x="8" y="33"/>
                  </a:cubicBezTo>
                  <a:cubicBezTo>
                    <a:pt x="9" y="30"/>
                    <a:pt x="12" y="29"/>
                    <a:pt x="11" y="26"/>
                  </a:cubicBezTo>
                  <a:cubicBezTo>
                    <a:pt x="13" y="25"/>
                    <a:pt x="12" y="21"/>
                    <a:pt x="12" y="18"/>
                  </a:cubicBezTo>
                  <a:cubicBezTo>
                    <a:pt x="10" y="22"/>
                    <a:pt x="9" y="25"/>
                    <a:pt x="9" y="29"/>
                  </a:cubicBezTo>
                  <a:cubicBezTo>
                    <a:pt x="6" y="29"/>
                    <a:pt x="8" y="25"/>
                    <a:pt x="5" y="24"/>
                  </a:cubicBezTo>
                  <a:lnTo>
                    <a:pt x="4" y="26"/>
                  </a:lnTo>
                  <a:cubicBezTo>
                    <a:pt x="3" y="26"/>
                    <a:pt x="2" y="24"/>
                    <a:pt x="3" y="23"/>
                  </a:cubicBezTo>
                  <a:cubicBezTo>
                    <a:pt x="4" y="23"/>
                    <a:pt x="4" y="21"/>
                    <a:pt x="6" y="22"/>
                  </a:cubicBezTo>
                  <a:cubicBezTo>
                    <a:pt x="7" y="22"/>
                    <a:pt x="7" y="23"/>
                    <a:pt x="8" y="23"/>
                  </a:cubicBezTo>
                  <a:lnTo>
                    <a:pt x="8" y="22"/>
                  </a:lnTo>
                  <a:cubicBezTo>
                    <a:pt x="7" y="20"/>
                    <a:pt x="3" y="20"/>
                    <a:pt x="3" y="18"/>
                  </a:cubicBezTo>
                  <a:cubicBezTo>
                    <a:pt x="5" y="17"/>
                    <a:pt x="7" y="19"/>
                    <a:pt x="9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7"/>
                    <a:pt x="6" y="17"/>
                    <a:pt x="6" y="16"/>
                  </a:cubicBezTo>
                  <a:cubicBezTo>
                    <a:pt x="7" y="14"/>
                    <a:pt x="8" y="16"/>
                    <a:pt x="9" y="16"/>
                  </a:cubicBezTo>
                  <a:cubicBezTo>
                    <a:pt x="9" y="14"/>
                    <a:pt x="9" y="10"/>
                    <a:pt x="6" y="9"/>
                  </a:cubicBezTo>
                  <a:cubicBezTo>
                    <a:pt x="5" y="8"/>
                    <a:pt x="5" y="10"/>
                    <a:pt x="4" y="10"/>
                  </a:cubicBezTo>
                  <a:cubicBezTo>
                    <a:pt x="4" y="11"/>
                    <a:pt x="4" y="12"/>
                    <a:pt x="3" y="12"/>
                  </a:cubicBezTo>
                  <a:cubicBezTo>
                    <a:pt x="2" y="11"/>
                    <a:pt x="3" y="9"/>
                    <a:pt x="3" y="8"/>
                  </a:cubicBezTo>
                  <a:cubicBezTo>
                    <a:pt x="4" y="6"/>
                    <a:pt x="5" y="7"/>
                    <a:pt x="7" y="7"/>
                  </a:cubicBezTo>
                  <a:cubicBezTo>
                    <a:pt x="11" y="9"/>
                    <a:pt x="10" y="15"/>
                    <a:pt x="11" y="18"/>
                  </a:cubicBezTo>
                  <a:cubicBezTo>
                    <a:pt x="13" y="16"/>
                    <a:pt x="11" y="12"/>
                    <a:pt x="11" y="9"/>
                  </a:cubicBezTo>
                  <a:cubicBezTo>
                    <a:pt x="9" y="8"/>
                    <a:pt x="10" y="5"/>
                    <a:pt x="7" y="4"/>
                  </a:cubicBezTo>
                  <a:cubicBezTo>
                    <a:pt x="4" y="2"/>
                    <a:pt x="2" y="11"/>
                    <a:pt x="0" y="5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12" y="0"/>
                    <a:pt x="11" y="8"/>
                    <a:pt x="14" y="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09" name="Freeform 369"/>
            <p:cNvSpPr>
              <a:spLocks/>
            </p:cNvSpPr>
            <p:nvPr/>
          </p:nvSpPr>
          <p:spPr bwMode="auto">
            <a:xfrm>
              <a:off x="4607" y="1604"/>
              <a:ext cx="4" cy="4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2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lnTo>
                    <a:pt x="0" y="2"/>
                  </a:lnTo>
                  <a:lnTo>
                    <a:pt x="0" y="0"/>
                  </a:ln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10" name="Freeform 370"/>
            <p:cNvSpPr>
              <a:spLocks/>
            </p:cNvSpPr>
            <p:nvPr/>
          </p:nvSpPr>
          <p:spPr bwMode="auto">
            <a:xfrm>
              <a:off x="4505" y="1606"/>
              <a:ext cx="7" cy="4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2 h 2"/>
                <a:gd name="T4" fmla="*/ 1 w 3"/>
                <a:gd name="T5" fmla="*/ 2 h 2"/>
                <a:gd name="T6" fmla="*/ 2 w 3"/>
                <a:gd name="T7" fmla="*/ 0 h 2"/>
                <a:gd name="T8" fmla="*/ 3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2"/>
                  </a:lnTo>
                  <a:lnTo>
                    <a:pt x="1" y="2"/>
                  </a:lnTo>
                  <a:cubicBezTo>
                    <a:pt x="1" y="1"/>
                    <a:pt x="0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11" name="Freeform 371"/>
            <p:cNvSpPr>
              <a:spLocks/>
            </p:cNvSpPr>
            <p:nvPr/>
          </p:nvSpPr>
          <p:spPr bwMode="auto">
            <a:xfrm>
              <a:off x="4544" y="1610"/>
              <a:ext cx="7" cy="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0 w 3"/>
                <a:gd name="T5" fmla="*/ 2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2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12" name="Freeform 372"/>
            <p:cNvSpPr>
              <a:spLocks/>
            </p:cNvSpPr>
            <p:nvPr/>
          </p:nvSpPr>
          <p:spPr bwMode="auto">
            <a:xfrm>
              <a:off x="4516" y="1615"/>
              <a:ext cx="6" cy="6"/>
            </a:xfrm>
            <a:custGeom>
              <a:avLst/>
              <a:gdLst>
                <a:gd name="T0" fmla="*/ 2 w 3"/>
                <a:gd name="T1" fmla="*/ 1 h 3"/>
                <a:gd name="T2" fmla="*/ 2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1"/>
                    <a:pt x="2" y="2"/>
                    <a:pt x="2" y="3"/>
                  </a:cubicBezTo>
                  <a:cubicBezTo>
                    <a:pt x="0" y="3"/>
                    <a:pt x="0" y="2"/>
                    <a:pt x="0" y="1"/>
                  </a:cubicBezTo>
                  <a:lnTo>
                    <a:pt x="1" y="0"/>
                  </a:ln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13" name="Freeform 373"/>
            <p:cNvSpPr>
              <a:spLocks/>
            </p:cNvSpPr>
            <p:nvPr/>
          </p:nvSpPr>
          <p:spPr bwMode="auto">
            <a:xfrm>
              <a:off x="4583" y="1615"/>
              <a:ext cx="7" cy="6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3 h 3"/>
                <a:gd name="T4" fmla="*/ 1 w 3"/>
                <a:gd name="T5" fmla="*/ 0 h 3"/>
                <a:gd name="T6" fmla="*/ 2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2"/>
                    <a:pt x="1" y="2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14" name="Freeform 374"/>
            <p:cNvSpPr>
              <a:spLocks/>
            </p:cNvSpPr>
            <p:nvPr/>
          </p:nvSpPr>
          <p:spPr bwMode="auto">
            <a:xfrm>
              <a:off x="4605" y="1621"/>
              <a:ext cx="6" cy="7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2 h 3"/>
                <a:gd name="T4" fmla="*/ 2 w 3"/>
                <a:gd name="T5" fmla="*/ 0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15" name="Freeform 375"/>
            <p:cNvSpPr>
              <a:spLocks/>
            </p:cNvSpPr>
            <p:nvPr/>
          </p:nvSpPr>
          <p:spPr bwMode="auto">
            <a:xfrm>
              <a:off x="4564" y="1623"/>
              <a:ext cx="4" cy="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16" name="Freeform 376"/>
            <p:cNvSpPr>
              <a:spLocks/>
            </p:cNvSpPr>
            <p:nvPr/>
          </p:nvSpPr>
          <p:spPr bwMode="auto">
            <a:xfrm>
              <a:off x="4544" y="1641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17" name="Freeform 377"/>
            <p:cNvSpPr>
              <a:spLocks/>
            </p:cNvSpPr>
            <p:nvPr/>
          </p:nvSpPr>
          <p:spPr bwMode="auto">
            <a:xfrm>
              <a:off x="4568" y="1643"/>
              <a:ext cx="7" cy="4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2 h 2"/>
                <a:gd name="T4" fmla="*/ 2 w 3"/>
                <a:gd name="T5" fmla="*/ 0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18" name="Freeform 378"/>
            <p:cNvSpPr>
              <a:spLocks/>
            </p:cNvSpPr>
            <p:nvPr/>
          </p:nvSpPr>
          <p:spPr bwMode="auto">
            <a:xfrm>
              <a:off x="4933" y="1654"/>
              <a:ext cx="56" cy="37"/>
            </a:xfrm>
            <a:custGeom>
              <a:avLst/>
              <a:gdLst>
                <a:gd name="T0" fmla="*/ 26 w 26"/>
                <a:gd name="T1" fmla="*/ 1 h 17"/>
                <a:gd name="T2" fmla="*/ 23 w 26"/>
                <a:gd name="T3" fmla="*/ 3 h 17"/>
                <a:gd name="T4" fmla="*/ 23 w 26"/>
                <a:gd name="T5" fmla="*/ 4 h 17"/>
                <a:gd name="T6" fmla="*/ 1 w 26"/>
                <a:gd name="T7" fmla="*/ 17 h 17"/>
                <a:gd name="T8" fmla="*/ 1 w 26"/>
                <a:gd name="T9" fmla="*/ 14 h 17"/>
                <a:gd name="T10" fmla="*/ 20 w 26"/>
                <a:gd name="T11" fmla="*/ 3 h 17"/>
                <a:gd name="T12" fmla="*/ 19 w 26"/>
                <a:gd name="T13" fmla="*/ 3 h 17"/>
                <a:gd name="T14" fmla="*/ 19 w 26"/>
                <a:gd name="T15" fmla="*/ 0 h 17"/>
                <a:gd name="T16" fmla="*/ 26 w 26"/>
                <a:gd name="T1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7">
                  <a:moveTo>
                    <a:pt x="26" y="1"/>
                  </a:moveTo>
                  <a:lnTo>
                    <a:pt x="23" y="3"/>
                  </a:lnTo>
                  <a:cubicBezTo>
                    <a:pt x="25" y="4"/>
                    <a:pt x="23" y="3"/>
                    <a:pt x="23" y="4"/>
                  </a:cubicBezTo>
                  <a:cubicBezTo>
                    <a:pt x="16" y="9"/>
                    <a:pt x="10" y="17"/>
                    <a:pt x="1" y="17"/>
                  </a:cubicBezTo>
                  <a:cubicBezTo>
                    <a:pt x="0" y="17"/>
                    <a:pt x="1" y="15"/>
                    <a:pt x="1" y="14"/>
                  </a:cubicBezTo>
                  <a:cubicBezTo>
                    <a:pt x="10" y="14"/>
                    <a:pt x="16" y="8"/>
                    <a:pt x="20" y="3"/>
                  </a:cubicBezTo>
                  <a:lnTo>
                    <a:pt x="19" y="3"/>
                  </a:lnTo>
                  <a:lnTo>
                    <a:pt x="19" y="0"/>
                  </a:lnTo>
                  <a:cubicBezTo>
                    <a:pt x="22" y="0"/>
                    <a:pt x="25" y="1"/>
                    <a:pt x="26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19" name="Freeform 379"/>
            <p:cNvSpPr>
              <a:spLocks/>
            </p:cNvSpPr>
            <p:nvPr/>
          </p:nvSpPr>
          <p:spPr bwMode="auto">
            <a:xfrm>
              <a:off x="4840" y="1691"/>
              <a:ext cx="443" cy="506"/>
            </a:xfrm>
            <a:custGeom>
              <a:avLst/>
              <a:gdLst>
                <a:gd name="T0" fmla="*/ 136 w 204"/>
                <a:gd name="T1" fmla="*/ 6 h 233"/>
                <a:gd name="T2" fmla="*/ 130 w 204"/>
                <a:gd name="T3" fmla="*/ 10 h 233"/>
                <a:gd name="T4" fmla="*/ 138 w 204"/>
                <a:gd name="T5" fmla="*/ 9 h 233"/>
                <a:gd name="T6" fmla="*/ 184 w 204"/>
                <a:gd name="T7" fmla="*/ 60 h 233"/>
                <a:gd name="T8" fmla="*/ 198 w 204"/>
                <a:gd name="T9" fmla="*/ 105 h 233"/>
                <a:gd name="T10" fmla="*/ 204 w 204"/>
                <a:gd name="T11" fmla="*/ 150 h 233"/>
                <a:gd name="T12" fmla="*/ 147 w 204"/>
                <a:gd name="T13" fmla="*/ 161 h 233"/>
                <a:gd name="T14" fmla="*/ 132 w 204"/>
                <a:gd name="T15" fmla="*/ 163 h 233"/>
                <a:gd name="T16" fmla="*/ 123 w 204"/>
                <a:gd name="T17" fmla="*/ 131 h 233"/>
                <a:gd name="T18" fmla="*/ 101 w 204"/>
                <a:gd name="T19" fmla="*/ 75 h 233"/>
                <a:gd name="T20" fmla="*/ 90 w 204"/>
                <a:gd name="T21" fmla="*/ 52 h 233"/>
                <a:gd name="T22" fmla="*/ 87 w 204"/>
                <a:gd name="T23" fmla="*/ 54 h 233"/>
                <a:gd name="T24" fmla="*/ 93 w 204"/>
                <a:gd name="T25" fmla="*/ 64 h 233"/>
                <a:gd name="T26" fmla="*/ 107 w 204"/>
                <a:gd name="T27" fmla="*/ 95 h 233"/>
                <a:gd name="T28" fmla="*/ 121 w 204"/>
                <a:gd name="T29" fmla="*/ 134 h 233"/>
                <a:gd name="T30" fmla="*/ 125 w 204"/>
                <a:gd name="T31" fmla="*/ 144 h 233"/>
                <a:gd name="T32" fmla="*/ 129 w 204"/>
                <a:gd name="T33" fmla="*/ 164 h 233"/>
                <a:gd name="T34" fmla="*/ 105 w 204"/>
                <a:gd name="T35" fmla="*/ 214 h 233"/>
                <a:gd name="T36" fmla="*/ 103 w 204"/>
                <a:gd name="T37" fmla="*/ 230 h 233"/>
                <a:gd name="T38" fmla="*/ 68 w 204"/>
                <a:gd name="T39" fmla="*/ 226 h 233"/>
                <a:gd name="T40" fmla="*/ 69 w 204"/>
                <a:gd name="T41" fmla="*/ 180 h 233"/>
                <a:gd name="T42" fmla="*/ 67 w 204"/>
                <a:gd name="T43" fmla="*/ 178 h 233"/>
                <a:gd name="T44" fmla="*/ 76 w 204"/>
                <a:gd name="T45" fmla="*/ 172 h 233"/>
                <a:gd name="T46" fmla="*/ 76 w 204"/>
                <a:gd name="T47" fmla="*/ 171 h 233"/>
                <a:gd name="T48" fmla="*/ 64 w 204"/>
                <a:gd name="T49" fmla="*/ 168 h 233"/>
                <a:gd name="T50" fmla="*/ 62 w 204"/>
                <a:gd name="T51" fmla="*/ 161 h 233"/>
                <a:gd name="T52" fmla="*/ 63 w 204"/>
                <a:gd name="T53" fmla="*/ 158 h 233"/>
                <a:gd name="T54" fmla="*/ 61 w 204"/>
                <a:gd name="T55" fmla="*/ 158 h 233"/>
                <a:gd name="T56" fmla="*/ 60 w 204"/>
                <a:gd name="T57" fmla="*/ 155 h 233"/>
                <a:gd name="T58" fmla="*/ 84 w 204"/>
                <a:gd name="T59" fmla="*/ 135 h 233"/>
                <a:gd name="T60" fmla="*/ 83 w 204"/>
                <a:gd name="T61" fmla="*/ 133 h 233"/>
                <a:gd name="T62" fmla="*/ 24 w 204"/>
                <a:gd name="T63" fmla="*/ 170 h 233"/>
                <a:gd name="T64" fmla="*/ 19 w 204"/>
                <a:gd name="T65" fmla="*/ 169 h 233"/>
                <a:gd name="T66" fmla="*/ 0 w 204"/>
                <a:gd name="T67" fmla="*/ 118 h 233"/>
                <a:gd name="T68" fmla="*/ 15 w 204"/>
                <a:gd name="T69" fmla="*/ 119 h 233"/>
                <a:gd name="T70" fmla="*/ 15 w 204"/>
                <a:gd name="T71" fmla="*/ 118 h 233"/>
                <a:gd name="T72" fmla="*/ 15 w 204"/>
                <a:gd name="T73" fmla="*/ 118 h 233"/>
                <a:gd name="T74" fmla="*/ 16 w 204"/>
                <a:gd name="T75" fmla="*/ 114 h 233"/>
                <a:gd name="T76" fmla="*/ 22 w 204"/>
                <a:gd name="T77" fmla="*/ 101 h 233"/>
                <a:gd name="T78" fmla="*/ 28 w 204"/>
                <a:gd name="T79" fmla="*/ 87 h 233"/>
                <a:gd name="T80" fmla="*/ 42 w 204"/>
                <a:gd name="T81" fmla="*/ 54 h 233"/>
                <a:gd name="T82" fmla="*/ 54 w 204"/>
                <a:gd name="T83" fmla="*/ 46 h 233"/>
                <a:gd name="T84" fmla="*/ 63 w 204"/>
                <a:gd name="T85" fmla="*/ 48 h 233"/>
                <a:gd name="T86" fmla="*/ 64 w 204"/>
                <a:gd name="T87" fmla="*/ 45 h 233"/>
                <a:gd name="T88" fmla="*/ 62 w 204"/>
                <a:gd name="T89" fmla="*/ 42 h 233"/>
                <a:gd name="T90" fmla="*/ 73 w 204"/>
                <a:gd name="T91" fmla="*/ 32 h 233"/>
                <a:gd name="T92" fmla="*/ 101 w 204"/>
                <a:gd name="T93" fmla="*/ 19 h 233"/>
                <a:gd name="T94" fmla="*/ 102 w 204"/>
                <a:gd name="T95" fmla="*/ 18 h 233"/>
                <a:gd name="T96" fmla="*/ 90 w 204"/>
                <a:gd name="T97" fmla="*/ 19 h 233"/>
                <a:gd name="T98" fmla="*/ 78 w 204"/>
                <a:gd name="T99" fmla="*/ 25 h 233"/>
                <a:gd name="T100" fmla="*/ 125 w 204"/>
                <a:gd name="T101" fmla="*/ 1 h 233"/>
                <a:gd name="T102" fmla="*/ 136 w 204"/>
                <a:gd name="T103" fmla="*/ 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4" h="233">
                  <a:moveTo>
                    <a:pt x="136" y="6"/>
                  </a:moveTo>
                  <a:cubicBezTo>
                    <a:pt x="134" y="7"/>
                    <a:pt x="129" y="6"/>
                    <a:pt x="130" y="10"/>
                  </a:cubicBezTo>
                  <a:cubicBezTo>
                    <a:pt x="132" y="12"/>
                    <a:pt x="135" y="9"/>
                    <a:pt x="138" y="9"/>
                  </a:cubicBezTo>
                  <a:cubicBezTo>
                    <a:pt x="164" y="11"/>
                    <a:pt x="174" y="40"/>
                    <a:pt x="184" y="60"/>
                  </a:cubicBezTo>
                  <a:cubicBezTo>
                    <a:pt x="190" y="75"/>
                    <a:pt x="196" y="88"/>
                    <a:pt x="198" y="105"/>
                  </a:cubicBezTo>
                  <a:cubicBezTo>
                    <a:pt x="201" y="120"/>
                    <a:pt x="203" y="135"/>
                    <a:pt x="204" y="150"/>
                  </a:cubicBezTo>
                  <a:cubicBezTo>
                    <a:pt x="186" y="157"/>
                    <a:pt x="165" y="155"/>
                    <a:pt x="147" y="161"/>
                  </a:cubicBezTo>
                  <a:cubicBezTo>
                    <a:pt x="142" y="161"/>
                    <a:pt x="137" y="164"/>
                    <a:pt x="132" y="163"/>
                  </a:cubicBezTo>
                  <a:cubicBezTo>
                    <a:pt x="129" y="152"/>
                    <a:pt x="128" y="141"/>
                    <a:pt x="123" y="131"/>
                  </a:cubicBezTo>
                  <a:cubicBezTo>
                    <a:pt x="115" y="113"/>
                    <a:pt x="111" y="93"/>
                    <a:pt x="101" y="75"/>
                  </a:cubicBezTo>
                  <a:cubicBezTo>
                    <a:pt x="97" y="67"/>
                    <a:pt x="96" y="60"/>
                    <a:pt x="90" y="52"/>
                  </a:cubicBezTo>
                  <a:cubicBezTo>
                    <a:pt x="88" y="52"/>
                    <a:pt x="88" y="53"/>
                    <a:pt x="87" y="54"/>
                  </a:cubicBezTo>
                  <a:cubicBezTo>
                    <a:pt x="88" y="58"/>
                    <a:pt x="92" y="60"/>
                    <a:pt x="93" y="64"/>
                  </a:cubicBezTo>
                  <a:cubicBezTo>
                    <a:pt x="97" y="75"/>
                    <a:pt x="106" y="84"/>
                    <a:pt x="107" y="95"/>
                  </a:cubicBezTo>
                  <a:cubicBezTo>
                    <a:pt x="112" y="107"/>
                    <a:pt x="116" y="122"/>
                    <a:pt x="121" y="134"/>
                  </a:cubicBezTo>
                  <a:cubicBezTo>
                    <a:pt x="122" y="138"/>
                    <a:pt x="124" y="141"/>
                    <a:pt x="125" y="144"/>
                  </a:cubicBezTo>
                  <a:cubicBezTo>
                    <a:pt x="127" y="151"/>
                    <a:pt x="127" y="158"/>
                    <a:pt x="129" y="164"/>
                  </a:cubicBezTo>
                  <a:cubicBezTo>
                    <a:pt x="108" y="173"/>
                    <a:pt x="110" y="196"/>
                    <a:pt x="105" y="214"/>
                  </a:cubicBezTo>
                  <a:cubicBezTo>
                    <a:pt x="104" y="219"/>
                    <a:pt x="105" y="225"/>
                    <a:pt x="103" y="230"/>
                  </a:cubicBezTo>
                  <a:cubicBezTo>
                    <a:pt x="91" y="233"/>
                    <a:pt x="78" y="232"/>
                    <a:pt x="68" y="226"/>
                  </a:cubicBezTo>
                  <a:cubicBezTo>
                    <a:pt x="68" y="210"/>
                    <a:pt x="74" y="195"/>
                    <a:pt x="69" y="180"/>
                  </a:cubicBezTo>
                  <a:cubicBezTo>
                    <a:pt x="68" y="179"/>
                    <a:pt x="67" y="179"/>
                    <a:pt x="67" y="178"/>
                  </a:cubicBezTo>
                  <a:cubicBezTo>
                    <a:pt x="69" y="175"/>
                    <a:pt x="73" y="173"/>
                    <a:pt x="76" y="172"/>
                  </a:cubicBezTo>
                  <a:cubicBezTo>
                    <a:pt x="76" y="172"/>
                    <a:pt x="77" y="172"/>
                    <a:pt x="76" y="171"/>
                  </a:cubicBezTo>
                  <a:cubicBezTo>
                    <a:pt x="73" y="169"/>
                    <a:pt x="67" y="172"/>
                    <a:pt x="64" y="168"/>
                  </a:cubicBezTo>
                  <a:cubicBezTo>
                    <a:pt x="64" y="166"/>
                    <a:pt x="60" y="164"/>
                    <a:pt x="62" y="161"/>
                  </a:cubicBezTo>
                  <a:cubicBezTo>
                    <a:pt x="63" y="160"/>
                    <a:pt x="64" y="159"/>
                    <a:pt x="63" y="158"/>
                  </a:cubicBezTo>
                  <a:cubicBezTo>
                    <a:pt x="62" y="157"/>
                    <a:pt x="62" y="158"/>
                    <a:pt x="61" y="158"/>
                  </a:cubicBezTo>
                  <a:cubicBezTo>
                    <a:pt x="61" y="157"/>
                    <a:pt x="60" y="156"/>
                    <a:pt x="60" y="155"/>
                  </a:cubicBezTo>
                  <a:cubicBezTo>
                    <a:pt x="67" y="148"/>
                    <a:pt x="75" y="140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61" y="142"/>
                    <a:pt x="52" y="175"/>
                    <a:pt x="24" y="170"/>
                  </a:cubicBezTo>
                  <a:cubicBezTo>
                    <a:pt x="22" y="169"/>
                    <a:pt x="21" y="168"/>
                    <a:pt x="19" y="169"/>
                  </a:cubicBezTo>
                  <a:cubicBezTo>
                    <a:pt x="13" y="152"/>
                    <a:pt x="4" y="136"/>
                    <a:pt x="0" y="118"/>
                  </a:cubicBezTo>
                  <a:cubicBezTo>
                    <a:pt x="5" y="117"/>
                    <a:pt x="9" y="119"/>
                    <a:pt x="15" y="119"/>
                  </a:cubicBezTo>
                  <a:lnTo>
                    <a:pt x="15" y="118"/>
                  </a:lnTo>
                  <a:lnTo>
                    <a:pt x="15" y="118"/>
                  </a:lnTo>
                  <a:cubicBezTo>
                    <a:pt x="17" y="117"/>
                    <a:pt x="14" y="115"/>
                    <a:pt x="16" y="114"/>
                  </a:cubicBezTo>
                  <a:cubicBezTo>
                    <a:pt x="16" y="108"/>
                    <a:pt x="26" y="107"/>
                    <a:pt x="22" y="101"/>
                  </a:cubicBezTo>
                  <a:cubicBezTo>
                    <a:pt x="21" y="96"/>
                    <a:pt x="25" y="91"/>
                    <a:pt x="28" y="87"/>
                  </a:cubicBezTo>
                  <a:cubicBezTo>
                    <a:pt x="34" y="76"/>
                    <a:pt x="37" y="64"/>
                    <a:pt x="42" y="54"/>
                  </a:cubicBezTo>
                  <a:cubicBezTo>
                    <a:pt x="45" y="49"/>
                    <a:pt x="49" y="47"/>
                    <a:pt x="54" y="46"/>
                  </a:cubicBezTo>
                  <a:lnTo>
                    <a:pt x="63" y="48"/>
                  </a:lnTo>
                  <a:cubicBezTo>
                    <a:pt x="64" y="47"/>
                    <a:pt x="65" y="46"/>
                    <a:pt x="64" y="45"/>
                  </a:cubicBezTo>
                  <a:cubicBezTo>
                    <a:pt x="64" y="44"/>
                    <a:pt x="61" y="44"/>
                    <a:pt x="62" y="42"/>
                  </a:cubicBezTo>
                  <a:cubicBezTo>
                    <a:pt x="66" y="38"/>
                    <a:pt x="70" y="36"/>
                    <a:pt x="73" y="32"/>
                  </a:cubicBezTo>
                  <a:cubicBezTo>
                    <a:pt x="82" y="26"/>
                    <a:pt x="91" y="20"/>
                    <a:pt x="101" y="19"/>
                  </a:cubicBezTo>
                  <a:lnTo>
                    <a:pt x="102" y="18"/>
                  </a:lnTo>
                  <a:cubicBezTo>
                    <a:pt x="97" y="17"/>
                    <a:pt x="94" y="18"/>
                    <a:pt x="90" y="19"/>
                  </a:cubicBezTo>
                  <a:cubicBezTo>
                    <a:pt x="85" y="20"/>
                    <a:pt x="82" y="23"/>
                    <a:pt x="78" y="25"/>
                  </a:cubicBezTo>
                  <a:cubicBezTo>
                    <a:pt x="92" y="13"/>
                    <a:pt x="107" y="5"/>
                    <a:pt x="125" y="1"/>
                  </a:cubicBezTo>
                  <a:cubicBezTo>
                    <a:pt x="128" y="2"/>
                    <a:pt x="136" y="0"/>
                    <a:pt x="136" y="6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20" name="Freeform 380"/>
            <p:cNvSpPr>
              <a:spLocks/>
            </p:cNvSpPr>
            <p:nvPr/>
          </p:nvSpPr>
          <p:spPr bwMode="auto">
            <a:xfrm>
              <a:off x="4227" y="1725"/>
              <a:ext cx="654" cy="515"/>
            </a:xfrm>
            <a:custGeom>
              <a:avLst/>
              <a:gdLst>
                <a:gd name="T0" fmla="*/ 139 w 301"/>
                <a:gd name="T1" fmla="*/ 25 h 237"/>
                <a:gd name="T2" fmla="*/ 139 w 301"/>
                <a:gd name="T3" fmla="*/ 29 h 237"/>
                <a:gd name="T4" fmla="*/ 201 w 301"/>
                <a:gd name="T5" fmla="*/ 12 h 237"/>
                <a:gd name="T6" fmla="*/ 239 w 301"/>
                <a:gd name="T7" fmla="*/ 18 h 237"/>
                <a:gd name="T8" fmla="*/ 264 w 301"/>
                <a:gd name="T9" fmla="*/ 57 h 237"/>
                <a:gd name="T10" fmla="*/ 293 w 301"/>
                <a:gd name="T11" fmla="*/ 141 h 237"/>
                <a:gd name="T12" fmla="*/ 301 w 301"/>
                <a:gd name="T13" fmla="*/ 162 h 237"/>
                <a:gd name="T14" fmla="*/ 221 w 301"/>
                <a:gd name="T15" fmla="*/ 175 h 237"/>
                <a:gd name="T16" fmla="*/ 183 w 301"/>
                <a:gd name="T17" fmla="*/ 132 h 237"/>
                <a:gd name="T18" fmla="*/ 145 w 301"/>
                <a:gd name="T19" fmla="*/ 58 h 237"/>
                <a:gd name="T20" fmla="*/ 144 w 301"/>
                <a:gd name="T21" fmla="*/ 60 h 237"/>
                <a:gd name="T22" fmla="*/ 182 w 301"/>
                <a:gd name="T23" fmla="*/ 136 h 237"/>
                <a:gd name="T24" fmla="*/ 204 w 301"/>
                <a:gd name="T25" fmla="*/ 203 h 237"/>
                <a:gd name="T26" fmla="*/ 200 w 301"/>
                <a:gd name="T27" fmla="*/ 220 h 237"/>
                <a:gd name="T28" fmla="*/ 128 w 301"/>
                <a:gd name="T29" fmla="*/ 210 h 237"/>
                <a:gd name="T30" fmla="*/ 150 w 301"/>
                <a:gd name="T31" fmla="*/ 173 h 237"/>
                <a:gd name="T32" fmla="*/ 126 w 301"/>
                <a:gd name="T33" fmla="*/ 155 h 237"/>
                <a:gd name="T34" fmla="*/ 139 w 301"/>
                <a:gd name="T35" fmla="*/ 140 h 237"/>
                <a:gd name="T36" fmla="*/ 130 w 301"/>
                <a:gd name="T37" fmla="*/ 149 h 237"/>
                <a:gd name="T38" fmla="*/ 33 w 301"/>
                <a:gd name="T39" fmla="*/ 170 h 237"/>
                <a:gd name="T40" fmla="*/ 20 w 301"/>
                <a:gd name="T41" fmla="*/ 113 h 237"/>
                <a:gd name="T42" fmla="*/ 63 w 301"/>
                <a:gd name="T43" fmla="*/ 117 h 237"/>
                <a:gd name="T44" fmla="*/ 66 w 301"/>
                <a:gd name="T45" fmla="*/ 117 h 237"/>
                <a:gd name="T46" fmla="*/ 69 w 301"/>
                <a:gd name="T47" fmla="*/ 122 h 237"/>
                <a:gd name="T48" fmla="*/ 78 w 301"/>
                <a:gd name="T49" fmla="*/ 114 h 237"/>
                <a:gd name="T50" fmla="*/ 83 w 301"/>
                <a:gd name="T51" fmla="*/ 113 h 237"/>
                <a:gd name="T52" fmla="*/ 82 w 301"/>
                <a:gd name="T53" fmla="*/ 102 h 237"/>
                <a:gd name="T54" fmla="*/ 101 w 301"/>
                <a:gd name="T55" fmla="*/ 61 h 237"/>
                <a:gd name="T56" fmla="*/ 113 w 301"/>
                <a:gd name="T57" fmla="*/ 44 h 237"/>
                <a:gd name="T58" fmla="*/ 122 w 301"/>
                <a:gd name="T59" fmla="*/ 42 h 237"/>
                <a:gd name="T60" fmla="*/ 129 w 301"/>
                <a:gd name="T61" fmla="*/ 30 h 237"/>
                <a:gd name="T62" fmla="*/ 197 w 301"/>
                <a:gd name="T63" fmla="*/ 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1" h="237">
                  <a:moveTo>
                    <a:pt x="197" y="9"/>
                  </a:moveTo>
                  <a:cubicBezTo>
                    <a:pt x="176" y="10"/>
                    <a:pt x="158" y="20"/>
                    <a:pt x="139" y="25"/>
                  </a:cubicBezTo>
                  <a:cubicBezTo>
                    <a:pt x="138" y="26"/>
                    <a:pt x="136" y="27"/>
                    <a:pt x="137" y="28"/>
                  </a:cubicBezTo>
                  <a:cubicBezTo>
                    <a:pt x="137" y="29"/>
                    <a:pt x="138" y="30"/>
                    <a:pt x="139" y="29"/>
                  </a:cubicBezTo>
                  <a:cubicBezTo>
                    <a:pt x="143" y="25"/>
                    <a:pt x="149" y="25"/>
                    <a:pt x="154" y="23"/>
                  </a:cubicBezTo>
                  <a:cubicBezTo>
                    <a:pt x="170" y="18"/>
                    <a:pt x="184" y="13"/>
                    <a:pt x="201" y="12"/>
                  </a:cubicBezTo>
                  <a:cubicBezTo>
                    <a:pt x="203" y="14"/>
                    <a:pt x="206" y="12"/>
                    <a:pt x="208" y="12"/>
                  </a:cubicBezTo>
                  <a:cubicBezTo>
                    <a:pt x="218" y="12"/>
                    <a:pt x="230" y="13"/>
                    <a:pt x="239" y="18"/>
                  </a:cubicBezTo>
                  <a:cubicBezTo>
                    <a:pt x="248" y="28"/>
                    <a:pt x="257" y="38"/>
                    <a:pt x="261" y="50"/>
                  </a:cubicBezTo>
                  <a:cubicBezTo>
                    <a:pt x="263" y="52"/>
                    <a:pt x="262" y="55"/>
                    <a:pt x="264" y="57"/>
                  </a:cubicBezTo>
                  <a:cubicBezTo>
                    <a:pt x="270" y="71"/>
                    <a:pt x="276" y="86"/>
                    <a:pt x="278" y="101"/>
                  </a:cubicBezTo>
                  <a:cubicBezTo>
                    <a:pt x="284" y="114"/>
                    <a:pt x="286" y="128"/>
                    <a:pt x="293" y="141"/>
                  </a:cubicBezTo>
                  <a:cubicBezTo>
                    <a:pt x="295" y="147"/>
                    <a:pt x="299" y="153"/>
                    <a:pt x="299" y="160"/>
                  </a:cubicBezTo>
                  <a:lnTo>
                    <a:pt x="301" y="162"/>
                  </a:lnTo>
                  <a:cubicBezTo>
                    <a:pt x="278" y="166"/>
                    <a:pt x="255" y="171"/>
                    <a:pt x="232" y="173"/>
                  </a:cubicBezTo>
                  <a:cubicBezTo>
                    <a:pt x="228" y="174"/>
                    <a:pt x="224" y="175"/>
                    <a:pt x="221" y="175"/>
                  </a:cubicBezTo>
                  <a:cubicBezTo>
                    <a:pt x="212" y="179"/>
                    <a:pt x="208" y="188"/>
                    <a:pt x="205" y="197"/>
                  </a:cubicBezTo>
                  <a:cubicBezTo>
                    <a:pt x="200" y="174"/>
                    <a:pt x="188" y="155"/>
                    <a:pt x="183" y="132"/>
                  </a:cubicBezTo>
                  <a:cubicBezTo>
                    <a:pt x="180" y="123"/>
                    <a:pt x="171" y="117"/>
                    <a:pt x="172" y="105"/>
                  </a:cubicBezTo>
                  <a:cubicBezTo>
                    <a:pt x="161" y="90"/>
                    <a:pt x="161" y="70"/>
                    <a:pt x="145" y="58"/>
                  </a:cubicBezTo>
                  <a:cubicBezTo>
                    <a:pt x="144" y="57"/>
                    <a:pt x="144" y="58"/>
                    <a:pt x="144" y="58"/>
                  </a:cubicBezTo>
                  <a:lnTo>
                    <a:pt x="144" y="60"/>
                  </a:lnTo>
                  <a:cubicBezTo>
                    <a:pt x="158" y="73"/>
                    <a:pt x="160" y="91"/>
                    <a:pt x="170" y="106"/>
                  </a:cubicBezTo>
                  <a:cubicBezTo>
                    <a:pt x="169" y="118"/>
                    <a:pt x="178" y="126"/>
                    <a:pt x="182" y="136"/>
                  </a:cubicBezTo>
                  <a:cubicBezTo>
                    <a:pt x="189" y="155"/>
                    <a:pt x="195" y="174"/>
                    <a:pt x="202" y="194"/>
                  </a:cubicBezTo>
                  <a:cubicBezTo>
                    <a:pt x="201" y="197"/>
                    <a:pt x="202" y="200"/>
                    <a:pt x="204" y="203"/>
                  </a:cubicBezTo>
                  <a:cubicBezTo>
                    <a:pt x="204" y="209"/>
                    <a:pt x="201" y="214"/>
                    <a:pt x="201" y="220"/>
                  </a:cubicBezTo>
                  <a:lnTo>
                    <a:pt x="200" y="220"/>
                  </a:lnTo>
                  <a:cubicBezTo>
                    <a:pt x="201" y="226"/>
                    <a:pt x="198" y="231"/>
                    <a:pt x="197" y="237"/>
                  </a:cubicBezTo>
                  <a:cubicBezTo>
                    <a:pt x="171" y="235"/>
                    <a:pt x="144" y="231"/>
                    <a:pt x="128" y="210"/>
                  </a:cubicBezTo>
                  <a:cubicBezTo>
                    <a:pt x="125" y="205"/>
                    <a:pt x="131" y="203"/>
                    <a:pt x="133" y="200"/>
                  </a:cubicBezTo>
                  <a:cubicBezTo>
                    <a:pt x="136" y="189"/>
                    <a:pt x="157" y="187"/>
                    <a:pt x="150" y="173"/>
                  </a:cubicBezTo>
                  <a:cubicBezTo>
                    <a:pt x="149" y="169"/>
                    <a:pt x="145" y="170"/>
                    <a:pt x="142" y="169"/>
                  </a:cubicBezTo>
                  <a:cubicBezTo>
                    <a:pt x="136" y="167"/>
                    <a:pt x="130" y="160"/>
                    <a:pt x="126" y="155"/>
                  </a:cubicBezTo>
                  <a:cubicBezTo>
                    <a:pt x="131" y="151"/>
                    <a:pt x="137" y="148"/>
                    <a:pt x="140" y="142"/>
                  </a:cubicBezTo>
                  <a:cubicBezTo>
                    <a:pt x="140" y="141"/>
                    <a:pt x="140" y="141"/>
                    <a:pt x="139" y="140"/>
                  </a:cubicBezTo>
                  <a:cubicBezTo>
                    <a:pt x="138" y="140"/>
                    <a:pt x="137" y="142"/>
                    <a:pt x="136" y="142"/>
                  </a:cubicBezTo>
                  <a:cubicBezTo>
                    <a:pt x="136" y="146"/>
                    <a:pt x="132" y="147"/>
                    <a:pt x="130" y="149"/>
                  </a:cubicBezTo>
                  <a:cubicBezTo>
                    <a:pt x="112" y="159"/>
                    <a:pt x="93" y="167"/>
                    <a:pt x="75" y="178"/>
                  </a:cubicBezTo>
                  <a:cubicBezTo>
                    <a:pt x="60" y="181"/>
                    <a:pt x="47" y="173"/>
                    <a:pt x="33" y="170"/>
                  </a:cubicBezTo>
                  <a:cubicBezTo>
                    <a:pt x="19" y="166"/>
                    <a:pt x="7" y="154"/>
                    <a:pt x="0" y="142"/>
                  </a:cubicBezTo>
                  <a:cubicBezTo>
                    <a:pt x="0" y="130"/>
                    <a:pt x="9" y="118"/>
                    <a:pt x="20" y="113"/>
                  </a:cubicBezTo>
                  <a:cubicBezTo>
                    <a:pt x="31" y="110"/>
                    <a:pt x="48" y="106"/>
                    <a:pt x="58" y="115"/>
                  </a:cubicBezTo>
                  <a:cubicBezTo>
                    <a:pt x="59" y="116"/>
                    <a:pt x="61" y="118"/>
                    <a:pt x="63" y="117"/>
                  </a:cubicBezTo>
                  <a:cubicBezTo>
                    <a:pt x="62" y="118"/>
                    <a:pt x="62" y="122"/>
                    <a:pt x="63" y="123"/>
                  </a:cubicBezTo>
                  <a:cubicBezTo>
                    <a:pt x="66" y="122"/>
                    <a:pt x="64" y="118"/>
                    <a:pt x="66" y="117"/>
                  </a:cubicBezTo>
                  <a:cubicBezTo>
                    <a:pt x="67" y="116"/>
                    <a:pt x="68" y="117"/>
                    <a:pt x="69" y="116"/>
                  </a:cubicBezTo>
                  <a:cubicBezTo>
                    <a:pt x="70" y="118"/>
                    <a:pt x="66" y="120"/>
                    <a:pt x="69" y="122"/>
                  </a:cubicBezTo>
                  <a:cubicBezTo>
                    <a:pt x="71" y="121"/>
                    <a:pt x="73" y="118"/>
                    <a:pt x="72" y="114"/>
                  </a:cubicBezTo>
                  <a:cubicBezTo>
                    <a:pt x="75" y="115"/>
                    <a:pt x="76" y="112"/>
                    <a:pt x="78" y="114"/>
                  </a:cubicBezTo>
                  <a:cubicBezTo>
                    <a:pt x="79" y="115"/>
                    <a:pt x="80" y="115"/>
                    <a:pt x="82" y="115"/>
                  </a:cubicBezTo>
                  <a:lnTo>
                    <a:pt x="83" y="113"/>
                  </a:lnTo>
                  <a:cubicBezTo>
                    <a:pt x="80" y="112"/>
                    <a:pt x="79" y="109"/>
                    <a:pt x="81" y="105"/>
                  </a:cubicBezTo>
                  <a:cubicBezTo>
                    <a:pt x="81" y="104"/>
                    <a:pt x="83" y="103"/>
                    <a:pt x="82" y="102"/>
                  </a:cubicBezTo>
                  <a:cubicBezTo>
                    <a:pt x="90" y="96"/>
                    <a:pt x="87" y="87"/>
                    <a:pt x="92" y="80"/>
                  </a:cubicBezTo>
                  <a:cubicBezTo>
                    <a:pt x="96" y="74"/>
                    <a:pt x="98" y="68"/>
                    <a:pt x="101" y="61"/>
                  </a:cubicBezTo>
                  <a:cubicBezTo>
                    <a:pt x="101" y="60"/>
                    <a:pt x="103" y="58"/>
                    <a:pt x="103" y="57"/>
                  </a:cubicBezTo>
                  <a:cubicBezTo>
                    <a:pt x="106" y="52"/>
                    <a:pt x="107" y="46"/>
                    <a:pt x="113" y="44"/>
                  </a:cubicBezTo>
                  <a:cubicBezTo>
                    <a:pt x="118" y="43"/>
                    <a:pt x="122" y="47"/>
                    <a:pt x="125" y="45"/>
                  </a:cubicBezTo>
                  <a:cubicBezTo>
                    <a:pt x="125" y="43"/>
                    <a:pt x="123" y="44"/>
                    <a:pt x="122" y="42"/>
                  </a:cubicBezTo>
                  <a:cubicBezTo>
                    <a:pt x="124" y="39"/>
                    <a:pt x="125" y="35"/>
                    <a:pt x="129" y="33"/>
                  </a:cubicBezTo>
                  <a:lnTo>
                    <a:pt x="129" y="30"/>
                  </a:lnTo>
                  <a:cubicBezTo>
                    <a:pt x="145" y="19"/>
                    <a:pt x="162" y="10"/>
                    <a:pt x="180" y="4"/>
                  </a:cubicBezTo>
                  <a:cubicBezTo>
                    <a:pt x="186" y="4"/>
                    <a:pt x="195" y="0"/>
                    <a:pt x="197" y="9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21" name="Freeform 381"/>
            <p:cNvSpPr>
              <a:spLocks/>
            </p:cNvSpPr>
            <p:nvPr/>
          </p:nvSpPr>
          <p:spPr bwMode="auto">
            <a:xfrm>
              <a:off x="4455" y="1838"/>
              <a:ext cx="11" cy="33"/>
            </a:xfrm>
            <a:custGeom>
              <a:avLst/>
              <a:gdLst>
                <a:gd name="T0" fmla="*/ 5 w 5"/>
                <a:gd name="T1" fmla="*/ 0 h 15"/>
                <a:gd name="T2" fmla="*/ 0 w 5"/>
                <a:gd name="T3" fmla="*/ 15 h 15"/>
                <a:gd name="T4" fmla="*/ 5 w 5"/>
                <a:gd name="T5" fmla="*/ 0 h 15"/>
                <a:gd name="T6" fmla="*/ 5 w 5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cubicBezTo>
                    <a:pt x="4" y="5"/>
                    <a:pt x="1" y="9"/>
                    <a:pt x="0" y="15"/>
                  </a:cubicBezTo>
                  <a:cubicBezTo>
                    <a:pt x="0" y="11"/>
                    <a:pt x="2" y="4"/>
                    <a:pt x="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22" name="Freeform 382"/>
            <p:cNvSpPr>
              <a:spLocks/>
            </p:cNvSpPr>
            <p:nvPr/>
          </p:nvSpPr>
          <p:spPr bwMode="auto">
            <a:xfrm>
              <a:off x="4184" y="1901"/>
              <a:ext cx="149" cy="120"/>
            </a:xfrm>
            <a:custGeom>
              <a:avLst/>
              <a:gdLst>
                <a:gd name="T0" fmla="*/ 59 w 69"/>
                <a:gd name="T1" fmla="*/ 10 h 55"/>
                <a:gd name="T2" fmla="*/ 69 w 69"/>
                <a:gd name="T3" fmla="*/ 25 h 55"/>
                <a:gd name="T4" fmla="*/ 23 w 69"/>
                <a:gd name="T5" fmla="*/ 43 h 55"/>
                <a:gd name="T6" fmla="*/ 18 w 69"/>
                <a:gd name="T7" fmla="*/ 55 h 55"/>
                <a:gd name="T8" fmla="*/ 0 w 69"/>
                <a:gd name="T9" fmla="*/ 40 h 55"/>
                <a:gd name="T10" fmla="*/ 12 w 69"/>
                <a:gd name="T11" fmla="*/ 23 h 55"/>
                <a:gd name="T12" fmla="*/ 20 w 69"/>
                <a:gd name="T13" fmla="*/ 13 h 55"/>
                <a:gd name="T14" fmla="*/ 38 w 69"/>
                <a:gd name="T15" fmla="*/ 1 h 55"/>
                <a:gd name="T16" fmla="*/ 59 w 69"/>
                <a:gd name="T17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55">
                  <a:moveTo>
                    <a:pt x="59" y="10"/>
                  </a:moveTo>
                  <a:cubicBezTo>
                    <a:pt x="66" y="12"/>
                    <a:pt x="68" y="20"/>
                    <a:pt x="69" y="25"/>
                  </a:cubicBezTo>
                  <a:cubicBezTo>
                    <a:pt x="51" y="23"/>
                    <a:pt x="33" y="28"/>
                    <a:pt x="23" y="43"/>
                  </a:cubicBezTo>
                  <a:cubicBezTo>
                    <a:pt x="21" y="47"/>
                    <a:pt x="18" y="51"/>
                    <a:pt x="18" y="55"/>
                  </a:cubicBezTo>
                  <a:cubicBezTo>
                    <a:pt x="11" y="51"/>
                    <a:pt x="1" y="48"/>
                    <a:pt x="0" y="40"/>
                  </a:cubicBezTo>
                  <a:cubicBezTo>
                    <a:pt x="8" y="36"/>
                    <a:pt x="7" y="28"/>
                    <a:pt x="12" y="23"/>
                  </a:cubicBezTo>
                  <a:cubicBezTo>
                    <a:pt x="14" y="20"/>
                    <a:pt x="20" y="18"/>
                    <a:pt x="20" y="13"/>
                  </a:cubicBezTo>
                  <a:cubicBezTo>
                    <a:pt x="25" y="8"/>
                    <a:pt x="30" y="0"/>
                    <a:pt x="38" y="1"/>
                  </a:cubicBezTo>
                  <a:cubicBezTo>
                    <a:pt x="45" y="5"/>
                    <a:pt x="51" y="9"/>
                    <a:pt x="59" y="10"/>
                  </a:cubicBezTo>
                  <a:close/>
                </a:path>
              </a:pathLst>
            </a:custGeom>
            <a:solidFill>
              <a:srgbClr val="FDC8B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23" name="Freeform 383"/>
            <p:cNvSpPr>
              <a:spLocks/>
            </p:cNvSpPr>
            <p:nvPr/>
          </p:nvSpPr>
          <p:spPr bwMode="auto">
            <a:xfrm>
              <a:off x="4340" y="1958"/>
              <a:ext cx="46" cy="15"/>
            </a:xfrm>
            <a:custGeom>
              <a:avLst/>
              <a:gdLst>
                <a:gd name="T0" fmla="*/ 21 w 21"/>
                <a:gd name="T1" fmla="*/ 3 h 7"/>
                <a:gd name="T2" fmla="*/ 9 w 21"/>
                <a:gd name="T3" fmla="*/ 6 h 7"/>
                <a:gd name="T4" fmla="*/ 0 w 21"/>
                <a:gd name="T5" fmla="*/ 0 h 7"/>
                <a:gd name="T6" fmla="*/ 3 w 21"/>
                <a:gd name="T7" fmla="*/ 1 h 7"/>
                <a:gd name="T8" fmla="*/ 21 w 21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1" y="3"/>
                  </a:moveTo>
                  <a:cubicBezTo>
                    <a:pt x="18" y="7"/>
                    <a:pt x="13" y="5"/>
                    <a:pt x="9" y="6"/>
                  </a:cubicBezTo>
                  <a:cubicBezTo>
                    <a:pt x="6" y="4"/>
                    <a:pt x="3" y="2"/>
                    <a:pt x="0" y="0"/>
                  </a:cubicBezTo>
                  <a:cubicBezTo>
                    <a:pt x="1" y="0"/>
                    <a:pt x="1" y="0"/>
                    <a:pt x="3" y="1"/>
                  </a:cubicBezTo>
                  <a:cubicBezTo>
                    <a:pt x="8" y="2"/>
                    <a:pt x="15" y="2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24" name="Freeform 384"/>
            <p:cNvSpPr>
              <a:spLocks/>
            </p:cNvSpPr>
            <p:nvPr/>
          </p:nvSpPr>
          <p:spPr bwMode="auto">
            <a:xfrm>
              <a:off x="4079" y="1967"/>
              <a:ext cx="202" cy="139"/>
            </a:xfrm>
            <a:custGeom>
              <a:avLst/>
              <a:gdLst>
                <a:gd name="T0" fmla="*/ 52 w 93"/>
                <a:gd name="T1" fmla="*/ 0 h 64"/>
                <a:gd name="T2" fmla="*/ 45 w 93"/>
                <a:gd name="T3" fmla="*/ 13 h 64"/>
                <a:gd name="T4" fmla="*/ 64 w 93"/>
                <a:gd name="T5" fmla="*/ 28 h 64"/>
                <a:gd name="T6" fmla="*/ 78 w 93"/>
                <a:gd name="T7" fmla="*/ 48 h 64"/>
                <a:gd name="T8" fmla="*/ 93 w 93"/>
                <a:gd name="T9" fmla="*/ 60 h 64"/>
                <a:gd name="T10" fmla="*/ 83 w 93"/>
                <a:gd name="T11" fmla="*/ 62 h 64"/>
                <a:gd name="T12" fmla="*/ 26 w 93"/>
                <a:gd name="T13" fmla="*/ 32 h 64"/>
                <a:gd name="T14" fmla="*/ 7 w 93"/>
                <a:gd name="T15" fmla="*/ 22 h 64"/>
                <a:gd name="T16" fmla="*/ 0 w 93"/>
                <a:gd name="T17" fmla="*/ 19 h 64"/>
                <a:gd name="T18" fmla="*/ 52 w 93"/>
                <a:gd name="T19" fmla="*/ 0 h 64"/>
                <a:gd name="T20" fmla="*/ 52 w 93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64">
                  <a:moveTo>
                    <a:pt x="52" y="0"/>
                  </a:moveTo>
                  <a:cubicBezTo>
                    <a:pt x="51" y="5"/>
                    <a:pt x="43" y="8"/>
                    <a:pt x="45" y="13"/>
                  </a:cubicBezTo>
                  <a:cubicBezTo>
                    <a:pt x="49" y="21"/>
                    <a:pt x="57" y="25"/>
                    <a:pt x="64" y="28"/>
                  </a:cubicBezTo>
                  <a:cubicBezTo>
                    <a:pt x="65" y="37"/>
                    <a:pt x="73" y="42"/>
                    <a:pt x="78" y="48"/>
                  </a:cubicBezTo>
                  <a:cubicBezTo>
                    <a:pt x="83" y="52"/>
                    <a:pt x="87" y="58"/>
                    <a:pt x="93" y="60"/>
                  </a:cubicBezTo>
                  <a:cubicBezTo>
                    <a:pt x="90" y="62"/>
                    <a:pt x="86" y="64"/>
                    <a:pt x="83" y="62"/>
                  </a:cubicBezTo>
                  <a:cubicBezTo>
                    <a:pt x="62" y="56"/>
                    <a:pt x="46" y="40"/>
                    <a:pt x="26" y="32"/>
                  </a:cubicBezTo>
                  <a:cubicBezTo>
                    <a:pt x="21" y="28"/>
                    <a:pt x="14" y="24"/>
                    <a:pt x="7" y="22"/>
                  </a:cubicBezTo>
                  <a:lnTo>
                    <a:pt x="0" y="19"/>
                  </a:lnTo>
                  <a:cubicBezTo>
                    <a:pt x="19" y="17"/>
                    <a:pt x="33" y="2"/>
                    <a:pt x="52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25" name="Freeform 385"/>
            <p:cNvSpPr>
              <a:spLocks/>
            </p:cNvSpPr>
            <p:nvPr/>
          </p:nvSpPr>
          <p:spPr bwMode="auto">
            <a:xfrm>
              <a:off x="5029" y="1971"/>
              <a:ext cx="13" cy="11"/>
            </a:xfrm>
            <a:custGeom>
              <a:avLst/>
              <a:gdLst>
                <a:gd name="T0" fmla="*/ 6 w 6"/>
                <a:gd name="T1" fmla="*/ 0 h 5"/>
                <a:gd name="T2" fmla="*/ 1 w 6"/>
                <a:gd name="T3" fmla="*/ 5 h 5"/>
                <a:gd name="T4" fmla="*/ 0 w 6"/>
                <a:gd name="T5" fmla="*/ 4 h 5"/>
                <a:gd name="T6" fmla="*/ 6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1" y="5"/>
                  </a:lnTo>
                  <a:lnTo>
                    <a:pt x="0" y="4"/>
                  </a:lnTo>
                  <a:cubicBezTo>
                    <a:pt x="1" y="2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26" name="Freeform 386"/>
            <p:cNvSpPr>
              <a:spLocks/>
            </p:cNvSpPr>
            <p:nvPr/>
          </p:nvSpPr>
          <p:spPr bwMode="auto">
            <a:xfrm>
              <a:off x="5031" y="1980"/>
              <a:ext cx="17" cy="11"/>
            </a:xfrm>
            <a:custGeom>
              <a:avLst/>
              <a:gdLst>
                <a:gd name="T0" fmla="*/ 8 w 8"/>
                <a:gd name="T1" fmla="*/ 1 h 5"/>
                <a:gd name="T2" fmla="*/ 0 w 8"/>
                <a:gd name="T3" fmla="*/ 4 h 5"/>
                <a:gd name="T4" fmla="*/ 8 w 8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1"/>
                  </a:moveTo>
                  <a:cubicBezTo>
                    <a:pt x="5" y="2"/>
                    <a:pt x="3" y="5"/>
                    <a:pt x="0" y="4"/>
                  </a:cubicBezTo>
                  <a:cubicBezTo>
                    <a:pt x="1" y="1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27" name="Freeform 387"/>
            <p:cNvSpPr>
              <a:spLocks/>
            </p:cNvSpPr>
            <p:nvPr/>
          </p:nvSpPr>
          <p:spPr bwMode="auto">
            <a:xfrm>
              <a:off x="4234" y="1995"/>
              <a:ext cx="21" cy="39"/>
            </a:xfrm>
            <a:custGeom>
              <a:avLst/>
              <a:gdLst>
                <a:gd name="T0" fmla="*/ 1 w 10"/>
                <a:gd name="T1" fmla="*/ 18 h 18"/>
                <a:gd name="T2" fmla="*/ 0 w 10"/>
                <a:gd name="T3" fmla="*/ 18 h 18"/>
                <a:gd name="T4" fmla="*/ 10 w 10"/>
                <a:gd name="T5" fmla="*/ 0 h 18"/>
                <a:gd name="T6" fmla="*/ 1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" y="18"/>
                  </a:moveTo>
                  <a:lnTo>
                    <a:pt x="0" y="18"/>
                  </a:lnTo>
                  <a:cubicBezTo>
                    <a:pt x="0" y="11"/>
                    <a:pt x="4" y="5"/>
                    <a:pt x="10" y="0"/>
                  </a:cubicBezTo>
                  <a:cubicBezTo>
                    <a:pt x="4" y="5"/>
                    <a:pt x="2" y="12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28" name="Freeform 388"/>
            <p:cNvSpPr>
              <a:spLocks/>
            </p:cNvSpPr>
            <p:nvPr/>
          </p:nvSpPr>
          <p:spPr bwMode="auto">
            <a:xfrm>
              <a:off x="3971" y="2010"/>
              <a:ext cx="569" cy="137"/>
            </a:xfrm>
            <a:custGeom>
              <a:avLst/>
              <a:gdLst>
                <a:gd name="T0" fmla="*/ 46 w 262"/>
                <a:gd name="T1" fmla="*/ 1 h 63"/>
                <a:gd name="T2" fmla="*/ 39 w 262"/>
                <a:gd name="T3" fmla="*/ 6 h 63"/>
                <a:gd name="T4" fmla="*/ 43 w 262"/>
                <a:gd name="T5" fmla="*/ 8 h 63"/>
                <a:gd name="T6" fmla="*/ 39 w 262"/>
                <a:gd name="T7" fmla="*/ 12 h 63"/>
                <a:gd name="T8" fmla="*/ 73 w 262"/>
                <a:gd name="T9" fmla="*/ 29 h 63"/>
                <a:gd name="T10" fmla="*/ 92 w 262"/>
                <a:gd name="T11" fmla="*/ 38 h 63"/>
                <a:gd name="T12" fmla="*/ 133 w 262"/>
                <a:gd name="T13" fmla="*/ 57 h 63"/>
                <a:gd name="T14" fmla="*/ 143 w 262"/>
                <a:gd name="T15" fmla="*/ 54 h 63"/>
                <a:gd name="T16" fmla="*/ 169 w 262"/>
                <a:gd name="T17" fmla="*/ 50 h 63"/>
                <a:gd name="T18" fmla="*/ 178 w 262"/>
                <a:gd name="T19" fmla="*/ 51 h 63"/>
                <a:gd name="T20" fmla="*/ 199 w 262"/>
                <a:gd name="T21" fmla="*/ 46 h 63"/>
                <a:gd name="T22" fmla="*/ 205 w 262"/>
                <a:gd name="T23" fmla="*/ 45 h 63"/>
                <a:gd name="T24" fmla="*/ 223 w 262"/>
                <a:gd name="T25" fmla="*/ 42 h 63"/>
                <a:gd name="T26" fmla="*/ 260 w 262"/>
                <a:gd name="T27" fmla="*/ 40 h 63"/>
                <a:gd name="T28" fmla="*/ 262 w 262"/>
                <a:gd name="T29" fmla="*/ 41 h 63"/>
                <a:gd name="T30" fmla="*/ 230 w 262"/>
                <a:gd name="T31" fmla="*/ 48 h 63"/>
                <a:gd name="T32" fmla="*/ 190 w 262"/>
                <a:gd name="T33" fmla="*/ 54 h 63"/>
                <a:gd name="T34" fmla="*/ 135 w 262"/>
                <a:gd name="T35" fmla="*/ 63 h 63"/>
                <a:gd name="T36" fmla="*/ 130 w 262"/>
                <a:gd name="T37" fmla="*/ 62 h 63"/>
                <a:gd name="T38" fmla="*/ 107 w 262"/>
                <a:gd name="T39" fmla="*/ 51 h 63"/>
                <a:gd name="T40" fmla="*/ 19 w 262"/>
                <a:gd name="T41" fmla="*/ 12 h 63"/>
                <a:gd name="T42" fmla="*/ 0 w 262"/>
                <a:gd name="T43" fmla="*/ 6 h 63"/>
                <a:gd name="T44" fmla="*/ 23 w 262"/>
                <a:gd name="T45" fmla="*/ 3 h 63"/>
                <a:gd name="T46" fmla="*/ 46 w 262"/>
                <a:gd name="T47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63">
                  <a:moveTo>
                    <a:pt x="46" y="1"/>
                  </a:moveTo>
                  <a:cubicBezTo>
                    <a:pt x="44" y="3"/>
                    <a:pt x="39" y="2"/>
                    <a:pt x="39" y="6"/>
                  </a:cubicBezTo>
                  <a:lnTo>
                    <a:pt x="43" y="8"/>
                  </a:lnTo>
                  <a:cubicBezTo>
                    <a:pt x="42" y="10"/>
                    <a:pt x="38" y="9"/>
                    <a:pt x="39" y="12"/>
                  </a:cubicBezTo>
                  <a:cubicBezTo>
                    <a:pt x="50" y="19"/>
                    <a:pt x="62" y="23"/>
                    <a:pt x="73" y="29"/>
                  </a:cubicBezTo>
                  <a:cubicBezTo>
                    <a:pt x="79" y="32"/>
                    <a:pt x="87" y="33"/>
                    <a:pt x="92" y="38"/>
                  </a:cubicBezTo>
                  <a:cubicBezTo>
                    <a:pt x="106" y="43"/>
                    <a:pt x="120" y="50"/>
                    <a:pt x="133" y="57"/>
                  </a:cubicBezTo>
                  <a:cubicBezTo>
                    <a:pt x="136" y="55"/>
                    <a:pt x="140" y="55"/>
                    <a:pt x="143" y="54"/>
                  </a:cubicBezTo>
                  <a:cubicBezTo>
                    <a:pt x="151" y="53"/>
                    <a:pt x="161" y="50"/>
                    <a:pt x="169" y="50"/>
                  </a:cubicBezTo>
                  <a:cubicBezTo>
                    <a:pt x="172" y="48"/>
                    <a:pt x="175" y="50"/>
                    <a:pt x="178" y="51"/>
                  </a:cubicBezTo>
                  <a:cubicBezTo>
                    <a:pt x="186" y="50"/>
                    <a:pt x="193" y="52"/>
                    <a:pt x="199" y="46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12" y="44"/>
                    <a:pt x="216" y="42"/>
                    <a:pt x="223" y="42"/>
                  </a:cubicBezTo>
                  <a:cubicBezTo>
                    <a:pt x="235" y="41"/>
                    <a:pt x="248" y="33"/>
                    <a:pt x="260" y="40"/>
                  </a:cubicBezTo>
                  <a:lnTo>
                    <a:pt x="262" y="41"/>
                  </a:lnTo>
                  <a:cubicBezTo>
                    <a:pt x="253" y="45"/>
                    <a:pt x="241" y="45"/>
                    <a:pt x="230" y="48"/>
                  </a:cubicBezTo>
                  <a:cubicBezTo>
                    <a:pt x="216" y="50"/>
                    <a:pt x="204" y="52"/>
                    <a:pt x="190" y="54"/>
                  </a:cubicBezTo>
                  <a:cubicBezTo>
                    <a:pt x="171" y="55"/>
                    <a:pt x="153" y="62"/>
                    <a:pt x="135" y="63"/>
                  </a:cubicBezTo>
                  <a:cubicBezTo>
                    <a:pt x="134" y="62"/>
                    <a:pt x="131" y="61"/>
                    <a:pt x="130" y="62"/>
                  </a:cubicBezTo>
                  <a:cubicBezTo>
                    <a:pt x="123" y="57"/>
                    <a:pt x="116" y="53"/>
                    <a:pt x="107" y="51"/>
                  </a:cubicBezTo>
                  <a:cubicBezTo>
                    <a:pt x="78" y="37"/>
                    <a:pt x="48" y="26"/>
                    <a:pt x="19" y="12"/>
                  </a:cubicBezTo>
                  <a:cubicBezTo>
                    <a:pt x="14" y="11"/>
                    <a:pt x="4" y="8"/>
                    <a:pt x="0" y="6"/>
                  </a:cubicBezTo>
                  <a:cubicBezTo>
                    <a:pt x="6" y="5"/>
                    <a:pt x="18" y="4"/>
                    <a:pt x="23" y="3"/>
                  </a:cubicBezTo>
                  <a:cubicBezTo>
                    <a:pt x="31" y="3"/>
                    <a:pt x="39" y="0"/>
                    <a:pt x="46" y="1"/>
                  </a:cubicBezTo>
                  <a:close/>
                </a:path>
              </a:pathLst>
            </a:custGeom>
            <a:solidFill>
              <a:srgbClr val="DADAE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29" name="Freeform 389"/>
            <p:cNvSpPr>
              <a:spLocks/>
            </p:cNvSpPr>
            <p:nvPr/>
          </p:nvSpPr>
          <p:spPr bwMode="auto">
            <a:xfrm>
              <a:off x="4542" y="2012"/>
              <a:ext cx="15" cy="15"/>
            </a:xfrm>
            <a:custGeom>
              <a:avLst/>
              <a:gdLst>
                <a:gd name="T0" fmla="*/ 7 w 7"/>
                <a:gd name="T1" fmla="*/ 0 h 7"/>
                <a:gd name="T2" fmla="*/ 0 w 7"/>
                <a:gd name="T3" fmla="*/ 7 h 7"/>
                <a:gd name="T4" fmla="*/ 0 w 7"/>
                <a:gd name="T5" fmla="*/ 6 h 7"/>
                <a:gd name="T6" fmla="*/ 7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cubicBezTo>
                    <a:pt x="6" y="2"/>
                    <a:pt x="3" y="6"/>
                    <a:pt x="0" y="7"/>
                  </a:cubicBezTo>
                  <a:lnTo>
                    <a:pt x="0" y="6"/>
                  </a:lnTo>
                  <a:cubicBezTo>
                    <a:pt x="2" y="4"/>
                    <a:pt x="4" y="2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30" name="Freeform 390"/>
            <p:cNvSpPr>
              <a:spLocks/>
            </p:cNvSpPr>
            <p:nvPr/>
          </p:nvSpPr>
          <p:spPr bwMode="auto">
            <a:xfrm>
              <a:off x="4066" y="2017"/>
              <a:ext cx="235" cy="102"/>
            </a:xfrm>
            <a:custGeom>
              <a:avLst/>
              <a:gdLst>
                <a:gd name="T0" fmla="*/ 43 w 108"/>
                <a:gd name="T1" fmla="*/ 18 h 47"/>
                <a:gd name="T2" fmla="*/ 89 w 108"/>
                <a:gd name="T3" fmla="*/ 42 h 47"/>
                <a:gd name="T4" fmla="*/ 108 w 108"/>
                <a:gd name="T5" fmla="*/ 40 h 47"/>
                <a:gd name="T6" fmla="*/ 91 w 108"/>
                <a:gd name="T7" fmla="*/ 47 h 47"/>
                <a:gd name="T8" fmla="*/ 30 w 108"/>
                <a:gd name="T9" fmla="*/ 17 h 47"/>
                <a:gd name="T10" fmla="*/ 6 w 108"/>
                <a:gd name="T11" fmla="*/ 5 h 47"/>
                <a:gd name="T12" fmla="*/ 0 w 108"/>
                <a:gd name="T13" fmla="*/ 2 h 47"/>
                <a:gd name="T14" fmla="*/ 6 w 108"/>
                <a:gd name="T15" fmla="*/ 0 h 47"/>
                <a:gd name="T16" fmla="*/ 43 w 108"/>
                <a:gd name="T17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7">
                  <a:moveTo>
                    <a:pt x="43" y="18"/>
                  </a:moveTo>
                  <a:cubicBezTo>
                    <a:pt x="58" y="27"/>
                    <a:pt x="73" y="37"/>
                    <a:pt x="89" y="42"/>
                  </a:cubicBezTo>
                  <a:cubicBezTo>
                    <a:pt x="96" y="43"/>
                    <a:pt x="102" y="37"/>
                    <a:pt x="108" y="40"/>
                  </a:cubicBezTo>
                  <a:cubicBezTo>
                    <a:pt x="102" y="42"/>
                    <a:pt x="96" y="44"/>
                    <a:pt x="91" y="47"/>
                  </a:cubicBezTo>
                  <a:cubicBezTo>
                    <a:pt x="69" y="42"/>
                    <a:pt x="52" y="24"/>
                    <a:pt x="30" y="17"/>
                  </a:cubicBezTo>
                  <a:cubicBezTo>
                    <a:pt x="22" y="13"/>
                    <a:pt x="14" y="9"/>
                    <a:pt x="6" y="5"/>
                  </a:cubicBezTo>
                  <a:cubicBezTo>
                    <a:pt x="5" y="1"/>
                    <a:pt x="2" y="5"/>
                    <a:pt x="0" y="2"/>
                  </a:cubicBezTo>
                  <a:cubicBezTo>
                    <a:pt x="2" y="1"/>
                    <a:pt x="5" y="1"/>
                    <a:pt x="6" y="0"/>
                  </a:cubicBezTo>
                  <a:cubicBezTo>
                    <a:pt x="20" y="1"/>
                    <a:pt x="30" y="14"/>
                    <a:pt x="43" y="18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31" name="Freeform 391"/>
            <p:cNvSpPr>
              <a:spLocks/>
            </p:cNvSpPr>
            <p:nvPr/>
          </p:nvSpPr>
          <p:spPr bwMode="auto">
            <a:xfrm>
              <a:off x="4950" y="2023"/>
              <a:ext cx="404" cy="350"/>
            </a:xfrm>
            <a:custGeom>
              <a:avLst/>
              <a:gdLst>
                <a:gd name="T0" fmla="*/ 179 w 186"/>
                <a:gd name="T1" fmla="*/ 6 h 161"/>
                <a:gd name="T2" fmla="*/ 178 w 186"/>
                <a:gd name="T3" fmla="*/ 70 h 161"/>
                <a:gd name="T4" fmla="*/ 136 w 186"/>
                <a:gd name="T5" fmla="*/ 136 h 161"/>
                <a:gd name="T6" fmla="*/ 28 w 186"/>
                <a:gd name="T7" fmla="*/ 161 h 161"/>
                <a:gd name="T8" fmla="*/ 0 w 186"/>
                <a:gd name="T9" fmla="*/ 152 h 161"/>
                <a:gd name="T10" fmla="*/ 6 w 186"/>
                <a:gd name="T11" fmla="*/ 136 h 161"/>
                <a:gd name="T12" fmla="*/ 49 w 186"/>
                <a:gd name="T13" fmla="*/ 106 h 161"/>
                <a:gd name="T14" fmla="*/ 63 w 186"/>
                <a:gd name="T15" fmla="*/ 34 h 161"/>
                <a:gd name="T16" fmla="*/ 80 w 186"/>
                <a:gd name="T17" fmla="*/ 14 h 161"/>
                <a:gd name="T18" fmla="*/ 82 w 186"/>
                <a:gd name="T19" fmla="*/ 13 h 161"/>
                <a:gd name="T20" fmla="*/ 82 w 186"/>
                <a:gd name="T21" fmla="*/ 14 h 161"/>
                <a:gd name="T22" fmla="*/ 96 w 186"/>
                <a:gd name="T23" fmla="*/ 11 h 161"/>
                <a:gd name="T24" fmla="*/ 150 w 186"/>
                <a:gd name="T25" fmla="*/ 2 h 161"/>
                <a:gd name="T26" fmla="*/ 172 w 186"/>
                <a:gd name="T27" fmla="*/ 1 h 161"/>
                <a:gd name="T28" fmla="*/ 179 w 186"/>
                <a:gd name="T29" fmla="*/ 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161">
                  <a:moveTo>
                    <a:pt x="179" y="6"/>
                  </a:moveTo>
                  <a:cubicBezTo>
                    <a:pt x="186" y="27"/>
                    <a:pt x="181" y="49"/>
                    <a:pt x="178" y="70"/>
                  </a:cubicBezTo>
                  <a:cubicBezTo>
                    <a:pt x="171" y="95"/>
                    <a:pt x="165" y="124"/>
                    <a:pt x="136" y="136"/>
                  </a:cubicBezTo>
                  <a:cubicBezTo>
                    <a:pt x="106" y="157"/>
                    <a:pt x="64" y="161"/>
                    <a:pt x="28" y="161"/>
                  </a:cubicBezTo>
                  <a:cubicBezTo>
                    <a:pt x="18" y="159"/>
                    <a:pt x="8" y="157"/>
                    <a:pt x="0" y="152"/>
                  </a:cubicBezTo>
                  <a:cubicBezTo>
                    <a:pt x="1" y="146"/>
                    <a:pt x="4" y="142"/>
                    <a:pt x="6" y="136"/>
                  </a:cubicBezTo>
                  <a:cubicBezTo>
                    <a:pt x="22" y="131"/>
                    <a:pt x="46" y="127"/>
                    <a:pt x="49" y="106"/>
                  </a:cubicBezTo>
                  <a:cubicBezTo>
                    <a:pt x="56" y="83"/>
                    <a:pt x="57" y="58"/>
                    <a:pt x="63" y="34"/>
                  </a:cubicBezTo>
                  <a:cubicBezTo>
                    <a:pt x="65" y="26"/>
                    <a:pt x="70" y="16"/>
                    <a:pt x="80" y="14"/>
                  </a:cubicBezTo>
                  <a:lnTo>
                    <a:pt x="82" y="13"/>
                  </a:lnTo>
                  <a:lnTo>
                    <a:pt x="82" y="14"/>
                  </a:lnTo>
                  <a:cubicBezTo>
                    <a:pt x="87" y="13"/>
                    <a:pt x="91" y="11"/>
                    <a:pt x="96" y="11"/>
                  </a:cubicBezTo>
                  <a:cubicBezTo>
                    <a:pt x="114" y="5"/>
                    <a:pt x="131" y="7"/>
                    <a:pt x="150" y="2"/>
                  </a:cubicBezTo>
                  <a:cubicBezTo>
                    <a:pt x="156" y="0"/>
                    <a:pt x="164" y="0"/>
                    <a:pt x="172" y="1"/>
                  </a:cubicBezTo>
                  <a:cubicBezTo>
                    <a:pt x="175" y="1"/>
                    <a:pt x="177" y="4"/>
                    <a:pt x="179" y="6"/>
                  </a:cubicBezTo>
                  <a:close/>
                </a:path>
              </a:pathLst>
            </a:custGeom>
            <a:solidFill>
              <a:srgbClr val="3E117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32" name="Freeform 392"/>
            <p:cNvSpPr>
              <a:spLocks/>
            </p:cNvSpPr>
            <p:nvPr/>
          </p:nvSpPr>
          <p:spPr bwMode="auto">
            <a:xfrm>
              <a:off x="4544" y="2025"/>
              <a:ext cx="15" cy="9"/>
            </a:xfrm>
            <a:custGeom>
              <a:avLst/>
              <a:gdLst>
                <a:gd name="T0" fmla="*/ 7 w 7"/>
                <a:gd name="T1" fmla="*/ 0 h 4"/>
                <a:gd name="T2" fmla="*/ 2 w 7"/>
                <a:gd name="T3" fmla="*/ 4 h 4"/>
                <a:gd name="T4" fmla="*/ 0 w 7"/>
                <a:gd name="T5" fmla="*/ 3 h 4"/>
                <a:gd name="T6" fmla="*/ 7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6" y="2"/>
                    <a:pt x="3" y="2"/>
                    <a:pt x="2" y="4"/>
                  </a:cubicBezTo>
                  <a:lnTo>
                    <a:pt x="0" y="3"/>
                  </a:lnTo>
                  <a:cubicBezTo>
                    <a:pt x="2" y="1"/>
                    <a:pt x="4" y="1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33" name="Freeform 393"/>
            <p:cNvSpPr>
              <a:spLocks/>
            </p:cNvSpPr>
            <p:nvPr/>
          </p:nvSpPr>
          <p:spPr bwMode="auto">
            <a:xfrm>
              <a:off x="3951" y="2023"/>
              <a:ext cx="302" cy="180"/>
            </a:xfrm>
            <a:custGeom>
              <a:avLst/>
              <a:gdLst>
                <a:gd name="T0" fmla="*/ 60 w 139"/>
                <a:gd name="T1" fmla="*/ 25 h 83"/>
                <a:gd name="T2" fmla="*/ 139 w 139"/>
                <a:gd name="T3" fmla="*/ 59 h 83"/>
                <a:gd name="T4" fmla="*/ 139 w 139"/>
                <a:gd name="T5" fmla="*/ 83 h 83"/>
                <a:gd name="T6" fmla="*/ 135 w 139"/>
                <a:gd name="T7" fmla="*/ 83 h 83"/>
                <a:gd name="T8" fmla="*/ 42 w 139"/>
                <a:gd name="T9" fmla="*/ 41 h 83"/>
                <a:gd name="T10" fmla="*/ 32 w 139"/>
                <a:gd name="T11" fmla="*/ 35 h 83"/>
                <a:gd name="T12" fmla="*/ 27 w 139"/>
                <a:gd name="T13" fmla="*/ 33 h 83"/>
                <a:gd name="T14" fmla="*/ 6 w 139"/>
                <a:gd name="T15" fmla="*/ 22 h 83"/>
                <a:gd name="T16" fmla="*/ 2 w 139"/>
                <a:gd name="T17" fmla="*/ 21 h 83"/>
                <a:gd name="T18" fmla="*/ 3 w 139"/>
                <a:gd name="T19" fmla="*/ 0 h 83"/>
                <a:gd name="T20" fmla="*/ 3 w 139"/>
                <a:gd name="T21" fmla="*/ 0 h 83"/>
                <a:gd name="T22" fmla="*/ 60 w 139"/>
                <a:gd name="T23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83">
                  <a:moveTo>
                    <a:pt x="60" y="25"/>
                  </a:moveTo>
                  <a:cubicBezTo>
                    <a:pt x="86" y="37"/>
                    <a:pt x="114" y="45"/>
                    <a:pt x="139" y="59"/>
                  </a:cubicBezTo>
                  <a:lnTo>
                    <a:pt x="139" y="83"/>
                  </a:lnTo>
                  <a:lnTo>
                    <a:pt x="135" y="83"/>
                  </a:lnTo>
                  <a:cubicBezTo>
                    <a:pt x="104" y="69"/>
                    <a:pt x="74" y="53"/>
                    <a:pt x="42" y="41"/>
                  </a:cubicBezTo>
                  <a:cubicBezTo>
                    <a:pt x="39" y="38"/>
                    <a:pt x="35" y="37"/>
                    <a:pt x="32" y="35"/>
                  </a:cubicBezTo>
                  <a:cubicBezTo>
                    <a:pt x="31" y="35"/>
                    <a:pt x="29" y="33"/>
                    <a:pt x="27" y="33"/>
                  </a:cubicBezTo>
                  <a:cubicBezTo>
                    <a:pt x="20" y="29"/>
                    <a:pt x="12" y="27"/>
                    <a:pt x="6" y="22"/>
                  </a:cubicBezTo>
                  <a:cubicBezTo>
                    <a:pt x="4" y="23"/>
                    <a:pt x="3" y="22"/>
                    <a:pt x="2" y="21"/>
                  </a:cubicBezTo>
                  <a:cubicBezTo>
                    <a:pt x="2" y="16"/>
                    <a:pt x="1" y="5"/>
                    <a:pt x="3" y="0"/>
                  </a:cubicBezTo>
                  <a:cubicBezTo>
                    <a:pt x="5" y="0"/>
                    <a:pt x="0" y="3"/>
                    <a:pt x="3" y="0"/>
                  </a:cubicBezTo>
                  <a:cubicBezTo>
                    <a:pt x="20" y="6"/>
                    <a:pt x="44" y="17"/>
                    <a:pt x="60" y="25"/>
                  </a:cubicBezTo>
                  <a:close/>
                </a:path>
              </a:pathLst>
            </a:custGeom>
            <a:solidFill>
              <a:srgbClr val="9CAC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34" name="Freeform 394"/>
            <p:cNvSpPr>
              <a:spLocks/>
            </p:cNvSpPr>
            <p:nvPr/>
          </p:nvSpPr>
          <p:spPr bwMode="auto">
            <a:xfrm>
              <a:off x="4066" y="2030"/>
              <a:ext cx="146" cy="73"/>
            </a:xfrm>
            <a:custGeom>
              <a:avLst/>
              <a:gdLst>
                <a:gd name="T0" fmla="*/ 55 w 67"/>
                <a:gd name="T1" fmla="*/ 27 h 34"/>
                <a:gd name="T2" fmla="*/ 67 w 67"/>
                <a:gd name="T3" fmla="*/ 34 h 34"/>
                <a:gd name="T4" fmla="*/ 0 w 67"/>
                <a:gd name="T5" fmla="*/ 3 h 34"/>
                <a:gd name="T6" fmla="*/ 11 w 67"/>
                <a:gd name="T7" fmla="*/ 5 h 34"/>
                <a:gd name="T8" fmla="*/ 55 w 67"/>
                <a:gd name="T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4">
                  <a:moveTo>
                    <a:pt x="55" y="27"/>
                  </a:moveTo>
                  <a:cubicBezTo>
                    <a:pt x="59" y="29"/>
                    <a:pt x="63" y="32"/>
                    <a:pt x="67" y="34"/>
                  </a:cubicBezTo>
                  <a:cubicBezTo>
                    <a:pt x="46" y="24"/>
                    <a:pt x="22" y="14"/>
                    <a:pt x="0" y="3"/>
                  </a:cubicBezTo>
                  <a:cubicBezTo>
                    <a:pt x="3" y="0"/>
                    <a:pt x="8" y="4"/>
                    <a:pt x="11" y="5"/>
                  </a:cubicBezTo>
                  <a:cubicBezTo>
                    <a:pt x="26" y="13"/>
                    <a:pt x="42" y="17"/>
                    <a:pt x="55" y="27"/>
                  </a:cubicBez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35" name="Freeform 395"/>
            <p:cNvSpPr>
              <a:spLocks/>
            </p:cNvSpPr>
            <p:nvPr/>
          </p:nvSpPr>
          <p:spPr bwMode="auto">
            <a:xfrm>
              <a:off x="4916" y="2036"/>
              <a:ext cx="56" cy="31"/>
            </a:xfrm>
            <a:custGeom>
              <a:avLst/>
              <a:gdLst>
                <a:gd name="T0" fmla="*/ 26 w 26"/>
                <a:gd name="T1" fmla="*/ 10 h 14"/>
                <a:gd name="T2" fmla="*/ 0 w 26"/>
                <a:gd name="T3" fmla="*/ 14 h 14"/>
                <a:gd name="T4" fmla="*/ 22 w 26"/>
                <a:gd name="T5" fmla="*/ 0 h 14"/>
                <a:gd name="T6" fmla="*/ 26 w 26"/>
                <a:gd name="T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4">
                  <a:moveTo>
                    <a:pt x="26" y="10"/>
                  </a:moveTo>
                  <a:cubicBezTo>
                    <a:pt x="18" y="14"/>
                    <a:pt x="8" y="13"/>
                    <a:pt x="0" y="14"/>
                  </a:cubicBezTo>
                  <a:cubicBezTo>
                    <a:pt x="8" y="12"/>
                    <a:pt x="17" y="7"/>
                    <a:pt x="22" y="0"/>
                  </a:cubicBezTo>
                  <a:cubicBezTo>
                    <a:pt x="26" y="2"/>
                    <a:pt x="23" y="7"/>
                    <a:pt x="26" y="10"/>
                  </a:cubicBezTo>
                  <a:close/>
                </a:path>
              </a:pathLst>
            </a:custGeom>
            <a:solidFill>
              <a:srgbClr val="DADAE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36" name="Freeform 396"/>
            <p:cNvSpPr>
              <a:spLocks/>
            </p:cNvSpPr>
            <p:nvPr/>
          </p:nvSpPr>
          <p:spPr bwMode="auto">
            <a:xfrm>
              <a:off x="4905" y="2040"/>
              <a:ext cx="21" cy="14"/>
            </a:xfrm>
            <a:custGeom>
              <a:avLst/>
              <a:gdLst>
                <a:gd name="T0" fmla="*/ 0 w 10"/>
                <a:gd name="T1" fmla="*/ 5 h 6"/>
                <a:gd name="T2" fmla="*/ 8 w 10"/>
                <a:gd name="T3" fmla="*/ 1 h 6"/>
                <a:gd name="T4" fmla="*/ 10 w 10"/>
                <a:gd name="T5" fmla="*/ 0 h 6"/>
                <a:gd name="T6" fmla="*/ 0 w 10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0" y="5"/>
                  </a:moveTo>
                  <a:cubicBezTo>
                    <a:pt x="1" y="2"/>
                    <a:pt x="6" y="3"/>
                    <a:pt x="8" y="1"/>
                  </a:cubicBezTo>
                  <a:cubicBezTo>
                    <a:pt x="9" y="1"/>
                    <a:pt x="10" y="1"/>
                    <a:pt x="10" y="0"/>
                  </a:cubicBezTo>
                  <a:cubicBezTo>
                    <a:pt x="7" y="1"/>
                    <a:pt x="4" y="6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37" name="Freeform 397"/>
            <p:cNvSpPr>
              <a:spLocks/>
            </p:cNvSpPr>
            <p:nvPr/>
          </p:nvSpPr>
          <p:spPr bwMode="auto">
            <a:xfrm>
              <a:off x="5309" y="2040"/>
              <a:ext cx="8" cy="7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2 h 3"/>
                <a:gd name="T4" fmla="*/ 0 w 4"/>
                <a:gd name="T5" fmla="*/ 1 h 3"/>
                <a:gd name="T6" fmla="*/ 4 w 4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2"/>
                  </a:lnTo>
                  <a:cubicBezTo>
                    <a:pt x="3" y="3"/>
                    <a:pt x="1" y="2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38" name="Freeform 398"/>
            <p:cNvSpPr>
              <a:spLocks/>
            </p:cNvSpPr>
            <p:nvPr/>
          </p:nvSpPr>
          <p:spPr bwMode="auto">
            <a:xfrm>
              <a:off x="5298" y="2040"/>
              <a:ext cx="4" cy="5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0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39" name="Freeform 399"/>
            <p:cNvSpPr>
              <a:spLocks/>
            </p:cNvSpPr>
            <p:nvPr/>
          </p:nvSpPr>
          <p:spPr bwMode="auto">
            <a:xfrm>
              <a:off x="5159" y="2045"/>
              <a:ext cx="130" cy="24"/>
            </a:xfrm>
            <a:custGeom>
              <a:avLst/>
              <a:gdLst>
                <a:gd name="T0" fmla="*/ 60 w 60"/>
                <a:gd name="T1" fmla="*/ 1 h 11"/>
                <a:gd name="T2" fmla="*/ 12 w 60"/>
                <a:gd name="T3" fmla="*/ 8 h 11"/>
                <a:gd name="T4" fmla="*/ 0 w 60"/>
                <a:gd name="T5" fmla="*/ 11 h 11"/>
                <a:gd name="T6" fmla="*/ 6 w 60"/>
                <a:gd name="T7" fmla="*/ 9 h 11"/>
                <a:gd name="T8" fmla="*/ 38 w 60"/>
                <a:gd name="T9" fmla="*/ 3 h 11"/>
                <a:gd name="T10" fmla="*/ 59 w 60"/>
                <a:gd name="T11" fmla="*/ 0 h 11"/>
                <a:gd name="T12" fmla="*/ 60 w 60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1">
                  <a:moveTo>
                    <a:pt x="60" y="1"/>
                  </a:moveTo>
                  <a:cubicBezTo>
                    <a:pt x="45" y="3"/>
                    <a:pt x="27" y="5"/>
                    <a:pt x="12" y="8"/>
                  </a:cubicBezTo>
                  <a:cubicBezTo>
                    <a:pt x="9" y="10"/>
                    <a:pt x="4" y="9"/>
                    <a:pt x="0" y="11"/>
                  </a:cubicBezTo>
                  <a:cubicBezTo>
                    <a:pt x="1" y="9"/>
                    <a:pt x="4" y="9"/>
                    <a:pt x="6" y="9"/>
                  </a:cubicBezTo>
                  <a:cubicBezTo>
                    <a:pt x="16" y="8"/>
                    <a:pt x="26" y="3"/>
                    <a:pt x="38" y="3"/>
                  </a:cubicBezTo>
                  <a:cubicBezTo>
                    <a:pt x="45" y="1"/>
                    <a:pt x="52" y="2"/>
                    <a:pt x="59" y="0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40" name="Freeform 400"/>
            <p:cNvSpPr>
              <a:spLocks/>
            </p:cNvSpPr>
            <p:nvPr/>
          </p:nvSpPr>
          <p:spPr bwMode="auto">
            <a:xfrm>
              <a:off x="4883" y="2064"/>
              <a:ext cx="30" cy="7"/>
            </a:xfrm>
            <a:custGeom>
              <a:avLst/>
              <a:gdLst>
                <a:gd name="T0" fmla="*/ 14 w 14"/>
                <a:gd name="T1" fmla="*/ 1 h 3"/>
                <a:gd name="T2" fmla="*/ 1 w 14"/>
                <a:gd name="T3" fmla="*/ 3 h 3"/>
                <a:gd name="T4" fmla="*/ 0 w 14"/>
                <a:gd name="T5" fmla="*/ 0 h 3"/>
                <a:gd name="T6" fmla="*/ 14 w 14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14" y="1"/>
                  </a:moveTo>
                  <a:cubicBezTo>
                    <a:pt x="10" y="3"/>
                    <a:pt x="6" y="2"/>
                    <a:pt x="1" y="3"/>
                  </a:cubicBezTo>
                  <a:lnTo>
                    <a:pt x="0" y="0"/>
                  </a:lnTo>
                  <a:cubicBezTo>
                    <a:pt x="4" y="1"/>
                    <a:pt x="9" y="2"/>
                    <a:pt x="14" y="1"/>
                  </a:cubicBezTo>
                  <a:close/>
                </a:path>
              </a:pathLst>
            </a:custGeom>
            <a:solidFill>
              <a:srgbClr val="DADAE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41" name="Freeform 401"/>
            <p:cNvSpPr>
              <a:spLocks/>
            </p:cNvSpPr>
            <p:nvPr/>
          </p:nvSpPr>
          <p:spPr bwMode="auto">
            <a:xfrm>
              <a:off x="4905" y="2062"/>
              <a:ext cx="82" cy="13"/>
            </a:xfrm>
            <a:custGeom>
              <a:avLst/>
              <a:gdLst>
                <a:gd name="T0" fmla="*/ 38 w 38"/>
                <a:gd name="T1" fmla="*/ 2 h 6"/>
                <a:gd name="T2" fmla="*/ 32 w 38"/>
                <a:gd name="T3" fmla="*/ 4 h 6"/>
                <a:gd name="T4" fmla="*/ 0 w 38"/>
                <a:gd name="T5" fmla="*/ 6 h 6"/>
                <a:gd name="T6" fmla="*/ 31 w 38"/>
                <a:gd name="T7" fmla="*/ 1 h 6"/>
                <a:gd name="T8" fmla="*/ 38 w 38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">
                  <a:moveTo>
                    <a:pt x="38" y="2"/>
                  </a:moveTo>
                  <a:cubicBezTo>
                    <a:pt x="36" y="4"/>
                    <a:pt x="34" y="6"/>
                    <a:pt x="32" y="4"/>
                  </a:cubicBezTo>
                  <a:cubicBezTo>
                    <a:pt x="21" y="3"/>
                    <a:pt x="10" y="4"/>
                    <a:pt x="0" y="6"/>
                  </a:cubicBezTo>
                  <a:cubicBezTo>
                    <a:pt x="10" y="3"/>
                    <a:pt x="21" y="3"/>
                    <a:pt x="31" y="1"/>
                  </a:cubicBezTo>
                  <a:cubicBezTo>
                    <a:pt x="33" y="3"/>
                    <a:pt x="36" y="0"/>
                    <a:pt x="38" y="2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42" name="Freeform 402"/>
            <p:cNvSpPr>
              <a:spLocks/>
            </p:cNvSpPr>
            <p:nvPr/>
          </p:nvSpPr>
          <p:spPr bwMode="auto">
            <a:xfrm>
              <a:off x="4475" y="2064"/>
              <a:ext cx="21" cy="9"/>
            </a:xfrm>
            <a:custGeom>
              <a:avLst/>
              <a:gdLst>
                <a:gd name="T0" fmla="*/ 0 w 10"/>
                <a:gd name="T1" fmla="*/ 4 h 4"/>
                <a:gd name="T2" fmla="*/ 8 w 10"/>
                <a:gd name="T3" fmla="*/ 0 h 4"/>
                <a:gd name="T4" fmla="*/ 10 w 10"/>
                <a:gd name="T5" fmla="*/ 3 h 4"/>
                <a:gd name="T6" fmla="*/ 0 w 10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8" y="0"/>
                  </a:lnTo>
                  <a:lnTo>
                    <a:pt x="1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43" name="Freeform 403"/>
            <p:cNvSpPr>
              <a:spLocks/>
            </p:cNvSpPr>
            <p:nvPr/>
          </p:nvSpPr>
          <p:spPr bwMode="auto">
            <a:xfrm>
              <a:off x="5148" y="2067"/>
              <a:ext cx="4" cy="2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cubicBezTo>
                    <a:pt x="0" y="1"/>
                    <a:pt x="1" y="0"/>
                    <a:pt x="2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44" name="Freeform 404"/>
            <p:cNvSpPr>
              <a:spLocks/>
            </p:cNvSpPr>
            <p:nvPr/>
          </p:nvSpPr>
          <p:spPr bwMode="auto">
            <a:xfrm>
              <a:off x="4470" y="2075"/>
              <a:ext cx="33" cy="7"/>
            </a:xfrm>
            <a:custGeom>
              <a:avLst/>
              <a:gdLst>
                <a:gd name="T0" fmla="*/ 15 w 15"/>
                <a:gd name="T1" fmla="*/ 1 h 3"/>
                <a:gd name="T2" fmla="*/ 0 w 15"/>
                <a:gd name="T3" fmla="*/ 3 h 3"/>
                <a:gd name="T4" fmla="*/ 15 w 1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3">
                  <a:moveTo>
                    <a:pt x="15" y="1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4" y="1"/>
                    <a:pt x="10" y="0"/>
                    <a:pt x="15" y="1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45" name="Freeform 405"/>
            <p:cNvSpPr>
              <a:spLocks/>
            </p:cNvSpPr>
            <p:nvPr/>
          </p:nvSpPr>
          <p:spPr bwMode="auto">
            <a:xfrm>
              <a:off x="4887" y="207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grpSp>
        <p:nvGrpSpPr>
          <p:cNvPr id="4" name="Group 607"/>
          <p:cNvGrpSpPr>
            <a:grpSpLocks/>
          </p:cNvGrpSpPr>
          <p:nvPr/>
        </p:nvGrpSpPr>
        <p:grpSpPr bwMode="auto">
          <a:xfrm>
            <a:off x="4384675" y="2538413"/>
            <a:ext cx="4156075" cy="2185987"/>
            <a:chOff x="2754" y="1430"/>
            <a:chExt cx="2618" cy="1377"/>
          </a:xfrm>
        </p:grpSpPr>
        <p:sp>
          <p:nvSpPr>
            <p:cNvPr id="10647" name="Freeform 407"/>
            <p:cNvSpPr>
              <a:spLocks/>
            </p:cNvSpPr>
            <p:nvPr/>
          </p:nvSpPr>
          <p:spPr bwMode="auto">
            <a:xfrm>
              <a:off x="4431" y="2077"/>
              <a:ext cx="563" cy="385"/>
            </a:xfrm>
            <a:custGeom>
              <a:avLst/>
              <a:gdLst>
                <a:gd name="T0" fmla="*/ 252 w 259"/>
                <a:gd name="T1" fmla="*/ 2 h 177"/>
                <a:gd name="T2" fmla="*/ 252 w 259"/>
                <a:gd name="T3" fmla="*/ 49 h 177"/>
                <a:gd name="T4" fmla="*/ 241 w 259"/>
                <a:gd name="T5" fmla="*/ 110 h 177"/>
                <a:gd name="T6" fmla="*/ 236 w 259"/>
                <a:gd name="T7" fmla="*/ 123 h 177"/>
                <a:gd name="T8" fmla="*/ 210 w 259"/>
                <a:gd name="T9" fmla="*/ 154 h 177"/>
                <a:gd name="T10" fmla="*/ 120 w 259"/>
                <a:gd name="T11" fmla="*/ 177 h 177"/>
                <a:gd name="T12" fmla="*/ 70 w 259"/>
                <a:gd name="T13" fmla="*/ 170 h 177"/>
                <a:gd name="T14" fmla="*/ 53 w 259"/>
                <a:gd name="T15" fmla="*/ 166 h 177"/>
                <a:gd name="T16" fmla="*/ 9 w 259"/>
                <a:gd name="T17" fmla="*/ 133 h 177"/>
                <a:gd name="T18" fmla="*/ 4 w 259"/>
                <a:gd name="T19" fmla="*/ 119 h 177"/>
                <a:gd name="T20" fmla="*/ 12 w 259"/>
                <a:gd name="T21" fmla="*/ 121 h 177"/>
                <a:gd name="T22" fmla="*/ 32 w 259"/>
                <a:gd name="T23" fmla="*/ 129 h 177"/>
                <a:gd name="T24" fmla="*/ 33 w 259"/>
                <a:gd name="T25" fmla="*/ 128 h 177"/>
                <a:gd name="T26" fmla="*/ 69 w 259"/>
                <a:gd name="T27" fmla="*/ 139 h 177"/>
                <a:gd name="T28" fmla="*/ 82 w 259"/>
                <a:gd name="T29" fmla="*/ 136 h 177"/>
                <a:gd name="T30" fmla="*/ 105 w 259"/>
                <a:gd name="T31" fmla="*/ 82 h 177"/>
                <a:gd name="T32" fmla="*/ 119 w 259"/>
                <a:gd name="T33" fmla="*/ 24 h 177"/>
                <a:gd name="T34" fmla="*/ 129 w 259"/>
                <a:gd name="T35" fmla="*/ 17 h 177"/>
                <a:gd name="T36" fmla="*/ 170 w 259"/>
                <a:gd name="T37" fmla="*/ 10 h 177"/>
                <a:gd name="T38" fmla="*/ 249 w 259"/>
                <a:gd name="T39" fmla="*/ 0 h 177"/>
                <a:gd name="T40" fmla="*/ 252 w 259"/>
                <a:gd name="T41" fmla="*/ 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9" h="177">
                  <a:moveTo>
                    <a:pt x="252" y="2"/>
                  </a:moveTo>
                  <a:cubicBezTo>
                    <a:pt x="259" y="17"/>
                    <a:pt x="253" y="34"/>
                    <a:pt x="252" y="49"/>
                  </a:cubicBezTo>
                  <a:cubicBezTo>
                    <a:pt x="250" y="69"/>
                    <a:pt x="247" y="91"/>
                    <a:pt x="241" y="110"/>
                  </a:cubicBezTo>
                  <a:cubicBezTo>
                    <a:pt x="241" y="115"/>
                    <a:pt x="239" y="119"/>
                    <a:pt x="236" y="123"/>
                  </a:cubicBezTo>
                  <a:cubicBezTo>
                    <a:pt x="228" y="134"/>
                    <a:pt x="224" y="147"/>
                    <a:pt x="210" y="154"/>
                  </a:cubicBezTo>
                  <a:cubicBezTo>
                    <a:pt x="183" y="168"/>
                    <a:pt x="153" y="177"/>
                    <a:pt x="120" y="177"/>
                  </a:cubicBezTo>
                  <a:cubicBezTo>
                    <a:pt x="103" y="175"/>
                    <a:pt x="85" y="176"/>
                    <a:pt x="70" y="170"/>
                  </a:cubicBezTo>
                  <a:cubicBezTo>
                    <a:pt x="64" y="171"/>
                    <a:pt x="59" y="166"/>
                    <a:pt x="53" y="166"/>
                  </a:cubicBezTo>
                  <a:cubicBezTo>
                    <a:pt x="37" y="158"/>
                    <a:pt x="13" y="153"/>
                    <a:pt x="9" y="133"/>
                  </a:cubicBezTo>
                  <a:cubicBezTo>
                    <a:pt x="12" y="125"/>
                    <a:pt x="0" y="127"/>
                    <a:pt x="4" y="119"/>
                  </a:cubicBezTo>
                  <a:cubicBezTo>
                    <a:pt x="7" y="117"/>
                    <a:pt x="9" y="120"/>
                    <a:pt x="12" y="121"/>
                  </a:cubicBezTo>
                  <a:cubicBezTo>
                    <a:pt x="19" y="122"/>
                    <a:pt x="25" y="126"/>
                    <a:pt x="32" y="129"/>
                  </a:cubicBezTo>
                  <a:lnTo>
                    <a:pt x="33" y="128"/>
                  </a:lnTo>
                  <a:cubicBezTo>
                    <a:pt x="44" y="134"/>
                    <a:pt x="56" y="137"/>
                    <a:pt x="69" y="139"/>
                  </a:cubicBezTo>
                  <a:cubicBezTo>
                    <a:pt x="73" y="137"/>
                    <a:pt x="78" y="139"/>
                    <a:pt x="82" y="136"/>
                  </a:cubicBezTo>
                  <a:cubicBezTo>
                    <a:pt x="98" y="121"/>
                    <a:pt x="100" y="100"/>
                    <a:pt x="105" y="82"/>
                  </a:cubicBezTo>
                  <a:cubicBezTo>
                    <a:pt x="111" y="62"/>
                    <a:pt x="111" y="42"/>
                    <a:pt x="119" y="24"/>
                  </a:cubicBezTo>
                  <a:cubicBezTo>
                    <a:pt x="121" y="21"/>
                    <a:pt x="125" y="16"/>
                    <a:pt x="129" y="17"/>
                  </a:cubicBezTo>
                  <a:cubicBezTo>
                    <a:pt x="141" y="11"/>
                    <a:pt x="157" y="12"/>
                    <a:pt x="170" y="10"/>
                  </a:cubicBezTo>
                  <a:cubicBezTo>
                    <a:pt x="196" y="6"/>
                    <a:pt x="222" y="0"/>
                    <a:pt x="249" y="0"/>
                  </a:cubicBezTo>
                  <a:lnTo>
                    <a:pt x="252" y="2"/>
                  </a:lnTo>
                  <a:close/>
                </a:path>
              </a:pathLst>
            </a:custGeom>
            <a:solidFill>
              <a:srgbClr val="3E117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48" name="Freeform 408"/>
            <p:cNvSpPr>
              <a:spLocks/>
            </p:cNvSpPr>
            <p:nvPr/>
          </p:nvSpPr>
          <p:spPr bwMode="auto">
            <a:xfrm>
              <a:off x="5011" y="2077"/>
              <a:ext cx="111" cy="246"/>
            </a:xfrm>
            <a:custGeom>
              <a:avLst/>
              <a:gdLst>
                <a:gd name="T0" fmla="*/ 51 w 51"/>
                <a:gd name="T1" fmla="*/ 0 h 113"/>
                <a:gd name="T2" fmla="*/ 45 w 51"/>
                <a:gd name="T3" fmla="*/ 16 h 113"/>
                <a:gd name="T4" fmla="*/ 38 w 51"/>
                <a:gd name="T5" fmla="*/ 43 h 113"/>
                <a:gd name="T6" fmla="*/ 26 w 51"/>
                <a:gd name="T7" fmla="*/ 87 h 113"/>
                <a:gd name="T8" fmla="*/ 17 w 51"/>
                <a:gd name="T9" fmla="*/ 105 h 113"/>
                <a:gd name="T10" fmla="*/ 0 w 51"/>
                <a:gd name="T11" fmla="*/ 113 h 113"/>
                <a:gd name="T12" fmla="*/ 0 w 51"/>
                <a:gd name="T13" fmla="*/ 112 h 113"/>
                <a:gd name="T14" fmla="*/ 30 w 51"/>
                <a:gd name="T15" fmla="*/ 70 h 113"/>
                <a:gd name="T16" fmla="*/ 40 w 51"/>
                <a:gd name="T17" fmla="*/ 28 h 113"/>
                <a:gd name="T18" fmla="*/ 43 w 51"/>
                <a:gd name="T19" fmla="*/ 15 h 113"/>
                <a:gd name="T20" fmla="*/ 51 w 51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13">
                  <a:moveTo>
                    <a:pt x="51" y="0"/>
                  </a:moveTo>
                  <a:cubicBezTo>
                    <a:pt x="49" y="6"/>
                    <a:pt x="45" y="11"/>
                    <a:pt x="45" y="16"/>
                  </a:cubicBezTo>
                  <a:cubicBezTo>
                    <a:pt x="42" y="25"/>
                    <a:pt x="41" y="35"/>
                    <a:pt x="38" y="43"/>
                  </a:cubicBezTo>
                  <a:cubicBezTo>
                    <a:pt x="32" y="57"/>
                    <a:pt x="33" y="73"/>
                    <a:pt x="26" y="87"/>
                  </a:cubicBezTo>
                  <a:cubicBezTo>
                    <a:pt x="24" y="93"/>
                    <a:pt x="22" y="99"/>
                    <a:pt x="17" y="105"/>
                  </a:cubicBezTo>
                  <a:cubicBezTo>
                    <a:pt x="14" y="112"/>
                    <a:pt x="5" y="112"/>
                    <a:pt x="0" y="113"/>
                  </a:cubicBezTo>
                  <a:lnTo>
                    <a:pt x="0" y="112"/>
                  </a:lnTo>
                  <a:cubicBezTo>
                    <a:pt x="21" y="110"/>
                    <a:pt x="24" y="86"/>
                    <a:pt x="30" y="70"/>
                  </a:cubicBezTo>
                  <a:cubicBezTo>
                    <a:pt x="32" y="56"/>
                    <a:pt x="38" y="43"/>
                    <a:pt x="40" y="28"/>
                  </a:cubicBezTo>
                  <a:cubicBezTo>
                    <a:pt x="42" y="25"/>
                    <a:pt x="41" y="19"/>
                    <a:pt x="43" y="15"/>
                  </a:cubicBezTo>
                  <a:cubicBezTo>
                    <a:pt x="44" y="10"/>
                    <a:pt x="47" y="4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49" name="Freeform 409"/>
            <p:cNvSpPr>
              <a:spLocks/>
            </p:cNvSpPr>
            <p:nvPr/>
          </p:nvSpPr>
          <p:spPr bwMode="auto">
            <a:xfrm>
              <a:off x="4459" y="2077"/>
              <a:ext cx="9" cy="11"/>
            </a:xfrm>
            <a:custGeom>
              <a:avLst/>
              <a:gdLst>
                <a:gd name="T0" fmla="*/ 4 w 4"/>
                <a:gd name="T1" fmla="*/ 2 h 5"/>
                <a:gd name="T2" fmla="*/ 0 w 4"/>
                <a:gd name="T3" fmla="*/ 3 h 5"/>
                <a:gd name="T4" fmla="*/ 4 w 4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2"/>
                    <a:pt x="1" y="5"/>
                    <a:pt x="0" y="3"/>
                  </a:cubicBezTo>
                  <a:cubicBezTo>
                    <a:pt x="1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50" name="Freeform 410"/>
            <p:cNvSpPr>
              <a:spLocks/>
            </p:cNvSpPr>
            <p:nvPr/>
          </p:nvSpPr>
          <p:spPr bwMode="auto">
            <a:xfrm>
              <a:off x="3960" y="2082"/>
              <a:ext cx="52" cy="602"/>
            </a:xfrm>
            <a:custGeom>
              <a:avLst/>
              <a:gdLst>
                <a:gd name="T0" fmla="*/ 5 w 24"/>
                <a:gd name="T1" fmla="*/ 0 h 277"/>
                <a:gd name="T2" fmla="*/ 23 w 24"/>
                <a:gd name="T3" fmla="*/ 9 h 277"/>
                <a:gd name="T4" fmla="*/ 22 w 24"/>
                <a:gd name="T5" fmla="*/ 227 h 277"/>
                <a:gd name="T6" fmla="*/ 22 w 24"/>
                <a:gd name="T7" fmla="*/ 277 h 277"/>
                <a:gd name="T8" fmla="*/ 3 w 24"/>
                <a:gd name="T9" fmla="*/ 264 h 277"/>
                <a:gd name="T10" fmla="*/ 3 w 24"/>
                <a:gd name="T11" fmla="*/ 174 h 277"/>
                <a:gd name="T12" fmla="*/ 3 w 24"/>
                <a:gd name="T13" fmla="*/ 0 h 277"/>
                <a:gd name="T14" fmla="*/ 5 w 24"/>
                <a:gd name="T1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7">
                  <a:moveTo>
                    <a:pt x="5" y="0"/>
                  </a:moveTo>
                  <a:cubicBezTo>
                    <a:pt x="11" y="3"/>
                    <a:pt x="17" y="6"/>
                    <a:pt x="23" y="9"/>
                  </a:cubicBezTo>
                  <a:cubicBezTo>
                    <a:pt x="21" y="83"/>
                    <a:pt x="24" y="152"/>
                    <a:pt x="22" y="227"/>
                  </a:cubicBezTo>
                  <a:cubicBezTo>
                    <a:pt x="20" y="244"/>
                    <a:pt x="24" y="260"/>
                    <a:pt x="22" y="277"/>
                  </a:cubicBezTo>
                  <a:cubicBezTo>
                    <a:pt x="15" y="274"/>
                    <a:pt x="8" y="269"/>
                    <a:pt x="3" y="264"/>
                  </a:cubicBezTo>
                  <a:cubicBezTo>
                    <a:pt x="3" y="236"/>
                    <a:pt x="0" y="205"/>
                    <a:pt x="3" y="174"/>
                  </a:cubicBezTo>
                  <a:cubicBezTo>
                    <a:pt x="0" y="116"/>
                    <a:pt x="5" y="59"/>
                    <a:pt x="3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9CAC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51" name="Freeform 411"/>
            <p:cNvSpPr>
              <a:spLocks/>
            </p:cNvSpPr>
            <p:nvPr/>
          </p:nvSpPr>
          <p:spPr bwMode="auto">
            <a:xfrm>
              <a:off x="4360" y="2082"/>
              <a:ext cx="36" cy="17"/>
            </a:xfrm>
            <a:custGeom>
              <a:avLst/>
              <a:gdLst>
                <a:gd name="T0" fmla="*/ 17 w 17"/>
                <a:gd name="T1" fmla="*/ 0 h 8"/>
                <a:gd name="T2" fmla="*/ 1 w 17"/>
                <a:gd name="T3" fmla="*/ 8 h 8"/>
                <a:gd name="T4" fmla="*/ 0 w 17"/>
                <a:gd name="T5" fmla="*/ 7 h 8"/>
                <a:gd name="T6" fmla="*/ 7 w 17"/>
                <a:gd name="T7" fmla="*/ 5 h 8"/>
                <a:gd name="T8" fmla="*/ 17 w 1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3" y="5"/>
                    <a:pt x="7" y="6"/>
                    <a:pt x="1" y="8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2" y="5"/>
                    <a:pt x="5" y="5"/>
                    <a:pt x="7" y="5"/>
                  </a:cubicBezTo>
                  <a:cubicBezTo>
                    <a:pt x="11" y="4"/>
                    <a:pt x="13" y="1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52" name="Freeform 412"/>
            <p:cNvSpPr>
              <a:spLocks/>
            </p:cNvSpPr>
            <p:nvPr/>
          </p:nvSpPr>
          <p:spPr bwMode="auto">
            <a:xfrm>
              <a:off x="4423" y="2082"/>
              <a:ext cx="86" cy="19"/>
            </a:xfrm>
            <a:custGeom>
              <a:avLst/>
              <a:gdLst>
                <a:gd name="T0" fmla="*/ 40 w 40"/>
                <a:gd name="T1" fmla="*/ 1 h 9"/>
                <a:gd name="T2" fmla="*/ 33 w 40"/>
                <a:gd name="T3" fmla="*/ 2 h 9"/>
                <a:gd name="T4" fmla="*/ 23 w 40"/>
                <a:gd name="T5" fmla="*/ 5 h 9"/>
                <a:gd name="T6" fmla="*/ 0 w 40"/>
                <a:gd name="T7" fmla="*/ 9 h 9"/>
                <a:gd name="T8" fmla="*/ 13 w 40"/>
                <a:gd name="T9" fmla="*/ 5 h 9"/>
                <a:gd name="T10" fmla="*/ 21 w 40"/>
                <a:gd name="T11" fmla="*/ 2 h 9"/>
                <a:gd name="T12" fmla="*/ 40 w 40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">
                  <a:moveTo>
                    <a:pt x="40" y="1"/>
                  </a:moveTo>
                  <a:cubicBezTo>
                    <a:pt x="38" y="2"/>
                    <a:pt x="35" y="2"/>
                    <a:pt x="33" y="2"/>
                  </a:cubicBezTo>
                  <a:cubicBezTo>
                    <a:pt x="29" y="3"/>
                    <a:pt x="27" y="5"/>
                    <a:pt x="23" y="5"/>
                  </a:cubicBezTo>
                  <a:cubicBezTo>
                    <a:pt x="16" y="8"/>
                    <a:pt x="7" y="7"/>
                    <a:pt x="0" y="9"/>
                  </a:cubicBezTo>
                  <a:cubicBezTo>
                    <a:pt x="4" y="7"/>
                    <a:pt x="8" y="5"/>
                    <a:pt x="13" y="5"/>
                  </a:cubicBezTo>
                  <a:cubicBezTo>
                    <a:pt x="15" y="3"/>
                    <a:pt x="19" y="3"/>
                    <a:pt x="21" y="2"/>
                  </a:cubicBezTo>
                  <a:cubicBezTo>
                    <a:pt x="27" y="0"/>
                    <a:pt x="35" y="1"/>
                    <a:pt x="40" y="1"/>
                  </a:cubicBez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53" name="Freeform 413"/>
            <p:cNvSpPr>
              <a:spLocks/>
            </p:cNvSpPr>
            <p:nvPr/>
          </p:nvSpPr>
          <p:spPr bwMode="auto">
            <a:xfrm>
              <a:off x="4944" y="2095"/>
              <a:ext cx="6" cy="4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1 h 2"/>
                <a:gd name="T4" fmla="*/ 1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1" y="2"/>
                    <a:pt x="0" y="1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54" name="Freeform 414"/>
            <p:cNvSpPr>
              <a:spLocks/>
            </p:cNvSpPr>
            <p:nvPr/>
          </p:nvSpPr>
          <p:spPr bwMode="auto">
            <a:xfrm>
              <a:off x="4746" y="2097"/>
              <a:ext cx="189" cy="33"/>
            </a:xfrm>
            <a:custGeom>
              <a:avLst/>
              <a:gdLst>
                <a:gd name="T0" fmla="*/ 86 w 87"/>
                <a:gd name="T1" fmla="*/ 1 h 15"/>
                <a:gd name="T2" fmla="*/ 17 w 87"/>
                <a:gd name="T3" fmla="*/ 11 h 15"/>
                <a:gd name="T4" fmla="*/ 0 w 87"/>
                <a:gd name="T5" fmla="*/ 15 h 15"/>
                <a:gd name="T6" fmla="*/ 19 w 87"/>
                <a:gd name="T7" fmla="*/ 10 h 15"/>
                <a:gd name="T8" fmla="*/ 25 w 87"/>
                <a:gd name="T9" fmla="*/ 10 h 15"/>
                <a:gd name="T10" fmla="*/ 34 w 87"/>
                <a:gd name="T11" fmla="*/ 8 h 15"/>
                <a:gd name="T12" fmla="*/ 87 w 87"/>
                <a:gd name="T13" fmla="*/ 0 h 15"/>
                <a:gd name="T14" fmla="*/ 86 w 8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5">
                  <a:moveTo>
                    <a:pt x="86" y="1"/>
                  </a:moveTo>
                  <a:cubicBezTo>
                    <a:pt x="63" y="2"/>
                    <a:pt x="40" y="8"/>
                    <a:pt x="17" y="11"/>
                  </a:cubicBezTo>
                  <a:cubicBezTo>
                    <a:pt x="11" y="13"/>
                    <a:pt x="6" y="14"/>
                    <a:pt x="0" y="15"/>
                  </a:cubicBezTo>
                  <a:cubicBezTo>
                    <a:pt x="6" y="12"/>
                    <a:pt x="13" y="11"/>
                    <a:pt x="19" y="10"/>
                  </a:cubicBezTo>
                  <a:cubicBezTo>
                    <a:pt x="21" y="10"/>
                    <a:pt x="23" y="9"/>
                    <a:pt x="25" y="10"/>
                  </a:cubicBezTo>
                  <a:cubicBezTo>
                    <a:pt x="27" y="8"/>
                    <a:pt x="31" y="8"/>
                    <a:pt x="34" y="8"/>
                  </a:cubicBezTo>
                  <a:cubicBezTo>
                    <a:pt x="53" y="5"/>
                    <a:pt x="69" y="0"/>
                    <a:pt x="87" y="0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55" name="Freeform 415"/>
            <p:cNvSpPr>
              <a:spLocks/>
            </p:cNvSpPr>
            <p:nvPr/>
          </p:nvSpPr>
          <p:spPr bwMode="auto">
            <a:xfrm>
              <a:off x="4008" y="2103"/>
              <a:ext cx="54" cy="581"/>
            </a:xfrm>
            <a:custGeom>
              <a:avLst/>
              <a:gdLst>
                <a:gd name="T0" fmla="*/ 6 w 25"/>
                <a:gd name="T1" fmla="*/ 1 h 267"/>
                <a:gd name="T2" fmla="*/ 7 w 25"/>
                <a:gd name="T3" fmla="*/ 65 h 267"/>
                <a:gd name="T4" fmla="*/ 17 w 25"/>
                <a:gd name="T5" fmla="*/ 69 h 267"/>
                <a:gd name="T6" fmla="*/ 25 w 25"/>
                <a:gd name="T7" fmla="*/ 73 h 267"/>
                <a:gd name="T8" fmla="*/ 24 w 25"/>
                <a:gd name="T9" fmla="*/ 206 h 267"/>
                <a:gd name="T10" fmla="*/ 24 w 25"/>
                <a:gd name="T11" fmla="*/ 261 h 267"/>
                <a:gd name="T12" fmla="*/ 24 w 25"/>
                <a:gd name="T13" fmla="*/ 260 h 267"/>
                <a:gd name="T14" fmla="*/ 22 w 25"/>
                <a:gd name="T15" fmla="*/ 261 h 267"/>
                <a:gd name="T16" fmla="*/ 17 w 25"/>
                <a:gd name="T17" fmla="*/ 264 h 267"/>
                <a:gd name="T18" fmla="*/ 4 w 25"/>
                <a:gd name="T19" fmla="*/ 267 h 267"/>
                <a:gd name="T20" fmla="*/ 2 w 25"/>
                <a:gd name="T21" fmla="*/ 263 h 267"/>
                <a:gd name="T22" fmla="*/ 2 w 25"/>
                <a:gd name="T23" fmla="*/ 217 h 267"/>
                <a:gd name="T24" fmla="*/ 3 w 25"/>
                <a:gd name="T25" fmla="*/ 159 h 267"/>
                <a:gd name="T26" fmla="*/ 3 w 25"/>
                <a:gd name="T27" fmla="*/ 57 h 267"/>
                <a:gd name="T28" fmla="*/ 4 w 25"/>
                <a:gd name="T29" fmla="*/ 0 h 267"/>
                <a:gd name="T30" fmla="*/ 6 w 25"/>
                <a:gd name="T31" fmla="*/ 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67">
                  <a:moveTo>
                    <a:pt x="6" y="1"/>
                  </a:moveTo>
                  <a:cubicBezTo>
                    <a:pt x="5" y="23"/>
                    <a:pt x="7" y="44"/>
                    <a:pt x="7" y="65"/>
                  </a:cubicBezTo>
                  <a:cubicBezTo>
                    <a:pt x="10" y="66"/>
                    <a:pt x="14" y="68"/>
                    <a:pt x="17" y="69"/>
                  </a:cubicBezTo>
                  <a:lnTo>
                    <a:pt x="25" y="73"/>
                  </a:lnTo>
                  <a:cubicBezTo>
                    <a:pt x="23" y="114"/>
                    <a:pt x="24" y="164"/>
                    <a:pt x="24" y="206"/>
                  </a:cubicBezTo>
                  <a:cubicBezTo>
                    <a:pt x="24" y="223"/>
                    <a:pt x="24" y="242"/>
                    <a:pt x="24" y="261"/>
                  </a:cubicBezTo>
                  <a:cubicBezTo>
                    <a:pt x="24" y="261"/>
                    <a:pt x="24" y="260"/>
                    <a:pt x="24" y="260"/>
                  </a:cubicBezTo>
                  <a:cubicBezTo>
                    <a:pt x="23" y="260"/>
                    <a:pt x="22" y="260"/>
                    <a:pt x="22" y="261"/>
                  </a:cubicBezTo>
                  <a:cubicBezTo>
                    <a:pt x="22" y="263"/>
                    <a:pt x="18" y="263"/>
                    <a:pt x="17" y="264"/>
                  </a:cubicBezTo>
                  <a:cubicBezTo>
                    <a:pt x="12" y="264"/>
                    <a:pt x="8" y="266"/>
                    <a:pt x="4" y="267"/>
                  </a:cubicBezTo>
                  <a:cubicBezTo>
                    <a:pt x="4" y="265"/>
                    <a:pt x="3" y="264"/>
                    <a:pt x="2" y="263"/>
                  </a:cubicBezTo>
                  <a:cubicBezTo>
                    <a:pt x="4" y="248"/>
                    <a:pt x="0" y="231"/>
                    <a:pt x="2" y="217"/>
                  </a:cubicBezTo>
                  <a:cubicBezTo>
                    <a:pt x="4" y="196"/>
                    <a:pt x="2" y="177"/>
                    <a:pt x="3" y="159"/>
                  </a:cubicBezTo>
                  <a:cubicBezTo>
                    <a:pt x="6" y="126"/>
                    <a:pt x="2" y="91"/>
                    <a:pt x="3" y="57"/>
                  </a:cubicBezTo>
                  <a:cubicBezTo>
                    <a:pt x="1" y="38"/>
                    <a:pt x="2" y="2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56" name="Freeform 416"/>
            <p:cNvSpPr>
              <a:spLocks/>
            </p:cNvSpPr>
            <p:nvPr/>
          </p:nvSpPr>
          <p:spPr bwMode="auto">
            <a:xfrm>
              <a:off x="4268" y="2106"/>
              <a:ext cx="63" cy="17"/>
            </a:xfrm>
            <a:custGeom>
              <a:avLst/>
              <a:gdLst>
                <a:gd name="T0" fmla="*/ 29 w 29"/>
                <a:gd name="T1" fmla="*/ 3 h 8"/>
                <a:gd name="T2" fmla="*/ 0 w 29"/>
                <a:gd name="T3" fmla="*/ 8 h 8"/>
                <a:gd name="T4" fmla="*/ 17 w 29"/>
                <a:gd name="T5" fmla="*/ 1 h 8"/>
                <a:gd name="T6" fmla="*/ 17 w 29"/>
                <a:gd name="T7" fmla="*/ 0 h 8"/>
                <a:gd name="T8" fmla="*/ 29 w 2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">
                  <a:moveTo>
                    <a:pt x="29" y="3"/>
                  </a:moveTo>
                  <a:cubicBezTo>
                    <a:pt x="18" y="5"/>
                    <a:pt x="11" y="7"/>
                    <a:pt x="0" y="8"/>
                  </a:cubicBezTo>
                  <a:cubicBezTo>
                    <a:pt x="6" y="5"/>
                    <a:pt x="12" y="3"/>
                    <a:pt x="17" y="1"/>
                  </a:cubicBezTo>
                  <a:lnTo>
                    <a:pt x="17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57" name="Freeform 417"/>
            <p:cNvSpPr>
              <a:spLocks/>
            </p:cNvSpPr>
            <p:nvPr/>
          </p:nvSpPr>
          <p:spPr bwMode="auto">
            <a:xfrm>
              <a:off x="4023" y="2110"/>
              <a:ext cx="184" cy="217"/>
            </a:xfrm>
            <a:custGeom>
              <a:avLst/>
              <a:gdLst>
                <a:gd name="T0" fmla="*/ 74 w 85"/>
                <a:gd name="T1" fmla="*/ 33 h 100"/>
                <a:gd name="T2" fmla="*/ 85 w 85"/>
                <a:gd name="T3" fmla="*/ 37 h 100"/>
                <a:gd name="T4" fmla="*/ 83 w 85"/>
                <a:gd name="T5" fmla="*/ 96 h 100"/>
                <a:gd name="T6" fmla="*/ 83 w 85"/>
                <a:gd name="T7" fmla="*/ 100 h 100"/>
                <a:gd name="T8" fmla="*/ 39 w 85"/>
                <a:gd name="T9" fmla="*/ 80 h 100"/>
                <a:gd name="T10" fmla="*/ 37 w 85"/>
                <a:gd name="T11" fmla="*/ 78 h 100"/>
                <a:gd name="T12" fmla="*/ 5 w 85"/>
                <a:gd name="T13" fmla="*/ 61 h 100"/>
                <a:gd name="T14" fmla="*/ 2 w 85"/>
                <a:gd name="T15" fmla="*/ 40 h 100"/>
                <a:gd name="T16" fmla="*/ 2 w 85"/>
                <a:gd name="T17" fmla="*/ 0 h 100"/>
                <a:gd name="T18" fmla="*/ 74 w 85"/>
                <a:gd name="T19" fmla="*/ 3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00">
                  <a:moveTo>
                    <a:pt x="74" y="33"/>
                  </a:moveTo>
                  <a:lnTo>
                    <a:pt x="85" y="37"/>
                  </a:lnTo>
                  <a:cubicBezTo>
                    <a:pt x="85" y="58"/>
                    <a:pt x="82" y="76"/>
                    <a:pt x="83" y="96"/>
                  </a:cubicBezTo>
                  <a:lnTo>
                    <a:pt x="83" y="100"/>
                  </a:lnTo>
                  <a:cubicBezTo>
                    <a:pt x="69" y="93"/>
                    <a:pt x="54" y="88"/>
                    <a:pt x="39" y="80"/>
                  </a:cubicBezTo>
                  <a:cubicBezTo>
                    <a:pt x="39" y="79"/>
                    <a:pt x="38" y="79"/>
                    <a:pt x="37" y="78"/>
                  </a:cubicBezTo>
                  <a:cubicBezTo>
                    <a:pt x="26" y="73"/>
                    <a:pt x="16" y="66"/>
                    <a:pt x="5" y="61"/>
                  </a:cubicBezTo>
                  <a:cubicBezTo>
                    <a:pt x="0" y="55"/>
                    <a:pt x="4" y="47"/>
                    <a:pt x="2" y="40"/>
                  </a:cubicBezTo>
                  <a:cubicBezTo>
                    <a:pt x="2" y="27"/>
                    <a:pt x="0" y="13"/>
                    <a:pt x="2" y="0"/>
                  </a:cubicBezTo>
                  <a:cubicBezTo>
                    <a:pt x="27" y="10"/>
                    <a:pt x="50" y="21"/>
                    <a:pt x="74" y="33"/>
                  </a:cubicBezTo>
                  <a:close/>
                </a:path>
              </a:pathLst>
            </a:custGeom>
            <a:solidFill>
              <a:srgbClr val="9CAC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58" name="Freeform 418"/>
            <p:cNvSpPr>
              <a:spLocks/>
            </p:cNvSpPr>
            <p:nvPr/>
          </p:nvSpPr>
          <p:spPr bwMode="auto">
            <a:xfrm>
              <a:off x="4253" y="2112"/>
              <a:ext cx="298" cy="96"/>
            </a:xfrm>
            <a:custGeom>
              <a:avLst/>
              <a:gdLst>
                <a:gd name="T0" fmla="*/ 134 w 137"/>
                <a:gd name="T1" fmla="*/ 1 h 44"/>
                <a:gd name="T2" fmla="*/ 128 w 137"/>
                <a:gd name="T3" fmla="*/ 9 h 44"/>
                <a:gd name="T4" fmla="*/ 109 w 137"/>
                <a:gd name="T5" fmla="*/ 25 h 44"/>
                <a:gd name="T6" fmla="*/ 27 w 137"/>
                <a:gd name="T7" fmla="*/ 39 h 44"/>
                <a:gd name="T8" fmla="*/ 18 w 137"/>
                <a:gd name="T9" fmla="*/ 41 h 44"/>
                <a:gd name="T10" fmla="*/ 4 w 137"/>
                <a:gd name="T11" fmla="*/ 44 h 44"/>
                <a:gd name="T12" fmla="*/ 4 w 137"/>
                <a:gd name="T13" fmla="*/ 21 h 44"/>
                <a:gd name="T14" fmla="*/ 21 w 137"/>
                <a:gd name="T15" fmla="*/ 16 h 44"/>
                <a:gd name="T16" fmla="*/ 90 w 137"/>
                <a:gd name="T17" fmla="*/ 5 h 44"/>
                <a:gd name="T18" fmla="*/ 133 w 137"/>
                <a:gd name="T19" fmla="*/ 0 h 44"/>
                <a:gd name="T20" fmla="*/ 134 w 137"/>
                <a:gd name="T2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44">
                  <a:moveTo>
                    <a:pt x="134" y="1"/>
                  </a:moveTo>
                  <a:cubicBezTo>
                    <a:pt x="137" y="6"/>
                    <a:pt x="131" y="6"/>
                    <a:pt x="128" y="9"/>
                  </a:cubicBezTo>
                  <a:cubicBezTo>
                    <a:pt x="121" y="14"/>
                    <a:pt x="119" y="25"/>
                    <a:pt x="109" y="25"/>
                  </a:cubicBezTo>
                  <a:cubicBezTo>
                    <a:pt x="81" y="29"/>
                    <a:pt x="53" y="34"/>
                    <a:pt x="27" y="39"/>
                  </a:cubicBezTo>
                  <a:cubicBezTo>
                    <a:pt x="24" y="40"/>
                    <a:pt x="21" y="40"/>
                    <a:pt x="18" y="41"/>
                  </a:cubicBezTo>
                  <a:cubicBezTo>
                    <a:pt x="13" y="42"/>
                    <a:pt x="8" y="44"/>
                    <a:pt x="4" y="44"/>
                  </a:cubicBezTo>
                  <a:cubicBezTo>
                    <a:pt x="0" y="36"/>
                    <a:pt x="3" y="29"/>
                    <a:pt x="4" y="21"/>
                  </a:cubicBezTo>
                  <a:cubicBezTo>
                    <a:pt x="9" y="17"/>
                    <a:pt x="15" y="18"/>
                    <a:pt x="21" y="16"/>
                  </a:cubicBezTo>
                  <a:cubicBezTo>
                    <a:pt x="44" y="13"/>
                    <a:pt x="68" y="9"/>
                    <a:pt x="90" y="5"/>
                  </a:cubicBezTo>
                  <a:cubicBezTo>
                    <a:pt x="105" y="5"/>
                    <a:pt x="118" y="1"/>
                    <a:pt x="133" y="0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59" name="Freeform 419"/>
            <p:cNvSpPr>
              <a:spLocks/>
            </p:cNvSpPr>
            <p:nvPr/>
          </p:nvSpPr>
          <p:spPr bwMode="auto">
            <a:xfrm>
              <a:off x="4244" y="2121"/>
              <a:ext cx="16" cy="6"/>
            </a:xfrm>
            <a:custGeom>
              <a:avLst/>
              <a:gdLst>
                <a:gd name="T0" fmla="*/ 7 w 7"/>
                <a:gd name="T1" fmla="*/ 3 h 3"/>
                <a:gd name="T2" fmla="*/ 0 w 7"/>
                <a:gd name="T3" fmla="*/ 0 h 3"/>
                <a:gd name="T4" fmla="*/ 7 w 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cubicBezTo>
                    <a:pt x="5" y="2"/>
                    <a:pt x="2" y="1"/>
                    <a:pt x="0" y="0"/>
                  </a:cubicBezTo>
                  <a:cubicBezTo>
                    <a:pt x="2" y="1"/>
                    <a:pt x="5" y="1"/>
                    <a:pt x="7" y="3"/>
                  </a:cubicBez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60" name="Freeform 420"/>
            <p:cNvSpPr>
              <a:spLocks/>
            </p:cNvSpPr>
            <p:nvPr/>
          </p:nvSpPr>
          <p:spPr bwMode="auto">
            <a:xfrm>
              <a:off x="4614" y="2125"/>
              <a:ext cx="117" cy="267"/>
            </a:xfrm>
            <a:custGeom>
              <a:avLst/>
              <a:gdLst>
                <a:gd name="T0" fmla="*/ 54 w 54"/>
                <a:gd name="T1" fmla="*/ 2 h 123"/>
                <a:gd name="T2" fmla="*/ 40 w 54"/>
                <a:gd name="T3" fmla="*/ 25 h 123"/>
                <a:gd name="T4" fmla="*/ 20 w 54"/>
                <a:gd name="T5" fmla="*/ 103 h 123"/>
                <a:gd name="T6" fmla="*/ 4 w 54"/>
                <a:gd name="T7" fmla="*/ 123 h 123"/>
                <a:gd name="T8" fmla="*/ 0 w 54"/>
                <a:gd name="T9" fmla="*/ 123 h 123"/>
                <a:gd name="T10" fmla="*/ 6 w 54"/>
                <a:gd name="T11" fmla="*/ 120 h 123"/>
                <a:gd name="T12" fmla="*/ 29 w 54"/>
                <a:gd name="T13" fmla="*/ 65 h 123"/>
                <a:gd name="T14" fmla="*/ 40 w 54"/>
                <a:gd name="T15" fmla="*/ 18 h 123"/>
                <a:gd name="T16" fmla="*/ 53 w 54"/>
                <a:gd name="T17" fmla="*/ 0 h 123"/>
                <a:gd name="T18" fmla="*/ 54 w 54"/>
                <a:gd name="T19" fmla="*/ 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123">
                  <a:moveTo>
                    <a:pt x="54" y="2"/>
                  </a:moveTo>
                  <a:cubicBezTo>
                    <a:pt x="45" y="6"/>
                    <a:pt x="43" y="16"/>
                    <a:pt x="40" y="25"/>
                  </a:cubicBezTo>
                  <a:cubicBezTo>
                    <a:pt x="34" y="51"/>
                    <a:pt x="29" y="78"/>
                    <a:pt x="20" y="103"/>
                  </a:cubicBezTo>
                  <a:cubicBezTo>
                    <a:pt x="18" y="111"/>
                    <a:pt x="12" y="120"/>
                    <a:pt x="4" y="123"/>
                  </a:cubicBezTo>
                  <a:lnTo>
                    <a:pt x="0" y="123"/>
                  </a:lnTo>
                  <a:cubicBezTo>
                    <a:pt x="1" y="121"/>
                    <a:pt x="4" y="121"/>
                    <a:pt x="6" y="120"/>
                  </a:cubicBezTo>
                  <a:cubicBezTo>
                    <a:pt x="23" y="106"/>
                    <a:pt x="23" y="84"/>
                    <a:pt x="29" y="65"/>
                  </a:cubicBezTo>
                  <a:cubicBezTo>
                    <a:pt x="32" y="49"/>
                    <a:pt x="37" y="33"/>
                    <a:pt x="40" y="18"/>
                  </a:cubicBezTo>
                  <a:cubicBezTo>
                    <a:pt x="42" y="10"/>
                    <a:pt x="46" y="4"/>
                    <a:pt x="53" y="0"/>
                  </a:cubicBezTo>
                  <a:cubicBezTo>
                    <a:pt x="53" y="0"/>
                    <a:pt x="54" y="1"/>
                    <a:pt x="54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61" name="Freeform 421"/>
            <p:cNvSpPr>
              <a:spLocks/>
            </p:cNvSpPr>
            <p:nvPr/>
          </p:nvSpPr>
          <p:spPr bwMode="auto">
            <a:xfrm>
              <a:off x="4340" y="2166"/>
              <a:ext cx="315" cy="468"/>
            </a:xfrm>
            <a:custGeom>
              <a:avLst/>
              <a:gdLst>
                <a:gd name="T0" fmla="*/ 72 w 145"/>
                <a:gd name="T1" fmla="*/ 7 h 215"/>
                <a:gd name="T2" fmla="*/ 95 w 145"/>
                <a:gd name="T3" fmla="*/ 27 h 215"/>
                <a:gd name="T4" fmla="*/ 95 w 145"/>
                <a:gd name="T5" fmla="*/ 26 h 215"/>
                <a:gd name="T6" fmla="*/ 145 w 145"/>
                <a:gd name="T7" fmla="*/ 37 h 215"/>
                <a:gd name="T8" fmla="*/ 131 w 145"/>
                <a:gd name="T9" fmla="*/ 82 h 215"/>
                <a:gd name="T10" fmla="*/ 119 w 145"/>
                <a:gd name="T11" fmla="*/ 93 h 215"/>
                <a:gd name="T12" fmla="*/ 98 w 145"/>
                <a:gd name="T13" fmla="*/ 92 h 215"/>
                <a:gd name="T14" fmla="*/ 50 w 145"/>
                <a:gd name="T15" fmla="*/ 74 h 215"/>
                <a:gd name="T16" fmla="*/ 43 w 145"/>
                <a:gd name="T17" fmla="*/ 76 h 215"/>
                <a:gd name="T18" fmla="*/ 42 w 145"/>
                <a:gd name="T19" fmla="*/ 83 h 215"/>
                <a:gd name="T20" fmla="*/ 51 w 145"/>
                <a:gd name="T21" fmla="*/ 101 h 215"/>
                <a:gd name="T22" fmla="*/ 69 w 145"/>
                <a:gd name="T23" fmla="*/ 117 h 215"/>
                <a:gd name="T24" fmla="*/ 65 w 145"/>
                <a:gd name="T25" fmla="*/ 147 h 215"/>
                <a:gd name="T26" fmla="*/ 63 w 145"/>
                <a:gd name="T27" fmla="*/ 208 h 215"/>
                <a:gd name="T28" fmla="*/ 14 w 145"/>
                <a:gd name="T29" fmla="*/ 203 h 215"/>
                <a:gd name="T30" fmla="*/ 14 w 145"/>
                <a:gd name="T31" fmla="*/ 196 h 215"/>
                <a:gd name="T32" fmla="*/ 17 w 145"/>
                <a:gd name="T33" fmla="*/ 157 h 215"/>
                <a:gd name="T34" fmla="*/ 14 w 145"/>
                <a:gd name="T35" fmla="*/ 126 h 215"/>
                <a:gd name="T36" fmla="*/ 8 w 145"/>
                <a:gd name="T37" fmla="*/ 96 h 215"/>
                <a:gd name="T38" fmla="*/ 2 w 145"/>
                <a:gd name="T39" fmla="*/ 22 h 215"/>
                <a:gd name="T40" fmla="*/ 16 w 145"/>
                <a:gd name="T41" fmla="*/ 11 h 215"/>
                <a:gd name="T42" fmla="*/ 63 w 145"/>
                <a:gd name="T43" fmla="*/ 4 h 215"/>
                <a:gd name="T44" fmla="*/ 72 w 145"/>
                <a:gd name="T45" fmla="*/ 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" h="215">
                  <a:moveTo>
                    <a:pt x="72" y="7"/>
                  </a:moveTo>
                  <a:cubicBezTo>
                    <a:pt x="76" y="16"/>
                    <a:pt x="86" y="22"/>
                    <a:pt x="95" y="27"/>
                  </a:cubicBezTo>
                  <a:lnTo>
                    <a:pt x="95" y="26"/>
                  </a:lnTo>
                  <a:cubicBezTo>
                    <a:pt x="110" y="35"/>
                    <a:pt x="127" y="36"/>
                    <a:pt x="145" y="37"/>
                  </a:cubicBezTo>
                  <a:cubicBezTo>
                    <a:pt x="141" y="52"/>
                    <a:pt x="138" y="68"/>
                    <a:pt x="131" y="82"/>
                  </a:cubicBezTo>
                  <a:cubicBezTo>
                    <a:pt x="127" y="85"/>
                    <a:pt x="124" y="93"/>
                    <a:pt x="119" y="93"/>
                  </a:cubicBezTo>
                  <a:cubicBezTo>
                    <a:pt x="112" y="96"/>
                    <a:pt x="104" y="93"/>
                    <a:pt x="98" y="92"/>
                  </a:cubicBezTo>
                  <a:cubicBezTo>
                    <a:pt x="81" y="88"/>
                    <a:pt x="66" y="80"/>
                    <a:pt x="50" y="74"/>
                  </a:cubicBezTo>
                  <a:cubicBezTo>
                    <a:pt x="47" y="72"/>
                    <a:pt x="44" y="74"/>
                    <a:pt x="43" y="76"/>
                  </a:cubicBezTo>
                  <a:cubicBezTo>
                    <a:pt x="42" y="78"/>
                    <a:pt x="42" y="81"/>
                    <a:pt x="42" y="83"/>
                  </a:cubicBezTo>
                  <a:cubicBezTo>
                    <a:pt x="49" y="88"/>
                    <a:pt x="47" y="95"/>
                    <a:pt x="51" y="101"/>
                  </a:cubicBezTo>
                  <a:cubicBezTo>
                    <a:pt x="55" y="108"/>
                    <a:pt x="62" y="115"/>
                    <a:pt x="69" y="117"/>
                  </a:cubicBezTo>
                  <a:cubicBezTo>
                    <a:pt x="65" y="126"/>
                    <a:pt x="66" y="136"/>
                    <a:pt x="65" y="147"/>
                  </a:cubicBezTo>
                  <a:cubicBezTo>
                    <a:pt x="64" y="166"/>
                    <a:pt x="64" y="189"/>
                    <a:pt x="63" y="208"/>
                  </a:cubicBezTo>
                  <a:cubicBezTo>
                    <a:pt x="48" y="215"/>
                    <a:pt x="28" y="211"/>
                    <a:pt x="14" y="203"/>
                  </a:cubicBezTo>
                  <a:cubicBezTo>
                    <a:pt x="13" y="201"/>
                    <a:pt x="13" y="198"/>
                    <a:pt x="14" y="196"/>
                  </a:cubicBezTo>
                  <a:cubicBezTo>
                    <a:pt x="14" y="183"/>
                    <a:pt x="20" y="171"/>
                    <a:pt x="17" y="157"/>
                  </a:cubicBezTo>
                  <a:cubicBezTo>
                    <a:pt x="15" y="147"/>
                    <a:pt x="12" y="136"/>
                    <a:pt x="14" y="126"/>
                  </a:cubicBezTo>
                  <a:cubicBezTo>
                    <a:pt x="13" y="116"/>
                    <a:pt x="9" y="106"/>
                    <a:pt x="8" y="96"/>
                  </a:cubicBezTo>
                  <a:cubicBezTo>
                    <a:pt x="0" y="74"/>
                    <a:pt x="1" y="46"/>
                    <a:pt x="2" y="22"/>
                  </a:cubicBezTo>
                  <a:cubicBezTo>
                    <a:pt x="4" y="17"/>
                    <a:pt x="9" y="11"/>
                    <a:pt x="16" y="11"/>
                  </a:cubicBezTo>
                  <a:cubicBezTo>
                    <a:pt x="31" y="9"/>
                    <a:pt x="47" y="6"/>
                    <a:pt x="63" y="4"/>
                  </a:cubicBezTo>
                  <a:cubicBezTo>
                    <a:pt x="65" y="3"/>
                    <a:pt x="73" y="0"/>
                    <a:pt x="72" y="7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62" name="Freeform 422"/>
            <p:cNvSpPr>
              <a:spLocks/>
            </p:cNvSpPr>
            <p:nvPr/>
          </p:nvSpPr>
          <p:spPr bwMode="auto">
            <a:xfrm>
              <a:off x="4963" y="2190"/>
              <a:ext cx="98" cy="120"/>
            </a:xfrm>
            <a:custGeom>
              <a:avLst/>
              <a:gdLst>
                <a:gd name="T0" fmla="*/ 45 w 45"/>
                <a:gd name="T1" fmla="*/ 3 h 55"/>
                <a:gd name="T2" fmla="*/ 36 w 45"/>
                <a:gd name="T3" fmla="*/ 38 h 55"/>
                <a:gd name="T4" fmla="*/ 0 w 45"/>
                <a:gd name="T5" fmla="*/ 55 h 55"/>
                <a:gd name="T6" fmla="*/ 7 w 45"/>
                <a:gd name="T7" fmla="*/ 18 h 55"/>
                <a:gd name="T8" fmla="*/ 8 w 45"/>
                <a:gd name="T9" fmla="*/ 16 h 55"/>
                <a:gd name="T10" fmla="*/ 10 w 45"/>
                <a:gd name="T11" fmla="*/ 0 h 55"/>
                <a:gd name="T12" fmla="*/ 45 w 45"/>
                <a:gd name="T13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5">
                  <a:moveTo>
                    <a:pt x="45" y="3"/>
                  </a:moveTo>
                  <a:cubicBezTo>
                    <a:pt x="43" y="15"/>
                    <a:pt x="40" y="27"/>
                    <a:pt x="36" y="38"/>
                  </a:cubicBezTo>
                  <a:cubicBezTo>
                    <a:pt x="27" y="49"/>
                    <a:pt x="13" y="52"/>
                    <a:pt x="0" y="55"/>
                  </a:cubicBezTo>
                  <a:cubicBezTo>
                    <a:pt x="2" y="43"/>
                    <a:pt x="7" y="30"/>
                    <a:pt x="7" y="18"/>
                  </a:cubicBezTo>
                  <a:lnTo>
                    <a:pt x="8" y="16"/>
                  </a:lnTo>
                  <a:cubicBezTo>
                    <a:pt x="9" y="11"/>
                    <a:pt x="9" y="5"/>
                    <a:pt x="10" y="0"/>
                  </a:cubicBezTo>
                  <a:cubicBezTo>
                    <a:pt x="21" y="5"/>
                    <a:pt x="33" y="6"/>
                    <a:pt x="45" y="3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63" name="Freeform 423"/>
            <p:cNvSpPr>
              <a:spLocks/>
            </p:cNvSpPr>
            <p:nvPr/>
          </p:nvSpPr>
          <p:spPr bwMode="auto">
            <a:xfrm>
              <a:off x="4470" y="2188"/>
              <a:ext cx="33" cy="26"/>
            </a:xfrm>
            <a:custGeom>
              <a:avLst/>
              <a:gdLst>
                <a:gd name="T0" fmla="*/ 3 w 15"/>
                <a:gd name="T1" fmla="*/ 4 h 12"/>
                <a:gd name="T2" fmla="*/ 15 w 15"/>
                <a:gd name="T3" fmla="*/ 12 h 12"/>
                <a:gd name="T4" fmla="*/ 1 w 15"/>
                <a:gd name="T5" fmla="*/ 4 h 12"/>
                <a:gd name="T6" fmla="*/ 0 w 15"/>
                <a:gd name="T7" fmla="*/ 1 h 12"/>
                <a:gd name="T8" fmla="*/ 3 w 15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4"/>
                  </a:moveTo>
                  <a:cubicBezTo>
                    <a:pt x="6" y="8"/>
                    <a:pt x="11" y="9"/>
                    <a:pt x="15" y="12"/>
                  </a:cubicBezTo>
                  <a:cubicBezTo>
                    <a:pt x="10" y="11"/>
                    <a:pt x="3" y="9"/>
                    <a:pt x="1" y="4"/>
                  </a:cubicBezTo>
                  <a:lnTo>
                    <a:pt x="0" y="1"/>
                  </a:lnTo>
                  <a:cubicBezTo>
                    <a:pt x="3" y="0"/>
                    <a:pt x="2" y="3"/>
                    <a:pt x="3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64" name="Freeform 424"/>
            <p:cNvSpPr>
              <a:spLocks/>
            </p:cNvSpPr>
            <p:nvPr/>
          </p:nvSpPr>
          <p:spPr bwMode="auto">
            <a:xfrm>
              <a:off x="4194" y="2195"/>
              <a:ext cx="66" cy="602"/>
            </a:xfrm>
            <a:custGeom>
              <a:avLst/>
              <a:gdLst>
                <a:gd name="T0" fmla="*/ 26 w 30"/>
                <a:gd name="T1" fmla="*/ 8 h 277"/>
                <a:gd name="T2" fmla="*/ 29 w 30"/>
                <a:gd name="T3" fmla="*/ 9 h 277"/>
                <a:gd name="T4" fmla="*/ 28 w 30"/>
                <a:gd name="T5" fmla="*/ 45 h 277"/>
                <a:gd name="T6" fmla="*/ 28 w 30"/>
                <a:gd name="T7" fmla="*/ 50 h 277"/>
                <a:gd name="T8" fmla="*/ 26 w 30"/>
                <a:gd name="T9" fmla="*/ 82 h 277"/>
                <a:gd name="T10" fmla="*/ 20 w 30"/>
                <a:gd name="T11" fmla="*/ 188 h 277"/>
                <a:gd name="T12" fmla="*/ 18 w 30"/>
                <a:gd name="T13" fmla="*/ 277 h 277"/>
                <a:gd name="T14" fmla="*/ 0 w 30"/>
                <a:gd name="T15" fmla="*/ 265 h 277"/>
                <a:gd name="T16" fmla="*/ 3 w 30"/>
                <a:gd name="T17" fmla="*/ 225 h 277"/>
                <a:gd name="T18" fmla="*/ 4 w 30"/>
                <a:gd name="T19" fmla="*/ 160 h 277"/>
                <a:gd name="T20" fmla="*/ 7 w 30"/>
                <a:gd name="T21" fmla="*/ 53 h 277"/>
                <a:gd name="T22" fmla="*/ 7 w 30"/>
                <a:gd name="T23" fmla="*/ 50 h 277"/>
                <a:gd name="T24" fmla="*/ 9 w 30"/>
                <a:gd name="T25" fmla="*/ 0 h 277"/>
                <a:gd name="T26" fmla="*/ 26 w 30"/>
                <a:gd name="T27" fmla="*/ 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7">
                  <a:moveTo>
                    <a:pt x="26" y="8"/>
                  </a:moveTo>
                  <a:cubicBezTo>
                    <a:pt x="26" y="9"/>
                    <a:pt x="28" y="9"/>
                    <a:pt x="29" y="9"/>
                  </a:cubicBezTo>
                  <a:cubicBezTo>
                    <a:pt x="30" y="21"/>
                    <a:pt x="28" y="33"/>
                    <a:pt x="28" y="45"/>
                  </a:cubicBezTo>
                  <a:cubicBezTo>
                    <a:pt x="29" y="47"/>
                    <a:pt x="28" y="49"/>
                    <a:pt x="28" y="50"/>
                  </a:cubicBezTo>
                  <a:cubicBezTo>
                    <a:pt x="28" y="62"/>
                    <a:pt x="27" y="71"/>
                    <a:pt x="26" y="82"/>
                  </a:cubicBezTo>
                  <a:cubicBezTo>
                    <a:pt x="24" y="116"/>
                    <a:pt x="23" y="152"/>
                    <a:pt x="20" y="188"/>
                  </a:cubicBezTo>
                  <a:cubicBezTo>
                    <a:pt x="17" y="219"/>
                    <a:pt x="22" y="247"/>
                    <a:pt x="18" y="277"/>
                  </a:cubicBezTo>
                  <a:cubicBezTo>
                    <a:pt x="11" y="273"/>
                    <a:pt x="6" y="269"/>
                    <a:pt x="0" y="265"/>
                  </a:cubicBezTo>
                  <a:cubicBezTo>
                    <a:pt x="1" y="251"/>
                    <a:pt x="1" y="239"/>
                    <a:pt x="3" y="225"/>
                  </a:cubicBezTo>
                  <a:cubicBezTo>
                    <a:pt x="4" y="203"/>
                    <a:pt x="4" y="182"/>
                    <a:pt x="4" y="160"/>
                  </a:cubicBezTo>
                  <a:cubicBezTo>
                    <a:pt x="5" y="125"/>
                    <a:pt x="6" y="90"/>
                    <a:pt x="7" y="53"/>
                  </a:cubicBezTo>
                  <a:cubicBezTo>
                    <a:pt x="6" y="52"/>
                    <a:pt x="5" y="51"/>
                    <a:pt x="7" y="50"/>
                  </a:cubicBezTo>
                  <a:cubicBezTo>
                    <a:pt x="7" y="32"/>
                    <a:pt x="7" y="16"/>
                    <a:pt x="9" y="0"/>
                  </a:cubicBezTo>
                  <a:cubicBezTo>
                    <a:pt x="15" y="2"/>
                    <a:pt x="20" y="6"/>
                    <a:pt x="26" y="8"/>
                  </a:cubicBezTo>
                  <a:close/>
                </a:path>
              </a:pathLst>
            </a:custGeom>
            <a:solidFill>
              <a:srgbClr val="9CAC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65" name="Freeform 425"/>
            <p:cNvSpPr>
              <a:spLocks/>
            </p:cNvSpPr>
            <p:nvPr/>
          </p:nvSpPr>
          <p:spPr bwMode="auto">
            <a:xfrm>
              <a:off x="4342" y="2197"/>
              <a:ext cx="7" cy="4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3 w 3"/>
                <a:gd name="T5" fmla="*/ 0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0" y="0"/>
                    <a:pt x="2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66" name="Freeform 426"/>
            <p:cNvSpPr>
              <a:spLocks/>
            </p:cNvSpPr>
            <p:nvPr/>
          </p:nvSpPr>
          <p:spPr bwMode="auto">
            <a:xfrm>
              <a:off x="4242" y="2197"/>
              <a:ext cx="96" cy="602"/>
            </a:xfrm>
            <a:custGeom>
              <a:avLst/>
              <a:gdLst>
                <a:gd name="T0" fmla="*/ 44 w 44"/>
                <a:gd name="T1" fmla="*/ 3 h 277"/>
                <a:gd name="T2" fmla="*/ 43 w 44"/>
                <a:gd name="T3" fmla="*/ 57 h 277"/>
                <a:gd name="T4" fmla="*/ 39 w 44"/>
                <a:gd name="T5" fmla="*/ 162 h 277"/>
                <a:gd name="T6" fmla="*/ 35 w 44"/>
                <a:gd name="T7" fmla="*/ 255 h 277"/>
                <a:gd name="T8" fmla="*/ 34 w 44"/>
                <a:gd name="T9" fmla="*/ 267 h 277"/>
                <a:gd name="T10" fmla="*/ 25 w 44"/>
                <a:gd name="T11" fmla="*/ 271 h 277"/>
                <a:gd name="T12" fmla="*/ 2 w 44"/>
                <a:gd name="T13" fmla="*/ 277 h 277"/>
                <a:gd name="T14" fmla="*/ 0 w 44"/>
                <a:gd name="T15" fmla="*/ 277 h 277"/>
                <a:gd name="T16" fmla="*/ 2 w 44"/>
                <a:gd name="T17" fmla="*/ 177 h 277"/>
                <a:gd name="T18" fmla="*/ 6 w 44"/>
                <a:gd name="T19" fmla="*/ 98 h 277"/>
                <a:gd name="T20" fmla="*/ 10 w 44"/>
                <a:gd name="T21" fmla="*/ 8 h 277"/>
                <a:gd name="T22" fmla="*/ 22 w 44"/>
                <a:gd name="T23" fmla="*/ 5 h 277"/>
                <a:gd name="T24" fmla="*/ 43 w 44"/>
                <a:gd name="T25" fmla="*/ 0 h 277"/>
                <a:gd name="T26" fmla="*/ 44 w 44"/>
                <a:gd name="T27" fmla="*/ 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277">
                  <a:moveTo>
                    <a:pt x="44" y="3"/>
                  </a:moveTo>
                  <a:cubicBezTo>
                    <a:pt x="44" y="21"/>
                    <a:pt x="44" y="39"/>
                    <a:pt x="43" y="57"/>
                  </a:cubicBezTo>
                  <a:cubicBezTo>
                    <a:pt x="42" y="92"/>
                    <a:pt x="39" y="124"/>
                    <a:pt x="39" y="162"/>
                  </a:cubicBezTo>
                  <a:cubicBezTo>
                    <a:pt x="38" y="192"/>
                    <a:pt x="36" y="224"/>
                    <a:pt x="35" y="255"/>
                  </a:cubicBezTo>
                  <a:cubicBezTo>
                    <a:pt x="35" y="259"/>
                    <a:pt x="33" y="262"/>
                    <a:pt x="34" y="267"/>
                  </a:cubicBezTo>
                  <a:cubicBezTo>
                    <a:pt x="31" y="269"/>
                    <a:pt x="28" y="271"/>
                    <a:pt x="25" y="271"/>
                  </a:cubicBezTo>
                  <a:cubicBezTo>
                    <a:pt x="18" y="274"/>
                    <a:pt x="10" y="274"/>
                    <a:pt x="2" y="277"/>
                  </a:cubicBezTo>
                  <a:lnTo>
                    <a:pt x="0" y="277"/>
                  </a:lnTo>
                  <a:cubicBezTo>
                    <a:pt x="1" y="244"/>
                    <a:pt x="0" y="213"/>
                    <a:pt x="2" y="177"/>
                  </a:cubicBezTo>
                  <a:cubicBezTo>
                    <a:pt x="3" y="151"/>
                    <a:pt x="6" y="124"/>
                    <a:pt x="6" y="98"/>
                  </a:cubicBezTo>
                  <a:cubicBezTo>
                    <a:pt x="8" y="69"/>
                    <a:pt x="8" y="36"/>
                    <a:pt x="10" y="8"/>
                  </a:cubicBezTo>
                  <a:cubicBezTo>
                    <a:pt x="13" y="6"/>
                    <a:pt x="18" y="6"/>
                    <a:pt x="22" y="5"/>
                  </a:cubicBezTo>
                  <a:cubicBezTo>
                    <a:pt x="29" y="4"/>
                    <a:pt x="36" y="1"/>
                    <a:pt x="43" y="0"/>
                  </a:cubicBezTo>
                  <a:lnTo>
                    <a:pt x="44" y="3"/>
                  </a:ln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67" name="Freeform 427"/>
            <p:cNvSpPr>
              <a:spLocks/>
            </p:cNvSpPr>
            <p:nvPr/>
          </p:nvSpPr>
          <p:spPr bwMode="auto">
            <a:xfrm>
              <a:off x="4440" y="2243"/>
              <a:ext cx="150" cy="41"/>
            </a:xfrm>
            <a:custGeom>
              <a:avLst/>
              <a:gdLst>
                <a:gd name="T0" fmla="*/ 65 w 69"/>
                <a:gd name="T1" fmla="*/ 17 h 19"/>
                <a:gd name="T2" fmla="*/ 69 w 69"/>
                <a:gd name="T3" fmla="*/ 10 h 19"/>
                <a:gd name="T4" fmla="*/ 65 w 69"/>
                <a:gd name="T5" fmla="*/ 19 h 19"/>
                <a:gd name="T6" fmla="*/ 59 w 69"/>
                <a:gd name="T7" fmla="*/ 17 h 19"/>
                <a:gd name="T8" fmla="*/ 7 w 69"/>
                <a:gd name="T9" fmla="*/ 5 h 19"/>
                <a:gd name="T10" fmla="*/ 0 w 69"/>
                <a:gd name="T11" fmla="*/ 1 h 19"/>
                <a:gd name="T12" fmla="*/ 0 w 69"/>
                <a:gd name="T13" fmla="*/ 0 h 19"/>
                <a:gd name="T14" fmla="*/ 65 w 69"/>
                <a:gd name="T1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9">
                  <a:moveTo>
                    <a:pt x="65" y="17"/>
                  </a:moveTo>
                  <a:cubicBezTo>
                    <a:pt x="67" y="15"/>
                    <a:pt x="65" y="10"/>
                    <a:pt x="69" y="10"/>
                  </a:cubicBezTo>
                  <a:cubicBezTo>
                    <a:pt x="69" y="13"/>
                    <a:pt x="68" y="17"/>
                    <a:pt x="65" y="19"/>
                  </a:cubicBezTo>
                  <a:cubicBezTo>
                    <a:pt x="62" y="19"/>
                    <a:pt x="61" y="19"/>
                    <a:pt x="59" y="17"/>
                  </a:cubicBezTo>
                  <a:cubicBezTo>
                    <a:pt x="42" y="11"/>
                    <a:pt x="23" y="11"/>
                    <a:pt x="7" y="5"/>
                  </a:cubicBezTo>
                  <a:cubicBezTo>
                    <a:pt x="4" y="5"/>
                    <a:pt x="1" y="4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20" y="11"/>
                    <a:pt x="45" y="9"/>
                    <a:pt x="65" y="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68" name="Freeform 428"/>
            <p:cNvSpPr>
              <a:spLocks/>
            </p:cNvSpPr>
            <p:nvPr/>
          </p:nvSpPr>
          <p:spPr bwMode="auto">
            <a:xfrm>
              <a:off x="4386" y="2243"/>
              <a:ext cx="17" cy="34"/>
            </a:xfrm>
            <a:custGeom>
              <a:avLst/>
              <a:gdLst>
                <a:gd name="T0" fmla="*/ 8 w 8"/>
                <a:gd name="T1" fmla="*/ 1 h 16"/>
                <a:gd name="T2" fmla="*/ 1 w 8"/>
                <a:gd name="T3" fmla="*/ 7 h 16"/>
                <a:gd name="T4" fmla="*/ 4 w 8"/>
                <a:gd name="T5" fmla="*/ 16 h 16"/>
                <a:gd name="T6" fmla="*/ 2 w 8"/>
                <a:gd name="T7" fmla="*/ 16 h 16"/>
                <a:gd name="T8" fmla="*/ 0 w 8"/>
                <a:gd name="T9" fmla="*/ 7 h 16"/>
                <a:gd name="T10" fmla="*/ 6 w 8"/>
                <a:gd name="T11" fmla="*/ 0 h 16"/>
                <a:gd name="T12" fmla="*/ 8 w 8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8" y="1"/>
                  </a:moveTo>
                  <a:cubicBezTo>
                    <a:pt x="6" y="2"/>
                    <a:pt x="2" y="4"/>
                    <a:pt x="1" y="7"/>
                  </a:cubicBezTo>
                  <a:cubicBezTo>
                    <a:pt x="6" y="9"/>
                    <a:pt x="3" y="12"/>
                    <a:pt x="4" y="16"/>
                  </a:cubicBezTo>
                  <a:lnTo>
                    <a:pt x="2" y="16"/>
                  </a:lnTo>
                  <a:cubicBezTo>
                    <a:pt x="0" y="13"/>
                    <a:pt x="5" y="8"/>
                    <a:pt x="0" y="7"/>
                  </a:cubicBezTo>
                  <a:cubicBezTo>
                    <a:pt x="0" y="3"/>
                    <a:pt x="3" y="2"/>
                    <a:pt x="6" y="0"/>
                  </a:cubicBezTo>
                  <a:cubicBezTo>
                    <a:pt x="7" y="0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69" name="Freeform 429"/>
            <p:cNvSpPr>
              <a:spLocks/>
            </p:cNvSpPr>
            <p:nvPr/>
          </p:nvSpPr>
          <p:spPr bwMode="auto">
            <a:xfrm>
              <a:off x="4390" y="2286"/>
              <a:ext cx="6" cy="11"/>
            </a:xfrm>
            <a:custGeom>
              <a:avLst/>
              <a:gdLst>
                <a:gd name="T0" fmla="*/ 2 w 3"/>
                <a:gd name="T1" fmla="*/ 5 h 5"/>
                <a:gd name="T2" fmla="*/ 0 w 3"/>
                <a:gd name="T3" fmla="*/ 1 h 5"/>
                <a:gd name="T4" fmla="*/ 1 w 3"/>
                <a:gd name="T5" fmla="*/ 0 h 5"/>
                <a:gd name="T6" fmla="*/ 2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1" y="4"/>
                    <a:pt x="0" y="3"/>
                    <a:pt x="0" y="1"/>
                  </a:cubicBezTo>
                  <a:lnTo>
                    <a:pt x="1" y="0"/>
                  </a:lnTo>
                  <a:cubicBezTo>
                    <a:pt x="3" y="1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70" name="Freeform 430"/>
            <p:cNvSpPr>
              <a:spLocks/>
            </p:cNvSpPr>
            <p:nvPr/>
          </p:nvSpPr>
          <p:spPr bwMode="auto">
            <a:xfrm>
              <a:off x="5241" y="2323"/>
              <a:ext cx="131" cy="300"/>
            </a:xfrm>
            <a:custGeom>
              <a:avLst/>
              <a:gdLst>
                <a:gd name="T0" fmla="*/ 16 w 60"/>
                <a:gd name="T1" fmla="*/ 20 h 138"/>
                <a:gd name="T2" fmla="*/ 29 w 60"/>
                <a:gd name="T3" fmla="*/ 57 h 138"/>
                <a:gd name="T4" fmla="*/ 43 w 60"/>
                <a:gd name="T5" fmla="*/ 90 h 138"/>
                <a:gd name="T6" fmla="*/ 58 w 60"/>
                <a:gd name="T7" fmla="*/ 129 h 138"/>
                <a:gd name="T8" fmla="*/ 55 w 60"/>
                <a:gd name="T9" fmla="*/ 136 h 138"/>
                <a:gd name="T10" fmla="*/ 50 w 60"/>
                <a:gd name="T11" fmla="*/ 134 h 138"/>
                <a:gd name="T12" fmla="*/ 37 w 60"/>
                <a:gd name="T13" fmla="*/ 106 h 138"/>
                <a:gd name="T14" fmla="*/ 13 w 60"/>
                <a:gd name="T15" fmla="*/ 43 h 138"/>
                <a:gd name="T16" fmla="*/ 4 w 60"/>
                <a:gd name="T17" fmla="*/ 19 h 138"/>
                <a:gd name="T18" fmla="*/ 0 w 60"/>
                <a:gd name="T19" fmla="*/ 4 h 138"/>
                <a:gd name="T20" fmla="*/ 6 w 60"/>
                <a:gd name="T21" fmla="*/ 0 h 138"/>
                <a:gd name="T22" fmla="*/ 16 w 60"/>
                <a:gd name="T23" fmla="*/ 2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38">
                  <a:moveTo>
                    <a:pt x="16" y="20"/>
                  </a:moveTo>
                  <a:cubicBezTo>
                    <a:pt x="19" y="32"/>
                    <a:pt x="26" y="45"/>
                    <a:pt x="29" y="57"/>
                  </a:cubicBezTo>
                  <a:cubicBezTo>
                    <a:pt x="34" y="68"/>
                    <a:pt x="38" y="79"/>
                    <a:pt x="43" y="90"/>
                  </a:cubicBezTo>
                  <a:cubicBezTo>
                    <a:pt x="47" y="103"/>
                    <a:pt x="52" y="116"/>
                    <a:pt x="58" y="129"/>
                  </a:cubicBezTo>
                  <a:cubicBezTo>
                    <a:pt x="60" y="132"/>
                    <a:pt x="58" y="135"/>
                    <a:pt x="55" y="136"/>
                  </a:cubicBezTo>
                  <a:cubicBezTo>
                    <a:pt x="53" y="138"/>
                    <a:pt x="51" y="136"/>
                    <a:pt x="50" y="134"/>
                  </a:cubicBezTo>
                  <a:cubicBezTo>
                    <a:pt x="46" y="125"/>
                    <a:pt x="42" y="115"/>
                    <a:pt x="37" y="106"/>
                  </a:cubicBezTo>
                  <a:cubicBezTo>
                    <a:pt x="31" y="85"/>
                    <a:pt x="21" y="64"/>
                    <a:pt x="13" y="43"/>
                  </a:cubicBezTo>
                  <a:cubicBezTo>
                    <a:pt x="9" y="35"/>
                    <a:pt x="8" y="26"/>
                    <a:pt x="4" y="19"/>
                  </a:cubicBezTo>
                  <a:cubicBezTo>
                    <a:pt x="3" y="13"/>
                    <a:pt x="0" y="9"/>
                    <a:pt x="0" y="4"/>
                  </a:cubicBezTo>
                  <a:cubicBezTo>
                    <a:pt x="2" y="4"/>
                    <a:pt x="4" y="1"/>
                    <a:pt x="6" y="0"/>
                  </a:cubicBezTo>
                  <a:cubicBezTo>
                    <a:pt x="10" y="6"/>
                    <a:pt x="11" y="14"/>
                    <a:pt x="16" y="20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71" name="Freeform 431"/>
            <p:cNvSpPr>
              <a:spLocks/>
            </p:cNvSpPr>
            <p:nvPr/>
          </p:nvSpPr>
          <p:spPr bwMode="auto">
            <a:xfrm>
              <a:off x="4394" y="2327"/>
              <a:ext cx="33" cy="281"/>
            </a:xfrm>
            <a:custGeom>
              <a:avLst/>
              <a:gdLst>
                <a:gd name="T0" fmla="*/ 2 w 15"/>
                <a:gd name="T1" fmla="*/ 0 h 129"/>
                <a:gd name="T2" fmla="*/ 15 w 15"/>
                <a:gd name="T3" fmla="*/ 96 h 129"/>
                <a:gd name="T4" fmla="*/ 14 w 15"/>
                <a:gd name="T5" fmla="*/ 117 h 129"/>
                <a:gd name="T6" fmla="*/ 10 w 15"/>
                <a:gd name="T7" fmla="*/ 117 h 129"/>
                <a:gd name="T8" fmla="*/ 8 w 15"/>
                <a:gd name="T9" fmla="*/ 120 h 129"/>
                <a:gd name="T10" fmla="*/ 10 w 15"/>
                <a:gd name="T11" fmla="*/ 123 h 129"/>
                <a:gd name="T12" fmla="*/ 8 w 15"/>
                <a:gd name="T13" fmla="*/ 127 h 129"/>
                <a:gd name="T14" fmla="*/ 8 w 15"/>
                <a:gd name="T15" fmla="*/ 129 h 129"/>
                <a:gd name="T16" fmla="*/ 5 w 15"/>
                <a:gd name="T17" fmla="*/ 128 h 129"/>
                <a:gd name="T18" fmla="*/ 9 w 15"/>
                <a:gd name="T19" fmla="*/ 123 h 129"/>
                <a:gd name="T20" fmla="*/ 7 w 15"/>
                <a:gd name="T21" fmla="*/ 117 h 129"/>
                <a:gd name="T22" fmla="*/ 13 w 15"/>
                <a:gd name="T23" fmla="*/ 113 h 129"/>
                <a:gd name="T24" fmla="*/ 9 w 15"/>
                <a:gd name="T25" fmla="*/ 38 h 129"/>
                <a:gd name="T26" fmla="*/ 0 w 15"/>
                <a:gd name="T27" fmla="*/ 1 h 129"/>
                <a:gd name="T28" fmla="*/ 2 w 15"/>
                <a:gd name="T2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29">
                  <a:moveTo>
                    <a:pt x="2" y="0"/>
                  </a:moveTo>
                  <a:cubicBezTo>
                    <a:pt x="12" y="31"/>
                    <a:pt x="11" y="65"/>
                    <a:pt x="15" y="96"/>
                  </a:cubicBezTo>
                  <a:cubicBezTo>
                    <a:pt x="15" y="102"/>
                    <a:pt x="15" y="110"/>
                    <a:pt x="14" y="117"/>
                  </a:cubicBezTo>
                  <a:cubicBezTo>
                    <a:pt x="13" y="115"/>
                    <a:pt x="11" y="117"/>
                    <a:pt x="10" y="117"/>
                  </a:cubicBezTo>
                  <a:cubicBezTo>
                    <a:pt x="9" y="118"/>
                    <a:pt x="8" y="118"/>
                    <a:pt x="8" y="120"/>
                  </a:cubicBezTo>
                  <a:cubicBezTo>
                    <a:pt x="9" y="121"/>
                    <a:pt x="12" y="121"/>
                    <a:pt x="10" y="123"/>
                  </a:cubicBezTo>
                  <a:cubicBezTo>
                    <a:pt x="10" y="125"/>
                    <a:pt x="8" y="126"/>
                    <a:pt x="8" y="127"/>
                  </a:cubicBezTo>
                  <a:cubicBezTo>
                    <a:pt x="8" y="128"/>
                    <a:pt x="8" y="128"/>
                    <a:pt x="8" y="129"/>
                  </a:cubicBezTo>
                  <a:cubicBezTo>
                    <a:pt x="7" y="129"/>
                    <a:pt x="6" y="129"/>
                    <a:pt x="5" y="128"/>
                  </a:cubicBezTo>
                  <a:cubicBezTo>
                    <a:pt x="5" y="126"/>
                    <a:pt x="8" y="125"/>
                    <a:pt x="9" y="123"/>
                  </a:cubicBezTo>
                  <a:cubicBezTo>
                    <a:pt x="8" y="122"/>
                    <a:pt x="5" y="120"/>
                    <a:pt x="7" y="117"/>
                  </a:cubicBezTo>
                  <a:cubicBezTo>
                    <a:pt x="8" y="113"/>
                    <a:pt x="13" y="118"/>
                    <a:pt x="13" y="113"/>
                  </a:cubicBezTo>
                  <a:cubicBezTo>
                    <a:pt x="14" y="88"/>
                    <a:pt x="10" y="64"/>
                    <a:pt x="9" y="38"/>
                  </a:cubicBezTo>
                  <a:cubicBezTo>
                    <a:pt x="6" y="26"/>
                    <a:pt x="5" y="13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72" name="Freeform 432"/>
            <p:cNvSpPr>
              <a:spLocks/>
            </p:cNvSpPr>
            <p:nvPr/>
          </p:nvSpPr>
          <p:spPr bwMode="auto">
            <a:xfrm>
              <a:off x="5063" y="2338"/>
              <a:ext cx="170" cy="246"/>
            </a:xfrm>
            <a:custGeom>
              <a:avLst/>
              <a:gdLst>
                <a:gd name="T0" fmla="*/ 78 w 78"/>
                <a:gd name="T1" fmla="*/ 0 h 113"/>
                <a:gd name="T2" fmla="*/ 77 w 78"/>
                <a:gd name="T3" fmla="*/ 103 h 113"/>
                <a:gd name="T4" fmla="*/ 65 w 78"/>
                <a:gd name="T5" fmla="*/ 107 h 113"/>
                <a:gd name="T6" fmla="*/ 53 w 78"/>
                <a:gd name="T7" fmla="*/ 111 h 113"/>
                <a:gd name="T8" fmla="*/ 36 w 78"/>
                <a:gd name="T9" fmla="*/ 101 h 113"/>
                <a:gd name="T10" fmla="*/ 37 w 78"/>
                <a:gd name="T11" fmla="*/ 79 h 113"/>
                <a:gd name="T12" fmla="*/ 24 w 78"/>
                <a:gd name="T13" fmla="*/ 79 h 113"/>
                <a:gd name="T14" fmla="*/ 0 w 78"/>
                <a:gd name="T15" fmla="*/ 19 h 113"/>
                <a:gd name="T16" fmla="*/ 33 w 78"/>
                <a:gd name="T17" fmla="*/ 13 h 113"/>
                <a:gd name="T18" fmla="*/ 49 w 78"/>
                <a:gd name="T19" fmla="*/ 10 h 113"/>
                <a:gd name="T20" fmla="*/ 78 w 7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13">
                  <a:moveTo>
                    <a:pt x="78" y="0"/>
                  </a:moveTo>
                  <a:cubicBezTo>
                    <a:pt x="77" y="35"/>
                    <a:pt x="77" y="69"/>
                    <a:pt x="77" y="103"/>
                  </a:cubicBezTo>
                  <a:cubicBezTo>
                    <a:pt x="73" y="106"/>
                    <a:pt x="69" y="105"/>
                    <a:pt x="65" y="107"/>
                  </a:cubicBezTo>
                  <a:cubicBezTo>
                    <a:pt x="60" y="107"/>
                    <a:pt x="59" y="113"/>
                    <a:pt x="53" y="111"/>
                  </a:cubicBezTo>
                  <a:cubicBezTo>
                    <a:pt x="47" y="107"/>
                    <a:pt x="41" y="104"/>
                    <a:pt x="36" y="101"/>
                  </a:cubicBezTo>
                  <a:cubicBezTo>
                    <a:pt x="36" y="94"/>
                    <a:pt x="35" y="85"/>
                    <a:pt x="37" y="79"/>
                  </a:cubicBezTo>
                  <a:cubicBezTo>
                    <a:pt x="33" y="75"/>
                    <a:pt x="29" y="80"/>
                    <a:pt x="24" y="79"/>
                  </a:cubicBezTo>
                  <a:cubicBezTo>
                    <a:pt x="16" y="59"/>
                    <a:pt x="7" y="40"/>
                    <a:pt x="0" y="19"/>
                  </a:cubicBezTo>
                  <a:cubicBezTo>
                    <a:pt x="10" y="16"/>
                    <a:pt x="23" y="18"/>
                    <a:pt x="33" y="13"/>
                  </a:cubicBezTo>
                  <a:cubicBezTo>
                    <a:pt x="38" y="14"/>
                    <a:pt x="44" y="11"/>
                    <a:pt x="49" y="10"/>
                  </a:cubicBezTo>
                  <a:cubicBezTo>
                    <a:pt x="59" y="7"/>
                    <a:pt x="69" y="5"/>
                    <a:pt x="78" y="0"/>
                  </a:cubicBezTo>
                  <a:close/>
                </a:path>
              </a:pathLst>
            </a:custGeom>
            <a:solidFill>
              <a:srgbClr val="5F618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73" name="Freeform 433"/>
            <p:cNvSpPr>
              <a:spLocks/>
            </p:cNvSpPr>
            <p:nvPr/>
          </p:nvSpPr>
          <p:spPr bwMode="auto">
            <a:xfrm>
              <a:off x="4333" y="2340"/>
              <a:ext cx="40" cy="200"/>
            </a:xfrm>
            <a:custGeom>
              <a:avLst/>
              <a:gdLst>
                <a:gd name="T0" fmla="*/ 14 w 18"/>
                <a:gd name="T1" fmla="*/ 43 h 92"/>
                <a:gd name="T2" fmla="*/ 17 w 18"/>
                <a:gd name="T3" fmla="*/ 89 h 92"/>
                <a:gd name="T4" fmla="*/ 0 w 18"/>
                <a:gd name="T5" fmla="*/ 92 h 92"/>
                <a:gd name="T6" fmla="*/ 3 w 18"/>
                <a:gd name="T7" fmla="*/ 0 h 92"/>
                <a:gd name="T8" fmla="*/ 14 w 18"/>
                <a:gd name="T9" fmla="*/ 4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2">
                  <a:moveTo>
                    <a:pt x="14" y="43"/>
                  </a:moveTo>
                  <a:cubicBezTo>
                    <a:pt x="11" y="59"/>
                    <a:pt x="18" y="73"/>
                    <a:pt x="17" y="89"/>
                  </a:cubicBezTo>
                  <a:cubicBezTo>
                    <a:pt x="11" y="88"/>
                    <a:pt x="5" y="89"/>
                    <a:pt x="0" y="92"/>
                  </a:cubicBezTo>
                  <a:cubicBezTo>
                    <a:pt x="1" y="61"/>
                    <a:pt x="1" y="29"/>
                    <a:pt x="3" y="0"/>
                  </a:cubicBezTo>
                  <a:cubicBezTo>
                    <a:pt x="6" y="13"/>
                    <a:pt x="10" y="29"/>
                    <a:pt x="14" y="4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74" name="Freeform 434"/>
            <p:cNvSpPr>
              <a:spLocks/>
            </p:cNvSpPr>
            <p:nvPr/>
          </p:nvSpPr>
          <p:spPr bwMode="auto">
            <a:xfrm>
              <a:off x="4920" y="2360"/>
              <a:ext cx="154" cy="180"/>
            </a:xfrm>
            <a:custGeom>
              <a:avLst/>
              <a:gdLst>
                <a:gd name="T0" fmla="*/ 47 w 71"/>
                <a:gd name="T1" fmla="*/ 9 h 83"/>
                <a:gd name="T2" fmla="*/ 71 w 71"/>
                <a:gd name="T3" fmla="*/ 72 h 83"/>
                <a:gd name="T4" fmla="*/ 59 w 71"/>
                <a:gd name="T5" fmla="*/ 74 h 83"/>
                <a:gd name="T6" fmla="*/ 57 w 71"/>
                <a:gd name="T7" fmla="*/ 71 h 83"/>
                <a:gd name="T8" fmla="*/ 53 w 71"/>
                <a:gd name="T9" fmla="*/ 75 h 83"/>
                <a:gd name="T10" fmla="*/ 27 w 71"/>
                <a:gd name="T11" fmla="*/ 82 h 83"/>
                <a:gd name="T12" fmla="*/ 0 w 71"/>
                <a:gd name="T13" fmla="*/ 17 h 83"/>
                <a:gd name="T14" fmla="*/ 9 w 71"/>
                <a:gd name="T15" fmla="*/ 1 h 83"/>
                <a:gd name="T16" fmla="*/ 20 w 71"/>
                <a:gd name="T17" fmla="*/ 4 h 83"/>
                <a:gd name="T18" fmla="*/ 47 w 71"/>
                <a:gd name="T19" fmla="*/ 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3">
                  <a:moveTo>
                    <a:pt x="47" y="9"/>
                  </a:moveTo>
                  <a:cubicBezTo>
                    <a:pt x="55" y="30"/>
                    <a:pt x="64" y="51"/>
                    <a:pt x="71" y="72"/>
                  </a:cubicBezTo>
                  <a:cubicBezTo>
                    <a:pt x="69" y="75"/>
                    <a:pt x="63" y="75"/>
                    <a:pt x="59" y="74"/>
                  </a:cubicBezTo>
                  <a:cubicBezTo>
                    <a:pt x="59" y="73"/>
                    <a:pt x="58" y="71"/>
                    <a:pt x="57" y="71"/>
                  </a:cubicBezTo>
                  <a:cubicBezTo>
                    <a:pt x="55" y="70"/>
                    <a:pt x="55" y="73"/>
                    <a:pt x="53" y="75"/>
                  </a:cubicBezTo>
                  <a:cubicBezTo>
                    <a:pt x="45" y="80"/>
                    <a:pt x="36" y="83"/>
                    <a:pt x="27" y="82"/>
                  </a:cubicBezTo>
                  <a:cubicBezTo>
                    <a:pt x="18" y="60"/>
                    <a:pt x="9" y="38"/>
                    <a:pt x="0" y="17"/>
                  </a:cubicBezTo>
                  <a:cubicBezTo>
                    <a:pt x="4" y="12"/>
                    <a:pt x="7" y="7"/>
                    <a:pt x="9" y="1"/>
                  </a:cubicBezTo>
                  <a:cubicBezTo>
                    <a:pt x="13" y="0"/>
                    <a:pt x="16" y="3"/>
                    <a:pt x="20" y="4"/>
                  </a:cubicBezTo>
                  <a:cubicBezTo>
                    <a:pt x="29" y="7"/>
                    <a:pt x="37" y="8"/>
                    <a:pt x="47" y="9"/>
                  </a:cubicBezTo>
                  <a:close/>
                </a:path>
              </a:pathLst>
            </a:custGeom>
            <a:solidFill>
              <a:srgbClr val="5F618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75" name="Freeform 435"/>
            <p:cNvSpPr>
              <a:spLocks/>
            </p:cNvSpPr>
            <p:nvPr/>
          </p:nvSpPr>
          <p:spPr bwMode="auto">
            <a:xfrm>
              <a:off x="5031" y="2379"/>
              <a:ext cx="132" cy="300"/>
            </a:xfrm>
            <a:custGeom>
              <a:avLst/>
              <a:gdLst>
                <a:gd name="T0" fmla="*/ 12 w 61"/>
                <a:gd name="T1" fmla="*/ 0 h 138"/>
                <a:gd name="T2" fmla="*/ 14 w 61"/>
                <a:gd name="T3" fmla="*/ 5 h 138"/>
                <a:gd name="T4" fmla="*/ 41 w 61"/>
                <a:gd name="T5" fmla="*/ 71 h 138"/>
                <a:gd name="T6" fmla="*/ 42 w 61"/>
                <a:gd name="T7" fmla="*/ 73 h 138"/>
                <a:gd name="T8" fmla="*/ 44 w 61"/>
                <a:gd name="T9" fmla="*/ 78 h 138"/>
                <a:gd name="T10" fmla="*/ 61 w 61"/>
                <a:gd name="T11" fmla="*/ 135 h 138"/>
                <a:gd name="T12" fmla="*/ 56 w 61"/>
                <a:gd name="T13" fmla="*/ 137 h 138"/>
                <a:gd name="T14" fmla="*/ 33 w 61"/>
                <a:gd name="T15" fmla="*/ 88 h 138"/>
                <a:gd name="T16" fmla="*/ 27 w 61"/>
                <a:gd name="T17" fmla="*/ 72 h 138"/>
                <a:gd name="T18" fmla="*/ 1 w 61"/>
                <a:gd name="T19" fmla="*/ 6 h 138"/>
                <a:gd name="T20" fmla="*/ 0 w 61"/>
                <a:gd name="T21" fmla="*/ 0 h 138"/>
                <a:gd name="T22" fmla="*/ 12 w 61"/>
                <a:gd name="T2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38">
                  <a:moveTo>
                    <a:pt x="12" y="0"/>
                  </a:moveTo>
                  <a:cubicBezTo>
                    <a:pt x="11" y="1"/>
                    <a:pt x="14" y="3"/>
                    <a:pt x="14" y="5"/>
                  </a:cubicBezTo>
                  <a:cubicBezTo>
                    <a:pt x="22" y="29"/>
                    <a:pt x="32" y="48"/>
                    <a:pt x="41" y="71"/>
                  </a:cubicBezTo>
                  <a:lnTo>
                    <a:pt x="42" y="73"/>
                  </a:lnTo>
                  <a:cubicBezTo>
                    <a:pt x="42" y="74"/>
                    <a:pt x="43" y="76"/>
                    <a:pt x="44" y="78"/>
                  </a:cubicBezTo>
                  <a:cubicBezTo>
                    <a:pt x="49" y="97"/>
                    <a:pt x="59" y="115"/>
                    <a:pt x="61" y="135"/>
                  </a:cubicBezTo>
                  <a:cubicBezTo>
                    <a:pt x="60" y="138"/>
                    <a:pt x="57" y="138"/>
                    <a:pt x="56" y="137"/>
                  </a:cubicBezTo>
                  <a:cubicBezTo>
                    <a:pt x="45" y="123"/>
                    <a:pt x="40" y="105"/>
                    <a:pt x="33" y="88"/>
                  </a:cubicBezTo>
                  <a:cubicBezTo>
                    <a:pt x="31" y="83"/>
                    <a:pt x="28" y="77"/>
                    <a:pt x="27" y="72"/>
                  </a:cubicBezTo>
                  <a:cubicBezTo>
                    <a:pt x="19" y="50"/>
                    <a:pt x="9" y="28"/>
                    <a:pt x="1" y="6"/>
                  </a:cubicBezTo>
                  <a:lnTo>
                    <a:pt x="0" y="0"/>
                  </a:lnTo>
                  <a:cubicBezTo>
                    <a:pt x="4" y="0"/>
                    <a:pt x="8" y="0"/>
                    <a:pt x="12" y="0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76" name="Freeform 436"/>
            <p:cNvSpPr>
              <a:spLocks/>
            </p:cNvSpPr>
            <p:nvPr/>
          </p:nvSpPr>
          <p:spPr bwMode="auto">
            <a:xfrm>
              <a:off x="4900" y="2401"/>
              <a:ext cx="142" cy="326"/>
            </a:xfrm>
            <a:custGeom>
              <a:avLst/>
              <a:gdLst>
                <a:gd name="T0" fmla="*/ 14 w 65"/>
                <a:gd name="T1" fmla="*/ 18 h 150"/>
                <a:gd name="T2" fmla="*/ 23 w 65"/>
                <a:gd name="T3" fmla="*/ 38 h 150"/>
                <a:gd name="T4" fmla="*/ 56 w 65"/>
                <a:gd name="T5" fmla="*/ 116 h 150"/>
                <a:gd name="T6" fmla="*/ 57 w 65"/>
                <a:gd name="T7" fmla="*/ 119 h 150"/>
                <a:gd name="T8" fmla="*/ 64 w 65"/>
                <a:gd name="T9" fmla="*/ 146 h 150"/>
                <a:gd name="T10" fmla="*/ 58 w 65"/>
                <a:gd name="T11" fmla="*/ 150 h 150"/>
                <a:gd name="T12" fmla="*/ 52 w 65"/>
                <a:gd name="T13" fmla="*/ 147 h 150"/>
                <a:gd name="T14" fmla="*/ 37 w 65"/>
                <a:gd name="T15" fmla="*/ 111 h 150"/>
                <a:gd name="T16" fmla="*/ 23 w 65"/>
                <a:gd name="T17" fmla="*/ 66 h 150"/>
                <a:gd name="T18" fmla="*/ 12 w 65"/>
                <a:gd name="T19" fmla="*/ 41 h 150"/>
                <a:gd name="T20" fmla="*/ 0 w 65"/>
                <a:gd name="T21" fmla="*/ 5 h 150"/>
                <a:gd name="T22" fmla="*/ 6 w 65"/>
                <a:gd name="T23" fmla="*/ 0 h 150"/>
                <a:gd name="T24" fmla="*/ 14 w 65"/>
                <a:gd name="T25" fmla="*/ 1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50">
                  <a:moveTo>
                    <a:pt x="14" y="18"/>
                  </a:moveTo>
                  <a:cubicBezTo>
                    <a:pt x="18" y="24"/>
                    <a:pt x="20" y="32"/>
                    <a:pt x="23" y="38"/>
                  </a:cubicBezTo>
                  <a:cubicBezTo>
                    <a:pt x="31" y="65"/>
                    <a:pt x="48" y="89"/>
                    <a:pt x="56" y="116"/>
                  </a:cubicBezTo>
                  <a:cubicBezTo>
                    <a:pt x="57" y="117"/>
                    <a:pt x="55" y="119"/>
                    <a:pt x="57" y="119"/>
                  </a:cubicBezTo>
                  <a:cubicBezTo>
                    <a:pt x="59" y="128"/>
                    <a:pt x="65" y="137"/>
                    <a:pt x="64" y="146"/>
                  </a:cubicBezTo>
                  <a:cubicBezTo>
                    <a:pt x="64" y="149"/>
                    <a:pt x="60" y="149"/>
                    <a:pt x="58" y="150"/>
                  </a:cubicBezTo>
                  <a:cubicBezTo>
                    <a:pt x="55" y="150"/>
                    <a:pt x="53" y="149"/>
                    <a:pt x="52" y="147"/>
                  </a:cubicBezTo>
                  <a:cubicBezTo>
                    <a:pt x="47" y="136"/>
                    <a:pt x="43" y="123"/>
                    <a:pt x="37" y="111"/>
                  </a:cubicBezTo>
                  <a:cubicBezTo>
                    <a:pt x="35" y="96"/>
                    <a:pt x="26" y="82"/>
                    <a:pt x="23" y="66"/>
                  </a:cubicBezTo>
                  <a:cubicBezTo>
                    <a:pt x="18" y="58"/>
                    <a:pt x="16" y="50"/>
                    <a:pt x="12" y="41"/>
                  </a:cubicBezTo>
                  <a:cubicBezTo>
                    <a:pt x="8" y="29"/>
                    <a:pt x="3" y="18"/>
                    <a:pt x="0" y="5"/>
                  </a:cubicBezTo>
                  <a:lnTo>
                    <a:pt x="6" y="0"/>
                  </a:lnTo>
                  <a:cubicBezTo>
                    <a:pt x="10" y="5"/>
                    <a:pt x="12" y="12"/>
                    <a:pt x="14" y="18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77" name="Freeform 437"/>
            <p:cNvSpPr>
              <a:spLocks/>
            </p:cNvSpPr>
            <p:nvPr/>
          </p:nvSpPr>
          <p:spPr bwMode="auto">
            <a:xfrm>
              <a:off x="4742" y="2416"/>
              <a:ext cx="200" cy="183"/>
            </a:xfrm>
            <a:custGeom>
              <a:avLst/>
              <a:gdLst>
                <a:gd name="T0" fmla="*/ 74 w 92"/>
                <a:gd name="T1" fmla="*/ 8 h 84"/>
                <a:gd name="T2" fmla="*/ 92 w 92"/>
                <a:gd name="T3" fmla="*/ 59 h 84"/>
                <a:gd name="T4" fmla="*/ 82 w 92"/>
                <a:gd name="T5" fmla="*/ 63 h 84"/>
                <a:gd name="T6" fmla="*/ 80 w 92"/>
                <a:gd name="T7" fmla="*/ 73 h 84"/>
                <a:gd name="T8" fmla="*/ 32 w 92"/>
                <a:gd name="T9" fmla="*/ 78 h 84"/>
                <a:gd name="T10" fmla="*/ 2 w 92"/>
                <a:gd name="T11" fmla="*/ 71 h 84"/>
                <a:gd name="T12" fmla="*/ 1 w 92"/>
                <a:gd name="T13" fmla="*/ 71 h 84"/>
                <a:gd name="T14" fmla="*/ 1 w 92"/>
                <a:gd name="T15" fmla="*/ 33 h 84"/>
                <a:gd name="T16" fmla="*/ 7 w 92"/>
                <a:gd name="T17" fmla="*/ 22 h 84"/>
                <a:gd name="T18" fmla="*/ 70 w 92"/>
                <a:gd name="T19" fmla="*/ 0 h 84"/>
                <a:gd name="T20" fmla="*/ 74 w 92"/>
                <a:gd name="T21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84">
                  <a:moveTo>
                    <a:pt x="74" y="8"/>
                  </a:moveTo>
                  <a:cubicBezTo>
                    <a:pt x="79" y="25"/>
                    <a:pt x="85" y="42"/>
                    <a:pt x="92" y="59"/>
                  </a:cubicBezTo>
                  <a:cubicBezTo>
                    <a:pt x="89" y="62"/>
                    <a:pt x="84" y="59"/>
                    <a:pt x="82" y="63"/>
                  </a:cubicBezTo>
                  <a:cubicBezTo>
                    <a:pt x="80" y="66"/>
                    <a:pt x="81" y="69"/>
                    <a:pt x="80" y="73"/>
                  </a:cubicBezTo>
                  <a:cubicBezTo>
                    <a:pt x="67" y="84"/>
                    <a:pt x="47" y="81"/>
                    <a:pt x="32" y="78"/>
                  </a:cubicBezTo>
                  <a:cubicBezTo>
                    <a:pt x="22" y="76"/>
                    <a:pt x="12" y="74"/>
                    <a:pt x="2" y="71"/>
                  </a:cubicBezTo>
                  <a:lnTo>
                    <a:pt x="1" y="71"/>
                  </a:lnTo>
                  <a:cubicBezTo>
                    <a:pt x="0" y="59"/>
                    <a:pt x="0" y="46"/>
                    <a:pt x="1" y="33"/>
                  </a:cubicBezTo>
                  <a:cubicBezTo>
                    <a:pt x="2" y="29"/>
                    <a:pt x="2" y="22"/>
                    <a:pt x="7" y="22"/>
                  </a:cubicBezTo>
                  <a:cubicBezTo>
                    <a:pt x="29" y="18"/>
                    <a:pt x="51" y="12"/>
                    <a:pt x="70" y="0"/>
                  </a:cubicBezTo>
                  <a:cubicBezTo>
                    <a:pt x="71" y="2"/>
                    <a:pt x="72" y="5"/>
                    <a:pt x="74" y="8"/>
                  </a:cubicBezTo>
                  <a:close/>
                </a:path>
              </a:pathLst>
            </a:custGeom>
            <a:solidFill>
              <a:srgbClr val="5F618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78" name="Freeform 438"/>
            <p:cNvSpPr>
              <a:spLocks/>
            </p:cNvSpPr>
            <p:nvPr/>
          </p:nvSpPr>
          <p:spPr bwMode="auto">
            <a:xfrm>
              <a:off x="4479" y="2427"/>
              <a:ext cx="43" cy="283"/>
            </a:xfrm>
            <a:custGeom>
              <a:avLst/>
              <a:gdLst>
                <a:gd name="T0" fmla="*/ 20 w 20"/>
                <a:gd name="T1" fmla="*/ 4 h 130"/>
                <a:gd name="T2" fmla="*/ 16 w 20"/>
                <a:gd name="T3" fmla="*/ 47 h 130"/>
                <a:gd name="T4" fmla="*/ 15 w 20"/>
                <a:gd name="T5" fmla="*/ 126 h 130"/>
                <a:gd name="T6" fmla="*/ 12 w 20"/>
                <a:gd name="T7" fmla="*/ 129 h 130"/>
                <a:gd name="T8" fmla="*/ 4 w 20"/>
                <a:gd name="T9" fmla="*/ 125 h 130"/>
                <a:gd name="T10" fmla="*/ 3 w 20"/>
                <a:gd name="T11" fmla="*/ 24 h 130"/>
                <a:gd name="T12" fmla="*/ 8 w 20"/>
                <a:gd name="T13" fmla="*/ 0 h 130"/>
                <a:gd name="T14" fmla="*/ 20 w 20"/>
                <a:gd name="T15" fmla="*/ 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30">
                  <a:moveTo>
                    <a:pt x="20" y="4"/>
                  </a:moveTo>
                  <a:cubicBezTo>
                    <a:pt x="16" y="18"/>
                    <a:pt x="16" y="33"/>
                    <a:pt x="16" y="47"/>
                  </a:cubicBezTo>
                  <a:cubicBezTo>
                    <a:pt x="17" y="72"/>
                    <a:pt x="14" y="98"/>
                    <a:pt x="15" y="126"/>
                  </a:cubicBezTo>
                  <a:cubicBezTo>
                    <a:pt x="14" y="128"/>
                    <a:pt x="13" y="128"/>
                    <a:pt x="12" y="129"/>
                  </a:cubicBezTo>
                  <a:cubicBezTo>
                    <a:pt x="8" y="130"/>
                    <a:pt x="6" y="128"/>
                    <a:pt x="4" y="125"/>
                  </a:cubicBezTo>
                  <a:cubicBezTo>
                    <a:pt x="0" y="89"/>
                    <a:pt x="4" y="59"/>
                    <a:pt x="3" y="24"/>
                  </a:cubicBezTo>
                  <a:cubicBezTo>
                    <a:pt x="4" y="16"/>
                    <a:pt x="4" y="7"/>
                    <a:pt x="8" y="0"/>
                  </a:cubicBezTo>
                  <a:cubicBezTo>
                    <a:pt x="12" y="1"/>
                    <a:pt x="16" y="3"/>
                    <a:pt x="20" y="4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79" name="Freeform 439"/>
            <p:cNvSpPr>
              <a:spLocks/>
            </p:cNvSpPr>
            <p:nvPr/>
          </p:nvSpPr>
          <p:spPr bwMode="auto">
            <a:xfrm>
              <a:off x="4518" y="2436"/>
              <a:ext cx="24" cy="172"/>
            </a:xfrm>
            <a:custGeom>
              <a:avLst/>
              <a:gdLst>
                <a:gd name="T0" fmla="*/ 7 w 11"/>
                <a:gd name="T1" fmla="*/ 2 h 79"/>
                <a:gd name="T2" fmla="*/ 9 w 11"/>
                <a:gd name="T3" fmla="*/ 54 h 79"/>
                <a:gd name="T4" fmla="*/ 9 w 11"/>
                <a:gd name="T5" fmla="*/ 74 h 79"/>
                <a:gd name="T6" fmla="*/ 1 w 11"/>
                <a:gd name="T7" fmla="*/ 79 h 79"/>
                <a:gd name="T8" fmla="*/ 2 w 11"/>
                <a:gd name="T9" fmla="*/ 8 h 79"/>
                <a:gd name="T10" fmla="*/ 7 w 11"/>
                <a:gd name="T11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9">
                  <a:moveTo>
                    <a:pt x="7" y="2"/>
                  </a:moveTo>
                  <a:cubicBezTo>
                    <a:pt x="11" y="20"/>
                    <a:pt x="10" y="36"/>
                    <a:pt x="9" y="54"/>
                  </a:cubicBezTo>
                  <a:cubicBezTo>
                    <a:pt x="8" y="60"/>
                    <a:pt x="9" y="68"/>
                    <a:pt x="9" y="74"/>
                  </a:cubicBezTo>
                  <a:cubicBezTo>
                    <a:pt x="5" y="74"/>
                    <a:pt x="5" y="79"/>
                    <a:pt x="1" y="79"/>
                  </a:cubicBezTo>
                  <a:cubicBezTo>
                    <a:pt x="1" y="55"/>
                    <a:pt x="0" y="33"/>
                    <a:pt x="2" y="8"/>
                  </a:cubicBezTo>
                  <a:cubicBezTo>
                    <a:pt x="3" y="6"/>
                    <a:pt x="3" y="0"/>
                    <a:pt x="7" y="2"/>
                  </a:cubicBezTo>
                  <a:close/>
                </a:path>
              </a:pathLst>
            </a:custGeom>
            <a:solidFill>
              <a:srgbClr val="C1C8E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80" name="Freeform 440"/>
            <p:cNvSpPr>
              <a:spLocks/>
            </p:cNvSpPr>
            <p:nvPr/>
          </p:nvSpPr>
          <p:spPr bwMode="auto">
            <a:xfrm>
              <a:off x="4542" y="2445"/>
              <a:ext cx="126" cy="152"/>
            </a:xfrm>
            <a:custGeom>
              <a:avLst/>
              <a:gdLst>
                <a:gd name="T0" fmla="*/ 50 w 58"/>
                <a:gd name="T1" fmla="*/ 10 h 70"/>
                <a:gd name="T2" fmla="*/ 52 w 58"/>
                <a:gd name="T3" fmla="*/ 59 h 70"/>
                <a:gd name="T4" fmla="*/ 41 w 58"/>
                <a:gd name="T5" fmla="*/ 66 h 70"/>
                <a:gd name="T6" fmla="*/ 2 w 58"/>
                <a:gd name="T7" fmla="*/ 64 h 70"/>
                <a:gd name="T8" fmla="*/ 0 w 58"/>
                <a:gd name="T9" fmla="*/ 59 h 70"/>
                <a:gd name="T10" fmla="*/ 0 w 58"/>
                <a:gd name="T11" fmla="*/ 0 h 70"/>
                <a:gd name="T12" fmla="*/ 50 w 58"/>
                <a:gd name="T13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70">
                  <a:moveTo>
                    <a:pt x="50" y="10"/>
                  </a:moveTo>
                  <a:cubicBezTo>
                    <a:pt x="58" y="26"/>
                    <a:pt x="53" y="41"/>
                    <a:pt x="52" y="59"/>
                  </a:cubicBezTo>
                  <a:cubicBezTo>
                    <a:pt x="49" y="62"/>
                    <a:pt x="46" y="65"/>
                    <a:pt x="41" y="66"/>
                  </a:cubicBezTo>
                  <a:cubicBezTo>
                    <a:pt x="29" y="70"/>
                    <a:pt x="13" y="70"/>
                    <a:pt x="2" y="64"/>
                  </a:cubicBezTo>
                  <a:lnTo>
                    <a:pt x="0" y="59"/>
                  </a:lnTo>
                  <a:cubicBezTo>
                    <a:pt x="2" y="40"/>
                    <a:pt x="2" y="20"/>
                    <a:pt x="0" y="0"/>
                  </a:cubicBezTo>
                  <a:cubicBezTo>
                    <a:pt x="16" y="4"/>
                    <a:pt x="32" y="9"/>
                    <a:pt x="50" y="10"/>
                  </a:cubicBezTo>
                  <a:close/>
                </a:path>
              </a:pathLst>
            </a:custGeom>
            <a:solidFill>
              <a:srgbClr val="C1C8E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81" name="Freeform 441"/>
            <p:cNvSpPr>
              <a:spLocks/>
            </p:cNvSpPr>
            <p:nvPr/>
          </p:nvSpPr>
          <p:spPr bwMode="auto">
            <a:xfrm>
              <a:off x="4711" y="2466"/>
              <a:ext cx="31" cy="172"/>
            </a:xfrm>
            <a:custGeom>
              <a:avLst/>
              <a:gdLst>
                <a:gd name="T0" fmla="*/ 14 w 14"/>
                <a:gd name="T1" fmla="*/ 0 h 79"/>
                <a:gd name="T2" fmla="*/ 12 w 14"/>
                <a:gd name="T3" fmla="*/ 79 h 79"/>
                <a:gd name="T4" fmla="*/ 2 w 14"/>
                <a:gd name="T5" fmla="*/ 33 h 79"/>
                <a:gd name="T6" fmla="*/ 3 w 14"/>
                <a:gd name="T7" fmla="*/ 2 h 79"/>
                <a:gd name="T8" fmla="*/ 14 w 14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9">
                  <a:moveTo>
                    <a:pt x="14" y="0"/>
                  </a:moveTo>
                  <a:cubicBezTo>
                    <a:pt x="10" y="28"/>
                    <a:pt x="14" y="52"/>
                    <a:pt x="12" y="79"/>
                  </a:cubicBezTo>
                  <a:cubicBezTo>
                    <a:pt x="9" y="64"/>
                    <a:pt x="1" y="50"/>
                    <a:pt x="2" y="33"/>
                  </a:cubicBezTo>
                  <a:cubicBezTo>
                    <a:pt x="3" y="22"/>
                    <a:pt x="0" y="12"/>
                    <a:pt x="3" y="2"/>
                  </a:cubicBezTo>
                  <a:cubicBezTo>
                    <a:pt x="6" y="1"/>
                    <a:pt x="10" y="0"/>
                    <a:pt x="14" y="0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82" name="Freeform 442"/>
            <p:cNvSpPr>
              <a:spLocks/>
            </p:cNvSpPr>
            <p:nvPr/>
          </p:nvSpPr>
          <p:spPr bwMode="auto">
            <a:xfrm>
              <a:off x="4659" y="2468"/>
              <a:ext cx="120" cy="339"/>
            </a:xfrm>
            <a:custGeom>
              <a:avLst/>
              <a:gdLst>
                <a:gd name="T0" fmla="*/ 9 w 55"/>
                <a:gd name="T1" fmla="*/ 0 h 156"/>
                <a:gd name="T2" fmla="*/ 25 w 55"/>
                <a:gd name="T3" fmla="*/ 50 h 156"/>
                <a:gd name="T4" fmla="*/ 36 w 55"/>
                <a:gd name="T5" fmla="*/ 87 h 156"/>
                <a:gd name="T6" fmla="*/ 37 w 55"/>
                <a:gd name="T7" fmla="*/ 90 h 156"/>
                <a:gd name="T8" fmla="*/ 55 w 55"/>
                <a:gd name="T9" fmla="*/ 150 h 156"/>
                <a:gd name="T10" fmla="*/ 50 w 55"/>
                <a:gd name="T11" fmla="*/ 155 h 156"/>
                <a:gd name="T12" fmla="*/ 42 w 55"/>
                <a:gd name="T13" fmla="*/ 154 h 156"/>
                <a:gd name="T14" fmla="*/ 35 w 55"/>
                <a:gd name="T15" fmla="*/ 131 h 156"/>
                <a:gd name="T16" fmla="*/ 32 w 55"/>
                <a:gd name="T17" fmla="*/ 119 h 156"/>
                <a:gd name="T18" fmla="*/ 0 w 55"/>
                <a:gd name="T19" fmla="*/ 0 h 156"/>
                <a:gd name="T20" fmla="*/ 9 w 55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56">
                  <a:moveTo>
                    <a:pt x="9" y="0"/>
                  </a:moveTo>
                  <a:cubicBezTo>
                    <a:pt x="17" y="16"/>
                    <a:pt x="20" y="33"/>
                    <a:pt x="25" y="50"/>
                  </a:cubicBezTo>
                  <a:cubicBezTo>
                    <a:pt x="29" y="62"/>
                    <a:pt x="33" y="74"/>
                    <a:pt x="36" y="87"/>
                  </a:cubicBezTo>
                  <a:cubicBezTo>
                    <a:pt x="35" y="88"/>
                    <a:pt x="37" y="89"/>
                    <a:pt x="37" y="90"/>
                  </a:cubicBezTo>
                  <a:cubicBezTo>
                    <a:pt x="44" y="109"/>
                    <a:pt x="48" y="130"/>
                    <a:pt x="55" y="150"/>
                  </a:cubicBezTo>
                  <a:cubicBezTo>
                    <a:pt x="55" y="152"/>
                    <a:pt x="52" y="154"/>
                    <a:pt x="50" y="155"/>
                  </a:cubicBezTo>
                  <a:cubicBezTo>
                    <a:pt x="48" y="155"/>
                    <a:pt x="44" y="156"/>
                    <a:pt x="42" y="154"/>
                  </a:cubicBezTo>
                  <a:cubicBezTo>
                    <a:pt x="37" y="148"/>
                    <a:pt x="37" y="139"/>
                    <a:pt x="35" y="131"/>
                  </a:cubicBezTo>
                  <a:cubicBezTo>
                    <a:pt x="34" y="127"/>
                    <a:pt x="32" y="123"/>
                    <a:pt x="32" y="119"/>
                  </a:cubicBezTo>
                  <a:cubicBezTo>
                    <a:pt x="24" y="78"/>
                    <a:pt x="10" y="40"/>
                    <a:pt x="0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83" name="Freeform 443"/>
            <p:cNvSpPr>
              <a:spLocks/>
            </p:cNvSpPr>
            <p:nvPr/>
          </p:nvSpPr>
          <p:spPr bwMode="auto">
            <a:xfrm>
              <a:off x="4688" y="2471"/>
              <a:ext cx="23" cy="78"/>
            </a:xfrm>
            <a:custGeom>
              <a:avLst/>
              <a:gdLst>
                <a:gd name="T0" fmla="*/ 11 w 11"/>
                <a:gd name="T1" fmla="*/ 0 h 36"/>
                <a:gd name="T2" fmla="*/ 11 w 11"/>
                <a:gd name="T3" fmla="*/ 36 h 36"/>
                <a:gd name="T4" fmla="*/ 0 w 11"/>
                <a:gd name="T5" fmla="*/ 0 h 36"/>
                <a:gd name="T6" fmla="*/ 11 w 11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6">
                  <a:moveTo>
                    <a:pt x="11" y="0"/>
                  </a:moveTo>
                  <a:cubicBezTo>
                    <a:pt x="10" y="13"/>
                    <a:pt x="11" y="22"/>
                    <a:pt x="11" y="36"/>
                  </a:cubicBezTo>
                  <a:cubicBezTo>
                    <a:pt x="8" y="24"/>
                    <a:pt x="4" y="11"/>
                    <a:pt x="0" y="0"/>
                  </a:cubicBezTo>
                  <a:cubicBezTo>
                    <a:pt x="4" y="0"/>
                    <a:pt x="8" y="0"/>
                    <a:pt x="11" y="0"/>
                  </a:cubicBezTo>
                  <a:close/>
                </a:path>
              </a:pathLst>
            </a:custGeom>
            <a:solidFill>
              <a:srgbClr val="4F23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84" name="Freeform 444"/>
            <p:cNvSpPr>
              <a:spLocks/>
            </p:cNvSpPr>
            <p:nvPr/>
          </p:nvSpPr>
          <p:spPr bwMode="auto">
            <a:xfrm>
              <a:off x="5113" y="2514"/>
              <a:ext cx="26" cy="46"/>
            </a:xfrm>
            <a:custGeom>
              <a:avLst/>
              <a:gdLst>
                <a:gd name="T0" fmla="*/ 10 w 12"/>
                <a:gd name="T1" fmla="*/ 0 h 21"/>
                <a:gd name="T2" fmla="*/ 10 w 12"/>
                <a:gd name="T3" fmla="*/ 21 h 21"/>
                <a:gd name="T4" fmla="*/ 4 w 12"/>
                <a:gd name="T5" fmla="*/ 8 h 21"/>
                <a:gd name="T6" fmla="*/ 6 w 12"/>
                <a:gd name="T7" fmla="*/ 1 h 21"/>
                <a:gd name="T8" fmla="*/ 10 w 1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1">
                  <a:moveTo>
                    <a:pt x="10" y="0"/>
                  </a:moveTo>
                  <a:cubicBezTo>
                    <a:pt x="12" y="8"/>
                    <a:pt x="10" y="13"/>
                    <a:pt x="10" y="21"/>
                  </a:cubicBezTo>
                  <a:cubicBezTo>
                    <a:pt x="7" y="17"/>
                    <a:pt x="7" y="12"/>
                    <a:pt x="4" y="8"/>
                  </a:cubicBezTo>
                  <a:cubicBezTo>
                    <a:pt x="5" y="5"/>
                    <a:pt x="0" y="1"/>
                    <a:pt x="6" y="1"/>
                  </a:cubicBezTo>
                  <a:cubicBezTo>
                    <a:pt x="8" y="1"/>
                    <a:pt x="9" y="0"/>
                    <a:pt x="10" y="0"/>
                  </a:cubicBezTo>
                  <a:close/>
                </a:path>
              </a:pathLst>
            </a:custGeom>
            <a:solidFill>
              <a:srgbClr val="4F23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85" name="Freeform 445"/>
            <p:cNvSpPr>
              <a:spLocks/>
            </p:cNvSpPr>
            <p:nvPr/>
          </p:nvSpPr>
          <p:spPr bwMode="auto">
            <a:xfrm>
              <a:off x="4327" y="2536"/>
              <a:ext cx="156" cy="143"/>
            </a:xfrm>
            <a:custGeom>
              <a:avLst/>
              <a:gdLst>
                <a:gd name="T0" fmla="*/ 20 w 72"/>
                <a:gd name="T1" fmla="*/ 3 h 66"/>
                <a:gd name="T2" fmla="*/ 15 w 72"/>
                <a:gd name="T3" fmla="*/ 28 h 66"/>
                <a:gd name="T4" fmla="*/ 26 w 72"/>
                <a:gd name="T5" fmla="*/ 41 h 66"/>
                <a:gd name="T6" fmla="*/ 69 w 72"/>
                <a:gd name="T7" fmla="*/ 43 h 66"/>
                <a:gd name="T8" fmla="*/ 67 w 72"/>
                <a:gd name="T9" fmla="*/ 59 h 66"/>
                <a:gd name="T10" fmla="*/ 56 w 72"/>
                <a:gd name="T11" fmla="*/ 64 h 66"/>
                <a:gd name="T12" fmla="*/ 43 w 72"/>
                <a:gd name="T13" fmla="*/ 64 h 66"/>
                <a:gd name="T14" fmla="*/ 3 w 72"/>
                <a:gd name="T15" fmla="*/ 51 h 66"/>
                <a:gd name="T16" fmla="*/ 0 w 72"/>
                <a:gd name="T17" fmla="*/ 46 h 66"/>
                <a:gd name="T18" fmla="*/ 3 w 72"/>
                <a:gd name="T19" fmla="*/ 8 h 66"/>
                <a:gd name="T20" fmla="*/ 20 w 72"/>
                <a:gd name="T21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66">
                  <a:moveTo>
                    <a:pt x="20" y="3"/>
                  </a:moveTo>
                  <a:cubicBezTo>
                    <a:pt x="19" y="12"/>
                    <a:pt x="17" y="20"/>
                    <a:pt x="15" y="28"/>
                  </a:cubicBezTo>
                  <a:cubicBezTo>
                    <a:pt x="14" y="35"/>
                    <a:pt x="21" y="38"/>
                    <a:pt x="26" y="41"/>
                  </a:cubicBezTo>
                  <a:cubicBezTo>
                    <a:pt x="39" y="46"/>
                    <a:pt x="56" y="46"/>
                    <a:pt x="69" y="43"/>
                  </a:cubicBezTo>
                  <a:cubicBezTo>
                    <a:pt x="68" y="48"/>
                    <a:pt x="72" y="55"/>
                    <a:pt x="67" y="59"/>
                  </a:cubicBezTo>
                  <a:cubicBezTo>
                    <a:pt x="66" y="63"/>
                    <a:pt x="60" y="61"/>
                    <a:pt x="56" y="64"/>
                  </a:cubicBezTo>
                  <a:cubicBezTo>
                    <a:pt x="52" y="64"/>
                    <a:pt x="48" y="66"/>
                    <a:pt x="43" y="64"/>
                  </a:cubicBezTo>
                  <a:cubicBezTo>
                    <a:pt x="30" y="65"/>
                    <a:pt x="14" y="60"/>
                    <a:pt x="3" y="51"/>
                  </a:cubicBezTo>
                  <a:lnTo>
                    <a:pt x="0" y="46"/>
                  </a:lnTo>
                  <a:cubicBezTo>
                    <a:pt x="2" y="33"/>
                    <a:pt x="2" y="21"/>
                    <a:pt x="3" y="8"/>
                  </a:cubicBezTo>
                  <a:cubicBezTo>
                    <a:pt x="6" y="3"/>
                    <a:pt x="14" y="0"/>
                    <a:pt x="20" y="3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86" name="Freeform 446"/>
            <p:cNvSpPr>
              <a:spLocks/>
            </p:cNvSpPr>
            <p:nvPr/>
          </p:nvSpPr>
          <p:spPr bwMode="auto">
            <a:xfrm>
              <a:off x="4535" y="2592"/>
              <a:ext cx="111" cy="59"/>
            </a:xfrm>
            <a:custGeom>
              <a:avLst/>
              <a:gdLst>
                <a:gd name="T0" fmla="*/ 51 w 51"/>
                <a:gd name="T1" fmla="*/ 8 h 27"/>
                <a:gd name="T2" fmla="*/ 46 w 51"/>
                <a:gd name="T3" fmla="*/ 22 h 27"/>
                <a:gd name="T4" fmla="*/ 43 w 51"/>
                <a:gd name="T5" fmla="*/ 23 h 27"/>
                <a:gd name="T6" fmla="*/ 2 w 51"/>
                <a:gd name="T7" fmla="*/ 22 h 27"/>
                <a:gd name="T8" fmla="*/ 1 w 51"/>
                <a:gd name="T9" fmla="*/ 21 h 27"/>
                <a:gd name="T10" fmla="*/ 0 w 51"/>
                <a:gd name="T11" fmla="*/ 21 h 27"/>
                <a:gd name="T12" fmla="*/ 1 w 51"/>
                <a:gd name="T13" fmla="*/ 6 h 27"/>
                <a:gd name="T14" fmla="*/ 5 w 51"/>
                <a:gd name="T15" fmla="*/ 1 h 27"/>
                <a:gd name="T16" fmla="*/ 24 w 51"/>
                <a:gd name="T17" fmla="*/ 4 h 27"/>
                <a:gd name="T18" fmla="*/ 48 w 51"/>
                <a:gd name="T19" fmla="*/ 0 h 27"/>
                <a:gd name="T20" fmla="*/ 51 w 51"/>
                <a:gd name="T21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27">
                  <a:moveTo>
                    <a:pt x="51" y="8"/>
                  </a:moveTo>
                  <a:cubicBezTo>
                    <a:pt x="50" y="13"/>
                    <a:pt x="51" y="19"/>
                    <a:pt x="46" y="22"/>
                  </a:cubicBezTo>
                  <a:cubicBezTo>
                    <a:pt x="45" y="21"/>
                    <a:pt x="44" y="23"/>
                    <a:pt x="43" y="23"/>
                  </a:cubicBezTo>
                  <a:cubicBezTo>
                    <a:pt x="29" y="25"/>
                    <a:pt x="14" y="27"/>
                    <a:pt x="2" y="22"/>
                  </a:cubicBezTo>
                  <a:lnTo>
                    <a:pt x="1" y="21"/>
                  </a:lnTo>
                  <a:lnTo>
                    <a:pt x="0" y="21"/>
                  </a:lnTo>
                  <a:cubicBezTo>
                    <a:pt x="0" y="17"/>
                    <a:pt x="1" y="11"/>
                    <a:pt x="1" y="6"/>
                  </a:cubicBezTo>
                  <a:cubicBezTo>
                    <a:pt x="2" y="3"/>
                    <a:pt x="6" y="4"/>
                    <a:pt x="5" y="1"/>
                  </a:cubicBezTo>
                  <a:cubicBezTo>
                    <a:pt x="10" y="3"/>
                    <a:pt x="17" y="5"/>
                    <a:pt x="24" y="4"/>
                  </a:cubicBezTo>
                  <a:cubicBezTo>
                    <a:pt x="33" y="4"/>
                    <a:pt x="41" y="3"/>
                    <a:pt x="48" y="0"/>
                  </a:cubicBezTo>
                  <a:cubicBezTo>
                    <a:pt x="51" y="2"/>
                    <a:pt x="50" y="5"/>
                    <a:pt x="51" y="8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87" name="Freeform 447"/>
            <p:cNvSpPr>
              <a:spLocks/>
            </p:cNvSpPr>
            <p:nvPr/>
          </p:nvSpPr>
          <p:spPr bwMode="auto">
            <a:xfrm>
              <a:off x="4509" y="2610"/>
              <a:ext cx="24" cy="41"/>
            </a:xfrm>
            <a:custGeom>
              <a:avLst/>
              <a:gdLst>
                <a:gd name="T0" fmla="*/ 7 w 11"/>
                <a:gd name="T1" fmla="*/ 17 h 19"/>
                <a:gd name="T2" fmla="*/ 5 w 11"/>
                <a:gd name="T3" fmla="*/ 17 h 19"/>
                <a:gd name="T4" fmla="*/ 4 w 11"/>
                <a:gd name="T5" fmla="*/ 18 h 19"/>
                <a:gd name="T6" fmla="*/ 10 w 11"/>
                <a:gd name="T7" fmla="*/ 0 h 19"/>
                <a:gd name="T8" fmla="*/ 7 w 11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7" y="17"/>
                  </a:moveTo>
                  <a:cubicBezTo>
                    <a:pt x="6" y="17"/>
                    <a:pt x="5" y="19"/>
                    <a:pt x="5" y="17"/>
                  </a:cubicBezTo>
                  <a:lnTo>
                    <a:pt x="4" y="18"/>
                  </a:lnTo>
                  <a:cubicBezTo>
                    <a:pt x="6" y="12"/>
                    <a:pt x="0" y="1"/>
                    <a:pt x="10" y="0"/>
                  </a:cubicBezTo>
                  <a:cubicBezTo>
                    <a:pt x="10" y="6"/>
                    <a:pt x="11" y="11"/>
                    <a:pt x="7" y="17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88" name="Freeform 448"/>
            <p:cNvSpPr>
              <a:spLocks/>
            </p:cNvSpPr>
            <p:nvPr/>
          </p:nvSpPr>
          <p:spPr bwMode="auto">
            <a:xfrm>
              <a:off x="4535" y="2629"/>
              <a:ext cx="120" cy="42"/>
            </a:xfrm>
            <a:custGeom>
              <a:avLst/>
              <a:gdLst>
                <a:gd name="T0" fmla="*/ 54 w 55"/>
                <a:gd name="T1" fmla="*/ 6 h 19"/>
                <a:gd name="T2" fmla="*/ 50 w 55"/>
                <a:gd name="T3" fmla="*/ 14 h 19"/>
                <a:gd name="T4" fmla="*/ 2 w 55"/>
                <a:gd name="T5" fmla="*/ 13 h 19"/>
                <a:gd name="T6" fmla="*/ 0 w 55"/>
                <a:gd name="T7" fmla="*/ 9 h 19"/>
                <a:gd name="T8" fmla="*/ 47 w 55"/>
                <a:gd name="T9" fmla="*/ 7 h 19"/>
                <a:gd name="T10" fmla="*/ 54 w 55"/>
                <a:gd name="T1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9">
                  <a:moveTo>
                    <a:pt x="54" y="6"/>
                  </a:moveTo>
                  <a:cubicBezTo>
                    <a:pt x="55" y="9"/>
                    <a:pt x="53" y="12"/>
                    <a:pt x="50" y="14"/>
                  </a:cubicBezTo>
                  <a:cubicBezTo>
                    <a:pt x="34" y="19"/>
                    <a:pt x="17" y="18"/>
                    <a:pt x="2" y="13"/>
                  </a:cubicBezTo>
                  <a:lnTo>
                    <a:pt x="0" y="9"/>
                  </a:lnTo>
                  <a:cubicBezTo>
                    <a:pt x="17" y="13"/>
                    <a:pt x="32" y="11"/>
                    <a:pt x="47" y="7"/>
                  </a:cubicBezTo>
                  <a:cubicBezTo>
                    <a:pt x="50" y="5"/>
                    <a:pt x="54" y="0"/>
                    <a:pt x="54" y="6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89" name="Freeform 449"/>
            <p:cNvSpPr>
              <a:spLocks/>
            </p:cNvSpPr>
            <p:nvPr/>
          </p:nvSpPr>
          <p:spPr bwMode="auto">
            <a:xfrm>
              <a:off x="4514" y="2651"/>
              <a:ext cx="19" cy="22"/>
            </a:xfrm>
            <a:custGeom>
              <a:avLst/>
              <a:gdLst>
                <a:gd name="T0" fmla="*/ 8 w 9"/>
                <a:gd name="T1" fmla="*/ 6 h 10"/>
                <a:gd name="T2" fmla="*/ 2 w 9"/>
                <a:gd name="T3" fmla="*/ 10 h 10"/>
                <a:gd name="T4" fmla="*/ 2 w 9"/>
                <a:gd name="T5" fmla="*/ 3 h 10"/>
                <a:gd name="T6" fmla="*/ 7 w 9"/>
                <a:gd name="T7" fmla="*/ 0 h 10"/>
                <a:gd name="T8" fmla="*/ 8 w 9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8" y="6"/>
                  </a:moveTo>
                  <a:lnTo>
                    <a:pt x="2" y="10"/>
                  </a:lnTo>
                  <a:cubicBezTo>
                    <a:pt x="2" y="9"/>
                    <a:pt x="0" y="5"/>
                    <a:pt x="2" y="3"/>
                  </a:cubicBezTo>
                  <a:cubicBezTo>
                    <a:pt x="3" y="1"/>
                    <a:pt x="6" y="1"/>
                    <a:pt x="7" y="0"/>
                  </a:cubicBezTo>
                  <a:cubicBezTo>
                    <a:pt x="7" y="2"/>
                    <a:pt x="9" y="4"/>
                    <a:pt x="8" y="6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90" name="Freeform 450"/>
            <p:cNvSpPr>
              <a:spLocks/>
            </p:cNvSpPr>
            <p:nvPr/>
          </p:nvSpPr>
          <p:spPr bwMode="auto">
            <a:xfrm>
              <a:off x="4325" y="2653"/>
              <a:ext cx="156" cy="48"/>
            </a:xfrm>
            <a:custGeom>
              <a:avLst/>
              <a:gdLst>
                <a:gd name="T0" fmla="*/ 10 w 72"/>
                <a:gd name="T1" fmla="*/ 6 h 22"/>
                <a:gd name="T2" fmla="*/ 41 w 72"/>
                <a:gd name="T3" fmla="*/ 12 h 22"/>
                <a:gd name="T4" fmla="*/ 71 w 72"/>
                <a:gd name="T5" fmla="*/ 9 h 22"/>
                <a:gd name="T6" fmla="*/ 68 w 72"/>
                <a:gd name="T7" fmla="*/ 17 h 22"/>
                <a:gd name="T8" fmla="*/ 27 w 72"/>
                <a:gd name="T9" fmla="*/ 18 h 22"/>
                <a:gd name="T10" fmla="*/ 12 w 72"/>
                <a:gd name="T11" fmla="*/ 12 h 22"/>
                <a:gd name="T12" fmla="*/ 1 w 72"/>
                <a:gd name="T13" fmla="*/ 0 h 22"/>
                <a:gd name="T14" fmla="*/ 10 w 72"/>
                <a:gd name="T15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22">
                  <a:moveTo>
                    <a:pt x="10" y="6"/>
                  </a:moveTo>
                  <a:cubicBezTo>
                    <a:pt x="19" y="11"/>
                    <a:pt x="31" y="13"/>
                    <a:pt x="41" y="12"/>
                  </a:cubicBezTo>
                  <a:cubicBezTo>
                    <a:pt x="51" y="17"/>
                    <a:pt x="62" y="12"/>
                    <a:pt x="71" y="9"/>
                  </a:cubicBezTo>
                  <a:cubicBezTo>
                    <a:pt x="70" y="11"/>
                    <a:pt x="72" y="16"/>
                    <a:pt x="68" y="17"/>
                  </a:cubicBezTo>
                  <a:cubicBezTo>
                    <a:pt x="55" y="20"/>
                    <a:pt x="41" y="22"/>
                    <a:pt x="27" y="18"/>
                  </a:cubicBezTo>
                  <a:cubicBezTo>
                    <a:pt x="23" y="13"/>
                    <a:pt x="17" y="15"/>
                    <a:pt x="12" y="12"/>
                  </a:cubicBezTo>
                  <a:cubicBezTo>
                    <a:pt x="8" y="9"/>
                    <a:pt x="0" y="7"/>
                    <a:pt x="1" y="0"/>
                  </a:cubicBezTo>
                  <a:cubicBezTo>
                    <a:pt x="5" y="1"/>
                    <a:pt x="7" y="3"/>
                    <a:pt x="10" y="6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91" name="Rectangle 451"/>
            <p:cNvSpPr>
              <a:spLocks noChangeArrowheads="1"/>
            </p:cNvSpPr>
            <p:nvPr/>
          </p:nvSpPr>
          <p:spPr bwMode="auto">
            <a:xfrm>
              <a:off x="4292" y="2792"/>
              <a:ext cx="2" cy="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92" name="Freeform 452"/>
            <p:cNvSpPr>
              <a:spLocks/>
            </p:cNvSpPr>
            <p:nvPr/>
          </p:nvSpPr>
          <p:spPr bwMode="auto">
            <a:xfrm>
              <a:off x="4722" y="2264"/>
              <a:ext cx="189" cy="152"/>
            </a:xfrm>
            <a:custGeom>
              <a:avLst/>
              <a:gdLst>
                <a:gd name="T0" fmla="*/ 80 w 87"/>
                <a:gd name="T1" fmla="*/ 3 h 70"/>
                <a:gd name="T2" fmla="*/ 62 w 87"/>
                <a:gd name="T3" fmla="*/ 39 h 70"/>
                <a:gd name="T4" fmla="*/ 3 w 87"/>
                <a:gd name="T5" fmla="*/ 61 h 70"/>
                <a:gd name="T6" fmla="*/ 0 w 87"/>
                <a:gd name="T7" fmla="*/ 64 h 70"/>
                <a:gd name="T8" fmla="*/ 3 w 87"/>
                <a:gd name="T9" fmla="*/ 68 h 70"/>
                <a:gd name="T10" fmla="*/ 68 w 87"/>
                <a:gd name="T11" fmla="*/ 43 h 70"/>
                <a:gd name="T12" fmla="*/ 87 w 87"/>
                <a:gd name="T13" fmla="*/ 4 h 70"/>
                <a:gd name="T14" fmla="*/ 84 w 87"/>
                <a:gd name="T15" fmla="*/ 0 h 70"/>
                <a:gd name="T16" fmla="*/ 80 w 87"/>
                <a:gd name="T17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0">
                  <a:moveTo>
                    <a:pt x="80" y="3"/>
                  </a:moveTo>
                  <a:cubicBezTo>
                    <a:pt x="80" y="17"/>
                    <a:pt x="74" y="31"/>
                    <a:pt x="62" y="39"/>
                  </a:cubicBezTo>
                  <a:cubicBezTo>
                    <a:pt x="44" y="51"/>
                    <a:pt x="26" y="63"/>
                    <a:pt x="3" y="61"/>
                  </a:cubicBezTo>
                  <a:cubicBezTo>
                    <a:pt x="1" y="61"/>
                    <a:pt x="0" y="62"/>
                    <a:pt x="0" y="64"/>
                  </a:cubicBezTo>
                  <a:cubicBezTo>
                    <a:pt x="0" y="66"/>
                    <a:pt x="1" y="68"/>
                    <a:pt x="3" y="68"/>
                  </a:cubicBezTo>
                  <a:cubicBezTo>
                    <a:pt x="28" y="70"/>
                    <a:pt x="48" y="57"/>
                    <a:pt x="68" y="43"/>
                  </a:cubicBezTo>
                  <a:cubicBezTo>
                    <a:pt x="81" y="34"/>
                    <a:pt x="87" y="20"/>
                    <a:pt x="87" y="4"/>
                  </a:cubicBezTo>
                  <a:cubicBezTo>
                    <a:pt x="87" y="2"/>
                    <a:pt x="86" y="0"/>
                    <a:pt x="84" y="0"/>
                  </a:cubicBezTo>
                  <a:cubicBezTo>
                    <a:pt x="82" y="0"/>
                    <a:pt x="80" y="1"/>
                    <a:pt x="80" y="3"/>
                  </a:cubicBezTo>
                  <a:close/>
                </a:path>
              </a:pathLst>
            </a:custGeom>
            <a:solidFill>
              <a:srgbClr val="5A339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93" name="Freeform 453"/>
            <p:cNvSpPr>
              <a:spLocks/>
            </p:cNvSpPr>
            <p:nvPr/>
          </p:nvSpPr>
          <p:spPr bwMode="auto">
            <a:xfrm>
              <a:off x="5096" y="2210"/>
              <a:ext cx="206" cy="130"/>
            </a:xfrm>
            <a:custGeom>
              <a:avLst/>
              <a:gdLst>
                <a:gd name="T0" fmla="*/ 88 w 95"/>
                <a:gd name="T1" fmla="*/ 2 h 60"/>
                <a:gd name="T2" fmla="*/ 4 w 95"/>
                <a:gd name="T3" fmla="*/ 50 h 60"/>
                <a:gd name="T4" fmla="*/ 0 w 95"/>
                <a:gd name="T5" fmla="*/ 54 h 60"/>
                <a:gd name="T6" fmla="*/ 4 w 95"/>
                <a:gd name="T7" fmla="*/ 57 h 60"/>
                <a:gd name="T8" fmla="*/ 94 w 95"/>
                <a:gd name="T9" fmla="*/ 6 h 60"/>
                <a:gd name="T10" fmla="*/ 93 w 95"/>
                <a:gd name="T11" fmla="*/ 1 h 60"/>
                <a:gd name="T12" fmla="*/ 88 w 95"/>
                <a:gd name="T13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0">
                  <a:moveTo>
                    <a:pt x="88" y="2"/>
                  </a:moveTo>
                  <a:cubicBezTo>
                    <a:pt x="71" y="31"/>
                    <a:pt x="40" y="53"/>
                    <a:pt x="4" y="50"/>
                  </a:cubicBezTo>
                  <a:cubicBezTo>
                    <a:pt x="2" y="50"/>
                    <a:pt x="0" y="52"/>
                    <a:pt x="0" y="54"/>
                  </a:cubicBezTo>
                  <a:cubicBezTo>
                    <a:pt x="0" y="56"/>
                    <a:pt x="2" y="57"/>
                    <a:pt x="4" y="57"/>
                  </a:cubicBezTo>
                  <a:cubicBezTo>
                    <a:pt x="42" y="60"/>
                    <a:pt x="76" y="37"/>
                    <a:pt x="94" y="6"/>
                  </a:cubicBezTo>
                  <a:cubicBezTo>
                    <a:pt x="95" y="4"/>
                    <a:pt x="95" y="2"/>
                    <a:pt x="93" y="1"/>
                  </a:cubicBezTo>
                  <a:cubicBezTo>
                    <a:pt x="91" y="0"/>
                    <a:pt x="89" y="0"/>
                    <a:pt x="88" y="2"/>
                  </a:cubicBezTo>
                  <a:close/>
                </a:path>
              </a:pathLst>
            </a:custGeom>
            <a:solidFill>
              <a:srgbClr val="5A339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94" name="Freeform 454"/>
            <p:cNvSpPr>
              <a:spLocks/>
            </p:cNvSpPr>
            <p:nvPr/>
          </p:nvSpPr>
          <p:spPr bwMode="auto">
            <a:xfrm>
              <a:off x="5120" y="2084"/>
              <a:ext cx="104" cy="59"/>
            </a:xfrm>
            <a:custGeom>
              <a:avLst/>
              <a:gdLst>
                <a:gd name="T0" fmla="*/ 8 w 48"/>
                <a:gd name="T1" fmla="*/ 25 h 27"/>
                <a:gd name="T2" fmla="*/ 45 w 48"/>
                <a:gd name="T3" fmla="*/ 7 h 27"/>
                <a:gd name="T4" fmla="*/ 48 w 48"/>
                <a:gd name="T5" fmla="*/ 3 h 27"/>
                <a:gd name="T6" fmla="*/ 44 w 48"/>
                <a:gd name="T7" fmla="*/ 0 h 27"/>
                <a:gd name="T8" fmla="*/ 1 w 48"/>
                <a:gd name="T9" fmla="*/ 21 h 27"/>
                <a:gd name="T10" fmla="*/ 3 w 48"/>
                <a:gd name="T11" fmla="*/ 26 h 27"/>
                <a:gd name="T12" fmla="*/ 8 w 48"/>
                <a:gd name="T1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7">
                  <a:moveTo>
                    <a:pt x="8" y="25"/>
                  </a:moveTo>
                  <a:cubicBezTo>
                    <a:pt x="14" y="11"/>
                    <a:pt x="31" y="8"/>
                    <a:pt x="45" y="7"/>
                  </a:cubicBezTo>
                  <a:cubicBezTo>
                    <a:pt x="47" y="7"/>
                    <a:pt x="48" y="5"/>
                    <a:pt x="48" y="3"/>
                  </a:cubicBezTo>
                  <a:cubicBezTo>
                    <a:pt x="48" y="1"/>
                    <a:pt x="46" y="0"/>
                    <a:pt x="44" y="0"/>
                  </a:cubicBezTo>
                  <a:cubicBezTo>
                    <a:pt x="28" y="2"/>
                    <a:pt x="8" y="5"/>
                    <a:pt x="1" y="21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5" y="27"/>
                    <a:pt x="7" y="26"/>
                    <a:pt x="8" y="25"/>
                  </a:cubicBezTo>
                  <a:close/>
                </a:path>
              </a:pathLst>
            </a:custGeom>
            <a:solidFill>
              <a:srgbClr val="5A339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95" name="Freeform 455"/>
            <p:cNvSpPr>
              <a:spLocks/>
            </p:cNvSpPr>
            <p:nvPr/>
          </p:nvSpPr>
          <p:spPr bwMode="auto">
            <a:xfrm>
              <a:off x="4727" y="2145"/>
              <a:ext cx="108" cy="76"/>
            </a:xfrm>
            <a:custGeom>
              <a:avLst/>
              <a:gdLst>
                <a:gd name="T0" fmla="*/ 8 w 50"/>
                <a:gd name="T1" fmla="*/ 33 h 35"/>
                <a:gd name="T2" fmla="*/ 46 w 50"/>
                <a:gd name="T3" fmla="*/ 7 h 35"/>
                <a:gd name="T4" fmla="*/ 50 w 50"/>
                <a:gd name="T5" fmla="*/ 4 h 35"/>
                <a:gd name="T6" fmla="*/ 46 w 50"/>
                <a:gd name="T7" fmla="*/ 0 h 35"/>
                <a:gd name="T8" fmla="*/ 1 w 50"/>
                <a:gd name="T9" fmla="*/ 30 h 35"/>
                <a:gd name="T10" fmla="*/ 3 w 50"/>
                <a:gd name="T11" fmla="*/ 34 h 35"/>
                <a:gd name="T12" fmla="*/ 8 w 50"/>
                <a:gd name="T1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5">
                  <a:moveTo>
                    <a:pt x="8" y="33"/>
                  </a:moveTo>
                  <a:cubicBezTo>
                    <a:pt x="16" y="20"/>
                    <a:pt x="29" y="7"/>
                    <a:pt x="46" y="7"/>
                  </a:cubicBezTo>
                  <a:cubicBezTo>
                    <a:pt x="48" y="7"/>
                    <a:pt x="50" y="6"/>
                    <a:pt x="50" y="4"/>
                  </a:cubicBezTo>
                  <a:cubicBezTo>
                    <a:pt x="50" y="2"/>
                    <a:pt x="48" y="0"/>
                    <a:pt x="46" y="0"/>
                  </a:cubicBezTo>
                  <a:cubicBezTo>
                    <a:pt x="27" y="0"/>
                    <a:pt x="10" y="14"/>
                    <a:pt x="1" y="30"/>
                  </a:cubicBezTo>
                  <a:cubicBezTo>
                    <a:pt x="0" y="31"/>
                    <a:pt x="1" y="33"/>
                    <a:pt x="3" y="34"/>
                  </a:cubicBezTo>
                  <a:cubicBezTo>
                    <a:pt x="4" y="35"/>
                    <a:pt x="7" y="35"/>
                    <a:pt x="8" y="33"/>
                  </a:cubicBezTo>
                  <a:close/>
                </a:path>
              </a:pathLst>
            </a:custGeom>
            <a:solidFill>
              <a:srgbClr val="5A339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96" name="Freeform 456"/>
            <p:cNvSpPr>
              <a:spLocks/>
            </p:cNvSpPr>
            <p:nvPr/>
          </p:nvSpPr>
          <p:spPr bwMode="auto">
            <a:xfrm>
              <a:off x="4501" y="2384"/>
              <a:ext cx="165" cy="56"/>
            </a:xfrm>
            <a:custGeom>
              <a:avLst/>
              <a:gdLst>
                <a:gd name="T0" fmla="*/ 3 w 76"/>
                <a:gd name="T1" fmla="*/ 7 h 26"/>
                <a:gd name="T2" fmla="*/ 55 w 76"/>
                <a:gd name="T3" fmla="*/ 24 h 26"/>
                <a:gd name="T4" fmla="*/ 73 w 76"/>
                <a:gd name="T5" fmla="*/ 24 h 26"/>
                <a:gd name="T6" fmla="*/ 76 w 76"/>
                <a:gd name="T7" fmla="*/ 19 h 26"/>
                <a:gd name="T8" fmla="*/ 72 w 76"/>
                <a:gd name="T9" fmla="*/ 17 h 26"/>
                <a:gd name="T10" fmla="*/ 58 w 76"/>
                <a:gd name="T11" fmla="*/ 17 h 26"/>
                <a:gd name="T12" fmla="*/ 6 w 76"/>
                <a:gd name="T13" fmla="*/ 0 h 26"/>
                <a:gd name="T14" fmla="*/ 1 w 76"/>
                <a:gd name="T15" fmla="*/ 2 h 26"/>
                <a:gd name="T16" fmla="*/ 3 w 76"/>
                <a:gd name="T1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6">
                  <a:moveTo>
                    <a:pt x="3" y="7"/>
                  </a:moveTo>
                  <a:cubicBezTo>
                    <a:pt x="20" y="14"/>
                    <a:pt x="38" y="17"/>
                    <a:pt x="55" y="24"/>
                  </a:cubicBezTo>
                  <a:cubicBezTo>
                    <a:pt x="61" y="26"/>
                    <a:pt x="67" y="26"/>
                    <a:pt x="73" y="24"/>
                  </a:cubicBezTo>
                  <a:cubicBezTo>
                    <a:pt x="75" y="23"/>
                    <a:pt x="76" y="21"/>
                    <a:pt x="76" y="19"/>
                  </a:cubicBezTo>
                  <a:cubicBezTo>
                    <a:pt x="76" y="18"/>
                    <a:pt x="74" y="17"/>
                    <a:pt x="72" y="17"/>
                  </a:cubicBezTo>
                  <a:cubicBezTo>
                    <a:pt x="67" y="19"/>
                    <a:pt x="62" y="19"/>
                    <a:pt x="58" y="17"/>
                  </a:cubicBezTo>
                  <a:cubicBezTo>
                    <a:pt x="41" y="11"/>
                    <a:pt x="23" y="7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1" y="6"/>
                    <a:pt x="3" y="7"/>
                  </a:cubicBezTo>
                  <a:close/>
                </a:path>
              </a:pathLst>
            </a:custGeom>
            <a:solidFill>
              <a:srgbClr val="5A339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97" name="Freeform 457"/>
            <p:cNvSpPr>
              <a:spLocks/>
            </p:cNvSpPr>
            <p:nvPr/>
          </p:nvSpPr>
          <p:spPr bwMode="auto">
            <a:xfrm>
              <a:off x="4681" y="2345"/>
              <a:ext cx="28" cy="58"/>
            </a:xfrm>
            <a:custGeom>
              <a:avLst/>
              <a:gdLst>
                <a:gd name="T0" fmla="*/ 7 w 13"/>
                <a:gd name="T1" fmla="*/ 24 h 27"/>
                <a:gd name="T2" fmla="*/ 12 w 13"/>
                <a:gd name="T3" fmla="*/ 4 h 27"/>
                <a:gd name="T4" fmla="*/ 10 w 13"/>
                <a:gd name="T5" fmla="*/ 0 h 27"/>
                <a:gd name="T6" fmla="*/ 5 w 13"/>
                <a:gd name="T7" fmla="*/ 3 h 27"/>
                <a:gd name="T8" fmla="*/ 0 w 13"/>
                <a:gd name="T9" fmla="*/ 23 h 27"/>
                <a:gd name="T10" fmla="*/ 3 w 13"/>
                <a:gd name="T11" fmla="*/ 27 h 27"/>
                <a:gd name="T12" fmla="*/ 7 w 13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7">
                  <a:moveTo>
                    <a:pt x="7" y="24"/>
                  </a:moveTo>
                  <a:cubicBezTo>
                    <a:pt x="9" y="18"/>
                    <a:pt x="11" y="11"/>
                    <a:pt x="12" y="4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8" y="0"/>
                    <a:pt x="6" y="1"/>
                    <a:pt x="5" y="3"/>
                  </a:cubicBezTo>
                  <a:cubicBezTo>
                    <a:pt x="4" y="10"/>
                    <a:pt x="1" y="16"/>
                    <a:pt x="0" y="23"/>
                  </a:cubicBezTo>
                  <a:cubicBezTo>
                    <a:pt x="0" y="25"/>
                    <a:pt x="1" y="27"/>
                    <a:pt x="3" y="27"/>
                  </a:cubicBezTo>
                  <a:cubicBezTo>
                    <a:pt x="5" y="27"/>
                    <a:pt x="7" y="26"/>
                    <a:pt x="7" y="24"/>
                  </a:cubicBezTo>
                  <a:close/>
                </a:path>
              </a:pathLst>
            </a:custGeom>
            <a:solidFill>
              <a:srgbClr val="5A339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98" name="Freeform 458"/>
            <p:cNvSpPr>
              <a:spLocks/>
            </p:cNvSpPr>
            <p:nvPr/>
          </p:nvSpPr>
          <p:spPr bwMode="auto">
            <a:xfrm>
              <a:off x="5061" y="2273"/>
              <a:ext cx="54" cy="76"/>
            </a:xfrm>
            <a:custGeom>
              <a:avLst/>
              <a:gdLst>
                <a:gd name="T0" fmla="*/ 6 w 25"/>
                <a:gd name="T1" fmla="*/ 34 h 35"/>
                <a:gd name="T2" fmla="*/ 25 w 25"/>
                <a:gd name="T3" fmla="*/ 5 h 35"/>
                <a:gd name="T4" fmla="*/ 23 w 25"/>
                <a:gd name="T5" fmla="*/ 1 h 35"/>
                <a:gd name="T6" fmla="*/ 18 w 25"/>
                <a:gd name="T7" fmla="*/ 3 h 35"/>
                <a:gd name="T8" fmla="*/ 2 w 25"/>
                <a:gd name="T9" fmla="*/ 28 h 35"/>
                <a:gd name="T10" fmla="*/ 1 w 25"/>
                <a:gd name="T11" fmla="*/ 33 h 35"/>
                <a:gd name="T12" fmla="*/ 6 w 25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6" y="28"/>
                    <a:pt x="20" y="15"/>
                    <a:pt x="25" y="5"/>
                  </a:cubicBezTo>
                  <a:cubicBezTo>
                    <a:pt x="25" y="3"/>
                    <a:pt x="25" y="1"/>
                    <a:pt x="23" y="1"/>
                  </a:cubicBezTo>
                  <a:cubicBezTo>
                    <a:pt x="21" y="0"/>
                    <a:pt x="19" y="1"/>
                    <a:pt x="18" y="3"/>
                  </a:cubicBezTo>
                  <a:cubicBezTo>
                    <a:pt x="13" y="11"/>
                    <a:pt x="11" y="22"/>
                    <a:pt x="2" y="28"/>
                  </a:cubicBezTo>
                  <a:cubicBezTo>
                    <a:pt x="0" y="29"/>
                    <a:pt x="0" y="31"/>
                    <a:pt x="1" y="33"/>
                  </a:cubicBezTo>
                  <a:cubicBezTo>
                    <a:pt x="2" y="35"/>
                    <a:pt x="4" y="35"/>
                    <a:pt x="6" y="34"/>
                  </a:cubicBezTo>
                  <a:close/>
                </a:path>
              </a:pathLst>
            </a:custGeom>
            <a:solidFill>
              <a:srgbClr val="5A339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699" name="Freeform 459"/>
            <p:cNvSpPr>
              <a:spLocks/>
            </p:cNvSpPr>
            <p:nvPr/>
          </p:nvSpPr>
          <p:spPr bwMode="auto">
            <a:xfrm>
              <a:off x="4542" y="1769"/>
              <a:ext cx="206" cy="69"/>
            </a:xfrm>
            <a:custGeom>
              <a:avLst/>
              <a:gdLst>
                <a:gd name="T0" fmla="*/ 8 w 95"/>
                <a:gd name="T1" fmla="*/ 31 h 32"/>
                <a:gd name="T2" fmla="*/ 89 w 95"/>
                <a:gd name="T3" fmla="*/ 13 h 32"/>
                <a:gd name="T4" fmla="*/ 95 w 95"/>
                <a:gd name="T5" fmla="*/ 8 h 32"/>
                <a:gd name="T6" fmla="*/ 89 w 95"/>
                <a:gd name="T7" fmla="*/ 2 h 32"/>
                <a:gd name="T8" fmla="*/ 4 w 95"/>
                <a:gd name="T9" fmla="*/ 21 h 32"/>
                <a:gd name="T10" fmla="*/ 1 w 95"/>
                <a:gd name="T11" fmla="*/ 28 h 32"/>
                <a:gd name="T12" fmla="*/ 8 w 95"/>
                <a:gd name="T1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2">
                  <a:moveTo>
                    <a:pt x="8" y="31"/>
                  </a:moveTo>
                  <a:cubicBezTo>
                    <a:pt x="33" y="20"/>
                    <a:pt x="61" y="11"/>
                    <a:pt x="89" y="13"/>
                  </a:cubicBezTo>
                  <a:cubicBezTo>
                    <a:pt x="92" y="13"/>
                    <a:pt x="95" y="11"/>
                    <a:pt x="95" y="8"/>
                  </a:cubicBezTo>
                  <a:cubicBezTo>
                    <a:pt x="95" y="5"/>
                    <a:pt x="92" y="2"/>
                    <a:pt x="89" y="2"/>
                  </a:cubicBezTo>
                  <a:cubicBezTo>
                    <a:pt x="60" y="0"/>
                    <a:pt x="31" y="9"/>
                    <a:pt x="4" y="21"/>
                  </a:cubicBezTo>
                  <a:cubicBezTo>
                    <a:pt x="1" y="22"/>
                    <a:pt x="0" y="26"/>
                    <a:pt x="1" y="28"/>
                  </a:cubicBezTo>
                  <a:cubicBezTo>
                    <a:pt x="2" y="31"/>
                    <a:pt x="5" y="32"/>
                    <a:pt x="8" y="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00" name="Freeform 460"/>
            <p:cNvSpPr>
              <a:spLocks/>
            </p:cNvSpPr>
            <p:nvPr/>
          </p:nvSpPr>
          <p:spPr bwMode="auto">
            <a:xfrm>
              <a:off x="4307" y="1858"/>
              <a:ext cx="202" cy="206"/>
            </a:xfrm>
            <a:custGeom>
              <a:avLst/>
              <a:gdLst>
                <a:gd name="T0" fmla="*/ 66 w 93"/>
                <a:gd name="T1" fmla="*/ 50 h 95"/>
                <a:gd name="T2" fmla="*/ 57 w 93"/>
                <a:gd name="T3" fmla="*/ 54 h 95"/>
                <a:gd name="T4" fmla="*/ 55 w 93"/>
                <a:gd name="T5" fmla="*/ 57 h 95"/>
                <a:gd name="T6" fmla="*/ 52 w 93"/>
                <a:gd name="T7" fmla="*/ 65 h 95"/>
                <a:gd name="T8" fmla="*/ 54 w 93"/>
                <a:gd name="T9" fmla="*/ 64 h 95"/>
                <a:gd name="T10" fmla="*/ 23 w 93"/>
                <a:gd name="T11" fmla="*/ 87 h 95"/>
                <a:gd name="T12" fmla="*/ 31 w 93"/>
                <a:gd name="T13" fmla="*/ 85 h 95"/>
                <a:gd name="T14" fmla="*/ 29 w 93"/>
                <a:gd name="T15" fmla="*/ 80 h 95"/>
                <a:gd name="T16" fmla="*/ 22 w 93"/>
                <a:gd name="T17" fmla="*/ 75 h 95"/>
                <a:gd name="T18" fmla="*/ 15 w 93"/>
                <a:gd name="T19" fmla="*/ 75 h 95"/>
                <a:gd name="T20" fmla="*/ 19 w 93"/>
                <a:gd name="T21" fmla="*/ 76 h 95"/>
                <a:gd name="T22" fmla="*/ 21 w 93"/>
                <a:gd name="T23" fmla="*/ 78 h 95"/>
                <a:gd name="T24" fmla="*/ 20 w 93"/>
                <a:gd name="T25" fmla="*/ 71 h 95"/>
                <a:gd name="T26" fmla="*/ 15 w 93"/>
                <a:gd name="T27" fmla="*/ 64 h 95"/>
                <a:gd name="T28" fmla="*/ 10 w 93"/>
                <a:gd name="T29" fmla="*/ 62 h 95"/>
                <a:gd name="T30" fmla="*/ 13 w 93"/>
                <a:gd name="T31" fmla="*/ 64 h 95"/>
                <a:gd name="T32" fmla="*/ 3 w 93"/>
                <a:gd name="T33" fmla="*/ 58 h 95"/>
                <a:gd name="T34" fmla="*/ 4 w 93"/>
                <a:gd name="T35" fmla="*/ 70 h 95"/>
                <a:gd name="T36" fmla="*/ 11 w 93"/>
                <a:gd name="T37" fmla="*/ 74 h 95"/>
                <a:gd name="T38" fmla="*/ 11 w 93"/>
                <a:gd name="T39" fmla="*/ 75 h 95"/>
                <a:gd name="T40" fmla="*/ 10 w 93"/>
                <a:gd name="T41" fmla="*/ 74 h 95"/>
                <a:gd name="T42" fmla="*/ 9 w 93"/>
                <a:gd name="T43" fmla="*/ 81 h 95"/>
                <a:gd name="T44" fmla="*/ 15 w 93"/>
                <a:gd name="T45" fmla="*/ 85 h 95"/>
                <a:gd name="T46" fmla="*/ 22 w 93"/>
                <a:gd name="T47" fmla="*/ 86 h 95"/>
                <a:gd name="T48" fmla="*/ 19 w 93"/>
                <a:gd name="T49" fmla="*/ 85 h 95"/>
                <a:gd name="T50" fmla="*/ 24 w 93"/>
                <a:gd name="T51" fmla="*/ 93 h 95"/>
                <a:gd name="T52" fmla="*/ 32 w 93"/>
                <a:gd name="T53" fmla="*/ 92 h 95"/>
                <a:gd name="T54" fmla="*/ 34 w 93"/>
                <a:gd name="T55" fmla="*/ 89 h 95"/>
                <a:gd name="T56" fmla="*/ 60 w 93"/>
                <a:gd name="T57" fmla="*/ 73 h 95"/>
                <a:gd name="T58" fmla="*/ 63 w 93"/>
                <a:gd name="T59" fmla="*/ 67 h 95"/>
                <a:gd name="T60" fmla="*/ 66 w 93"/>
                <a:gd name="T61" fmla="*/ 60 h 95"/>
                <a:gd name="T62" fmla="*/ 67 w 93"/>
                <a:gd name="T63" fmla="*/ 61 h 95"/>
                <a:gd name="T64" fmla="*/ 92 w 93"/>
                <a:gd name="T65" fmla="*/ 8 h 95"/>
                <a:gd name="T66" fmla="*/ 82 w 93"/>
                <a:gd name="T67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95">
                  <a:moveTo>
                    <a:pt x="82" y="3"/>
                  </a:moveTo>
                  <a:cubicBezTo>
                    <a:pt x="73" y="17"/>
                    <a:pt x="72" y="35"/>
                    <a:pt x="66" y="50"/>
                  </a:cubicBezTo>
                  <a:cubicBezTo>
                    <a:pt x="66" y="51"/>
                    <a:pt x="62" y="51"/>
                    <a:pt x="60" y="52"/>
                  </a:cubicBezTo>
                  <a:lnTo>
                    <a:pt x="57" y="54"/>
                  </a:lnTo>
                  <a:cubicBezTo>
                    <a:pt x="57" y="54"/>
                    <a:pt x="56" y="55"/>
                    <a:pt x="55" y="56"/>
                  </a:cubicBezTo>
                  <a:lnTo>
                    <a:pt x="55" y="57"/>
                  </a:lnTo>
                  <a:cubicBezTo>
                    <a:pt x="54" y="60"/>
                    <a:pt x="53" y="63"/>
                    <a:pt x="53" y="65"/>
                  </a:cubicBezTo>
                  <a:lnTo>
                    <a:pt x="52" y="65"/>
                  </a:lnTo>
                  <a:lnTo>
                    <a:pt x="55" y="63"/>
                  </a:lnTo>
                  <a:lnTo>
                    <a:pt x="54" y="64"/>
                  </a:lnTo>
                  <a:cubicBezTo>
                    <a:pt x="40" y="63"/>
                    <a:pt x="30" y="72"/>
                    <a:pt x="24" y="84"/>
                  </a:cubicBezTo>
                  <a:lnTo>
                    <a:pt x="23" y="87"/>
                  </a:lnTo>
                  <a:lnTo>
                    <a:pt x="32" y="86"/>
                  </a:lnTo>
                  <a:lnTo>
                    <a:pt x="31" y="85"/>
                  </a:lnTo>
                  <a:cubicBezTo>
                    <a:pt x="30" y="84"/>
                    <a:pt x="30" y="82"/>
                    <a:pt x="29" y="81"/>
                  </a:cubicBezTo>
                  <a:lnTo>
                    <a:pt x="29" y="80"/>
                  </a:lnTo>
                  <a:cubicBezTo>
                    <a:pt x="29" y="78"/>
                    <a:pt x="27" y="76"/>
                    <a:pt x="25" y="76"/>
                  </a:cubicBezTo>
                  <a:lnTo>
                    <a:pt x="22" y="75"/>
                  </a:lnTo>
                  <a:cubicBezTo>
                    <a:pt x="21" y="75"/>
                    <a:pt x="20" y="75"/>
                    <a:pt x="19" y="75"/>
                  </a:cubicBezTo>
                  <a:lnTo>
                    <a:pt x="15" y="75"/>
                  </a:lnTo>
                  <a:lnTo>
                    <a:pt x="20" y="77"/>
                  </a:lnTo>
                  <a:lnTo>
                    <a:pt x="19" y="76"/>
                  </a:lnTo>
                  <a:lnTo>
                    <a:pt x="19" y="81"/>
                  </a:lnTo>
                  <a:lnTo>
                    <a:pt x="21" y="78"/>
                  </a:lnTo>
                  <a:cubicBezTo>
                    <a:pt x="21" y="77"/>
                    <a:pt x="21" y="76"/>
                    <a:pt x="21" y="75"/>
                  </a:cubicBezTo>
                  <a:lnTo>
                    <a:pt x="20" y="71"/>
                  </a:lnTo>
                  <a:cubicBezTo>
                    <a:pt x="20" y="69"/>
                    <a:pt x="20" y="67"/>
                    <a:pt x="18" y="66"/>
                  </a:cubicBezTo>
                  <a:lnTo>
                    <a:pt x="15" y="64"/>
                  </a:lnTo>
                  <a:cubicBezTo>
                    <a:pt x="15" y="64"/>
                    <a:pt x="14" y="64"/>
                    <a:pt x="13" y="63"/>
                  </a:cubicBezTo>
                  <a:lnTo>
                    <a:pt x="10" y="62"/>
                  </a:lnTo>
                  <a:lnTo>
                    <a:pt x="13" y="65"/>
                  </a:lnTo>
                  <a:lnTo>
                    <a:pt x="13" y="64"/>
                  </a:lnTo>
                  <a:cubicBezTo>
                    <a:pt x="12" y="63"/>
                    <a:pt x="11" y="61"/>
                    <a:pt x="10" y="60"/>
                  </a:cubicBezTo>
                  <a:cubicBezTo>
                    <a:pt x="9" y="57"/>
                    <a:pt x="6" y="57"/>
                    <a:pt x="3" y="58"/>
                  </a:cubicBezTo>
                  <a:cubicBezTo>
                    <a:pt x="0" y="60"/>
                    <a:pt x="0" y="63"/>
                    <a:pt x="1" y="66"/>
                  </a:cubicBezTo>
                  <a:cubicBezTo>
                    <a:pt x="1" y="66"/>
                    <a:pt x="1" y="66"/>
                    <a:pt x="4" y="70"/>
                  </a:cubicBezTo>
                  <a:cubicBezTo>
                    <a:pt x="4" y="70"/>
                    <a:pt x="5" y="71"/>
                    <a:pt x="6" y="72"/>
                  </a:cubicBezTo>
                  <a:cubicBezTo>
                    <a:pt x="7" y="72"/>
                    <a:pt x="7" y="72"/>
                    <a:pt x="11" y="74"/>
                  </a:cubicBezTo>
                  <a:cubicBezTo>
                    <a:pt x="11" y="74"/>
                    <a:pt x="11" y="74"/>
                    <a:pt x="10" y="73"/>
                  </a:cubicBezTo>
                  <a:cubicBezTo>
                    <a:pt x="10" y="73"/>
                    <a:pt x="10" y="73"/>
                    <a:pt x="11" y="75"/>
                  </a:cubicBezTo>
                  <a:cubicBezTo>
                    <a:pt x="11" y="75"/>
                    <a:pt x="11" y="75"/>
                    <a:pt x="9" y="72"/>
                  </a:cubicBezTo>
                  <a:cubicBezTo>
                    <a:pt x="9" y="72"/>
                    <a:pt x="9" y="72"/>
                    <a:pt x="10" y="74"/>
                  </a:cubicBezTo>
                  <a:cubicBezTo>
                    <a:pt x="9" y="76"/>
                    <a:pt x="9" y="76"/>
                    <a:pt x="8" y="78"/>
                  </a:cubicBezTo>
                  <a:cubicBezTo>
                    <a:pt x="8" y="80"/>
                    <a:pt x="9" y="81"/>
                    <a:pt x="9" y="81"/>
                  </a:cubicBezTo>
                  <a:cubicBezTo>
                    <a:pt x="10" y="83"/>
                    <a:pt x="10" y="83"/>
                    <a:pt x="11" y="84"/>
                  </a:cubicBezTo>
                  <a:cubicBezTo>
                    <a:pt x="13" y="85"/>
                    <a:pt x="15" y="85"/>
                    <a:pt x="15" y="85"/>
                  </a:cubicBezTo>
                  <a:cubicBezTo>
                    <a:pt x="19" y="86"/>
                    <a:pt x="19" y="86"/>
                    <a:pt x="19" y="86"/>
                  </a:cubicBezTo>
                  <a:lnTo>
                    <a:pt x="22" y="86"/>
                  </a:lnTo>
                  <a:lnTo>
                    <a:pt x="18" y="82"/>
                  </a:lnTo>
                  <a:lnTo>
                    <a:pt x="19" y="85"/>
                  </a:lnTo>
                  <a:cubicBezTo>
                    <a:pt x="19" y="86"/>
                    <a:pt x="20" y="87"/>
                    <a:pt x="20" y="88"/>
                  </a:cubicBezTo>
                  <a:lnTo>
                    <a:pt x="24" y="93"/>
                  </a:lnTo>
                  <a:cubicBezTo>
                    <a:pt x="24" y="93"/>
                    <a:pt x="25" y="94"/>
                    <a:pt x="25" y="94"/>
                  </a:cubicBezTo>
                  <a:cubicBezTo>
                    <a:pt x="28" y="95"/>
                    <a:pt x="31" y="94"/>
                    <a:pt x="32" y="92"/>
                  </a:cubicBezTo>
                  <a:lnTo>
                    <a:pt x="34" y="89"/>
                  </a:lnTo>
                  <a:cubicBezTo>
                    <a:pt x="34" y="89"/>
                    <a:pt x="34" y="89"/>
                    <a:pt x="34" y="89"/>
                  </a:cubicBezTo>
                  <a:cubicBezTo>
                    <a:pt x="38" y="82"/>
                    <a:pt x="43" y="73"/>
                    <a:pt x="53" y="75"/>
                  </a:cubicBezTo>
                  <a:lnTo>
                    <a:pt x="60" y="73"/>
                  </a:lnTo>
                  <a:cubicBezTo>
                    <a:pt x="60" y="72"/>
                    <a:pt x="61" y="72"/>
                    <a:pt x="62" y="71"/>
                  </a:cubicBezTo>
                  <a:lnTo>
                    <a:pt x="63" y="67"/>
                  </a:lnTo>
                  <a:cubicBezTo>
                    <a:pt x="64" y="66"/>
                    <a:pt x="64" y="65"/>
                    <a:pt x="64" y="64"/>
                  </a:cubicBezTo>
                  <a:lnTo>
                    <a:pt x="66" y="60"/>
                  </a:lnTo>
                  <a:lnTo>
                    <a:pt x="64" y="63"/>
                  </a:lnTo>
                  <a:lnTo>
                    <a:pt x="67" y="61"/>
                  </a:lnTo>
                  <a:cubicBezTo>
                    <a:pt x="71" y="60"/>
                    <a:pt x="75" y="58"/>
                    <a:pt x="77" y="54"/>
                  </a:cubicBezTo>
                  <a:cubicBezTo>
                    <a:pt x="82" y="39"/>
                    <a:pt x="83" y="22"/>
                    <a:pt x="92" y="8"/>
                  </a:cubicBezTo>
                  <a:cubicBezTo>
                    <a:pt x="93" y="6"/>
                    <a:pt x="93" y="2"/>
                    <a:pt x="90" y="1"/>
                  </a:cubicBezTo>
                  <a:cubicBezTo>
                    <a:pt x="87" y="0"/>
                    <a:pt x="84" y="0"/>
                    <a:pt x="82" y="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01" name="Freeform 461"/>
            <p:cNvSpPr>
              <a:spLocks/>
            </p:cNvSpPr>
            <p:nvPr/>
          </p:nvSpPr>
          <p:spPr bwMode="auto">
            <a:xfrm>
              <a:off x="4549" y="2062"/>
              <a:ext cx="84" cy="154"/>
            </a:xfrm>
            <a:custGeom>
              <a:avLst/>
              <a:gdLst>
                <a:gd name="T0" fmla="*/ 9 w 39"/>
                <a:gd name="T1" fmla="*/ 8 h 71"/>
                <a:gd name="T2" fmla="*/ 27 w 39"/>
                <a:gd name="T3" fmla="*/ 34 h 71"/>
                <a:gd name="T4" fmla="*/ 19 w 39"/>
                <a:gd name="T5" fmla="*/ 38 h 71"/>
                <a:gd name="T6" fmla="*/ 17 w 39"/>
                <a:gd name="T7" fmla="*/ 39 h 71"/>
                <a:gd name="T8" fmla="*/ 15 w 39"/>
                <a:gd name="T9" fmla="*/ 42 h 71"/>
                <a:gd name="T10" fmla="*/ 14 w 39"/>
                <a:gd name="T11" fmla="*/ 46 h 71"/>
                <a:gd name="T12" fmla="*/ 14 w 39"/>
                <a:gd name="T13" fmla="*/ 47 h 71"/>
                <a:gd name="T14" fmla="*/ 14 w 39"/>
                <a:gd name="T15" fmla="*/ 49 h 71"/>
                <a:gd name="T16" fmla="*/ 14 w 39"/>
                <a:gd name="T17" fmla="*/ 52 h 71"/>
                <a:gd name="T18" fmla="*/ 15 w 39"/>
                <a:gd name="T19" fmla="*/ 53 h 71"/>
                <a:gd name="T20" fmla="*/ 16 w 39"/>
                <a:gd name="T21" fmla="*/ 47 h 71"/>
                <a:gd name="T22" fmla="*/ 13 w 39"/>
                <a:gd name="T23" fmla="*/ 49 h 71"/>
                <a:gd name="T24" fmla="*/ 16 w 39"/>
                <a:gd name="T25" fmla="*/ 48 h 71"/>
                <a:gd name="T26" fmla="*/ 14 w 39"/>
                <a:gd name="T27" fmla="*/ 48 h 71"/>
                <a:gd name="T28" fmla="*/ 7 w 39"/>
                <a:gd name="T29" fmla="*/ 49 h 71"/>
                <a:gd name="T30" fmla="*/ 6 w 39"/>
                <a:gd name="T31" fmla="*/ 49 h 71"/>
                <a:gd name="T32" fmla="*/ 1 w 39"/>
                <a:gd name="T33" fmla="*/ 53 h 71"/>
                <a:gd name="T34" fmla="*/ 1 w 39"/>
                <a:gd name="T35" fmla="*/ 54 h 71"/>
                <a:gd name="T36" fmla="*/ 1 w 39"/>
                <a:gd name="T37" fmla="*/ 59 h 71"/>
                <a:gd name="T38" fmla="*/ 2 w 39"/>
                <a:gd name="T39" fmla="*/ 60 h 71"/>
                <a:gd name="T40" fmla="*/ 4 w 39"/>
                <a:gd name="T41" fmla="*/ 63 h 71"/>
                <a:gd name="T42" fmla="*/ 9 w 39"/>
                <a:gd name="T43" fmla="*/ 65 h 71"/>
                <a:gd name="T44" fmla="*/ 29 w 39"/>
                <a:gd name="T45" fmla="*/ 70 h 71"/>
                <a:gd name="T46" fmla="*/ 36 w 39"/>
                <a:gd name="T47" fmla="*/ 66 h 71"/>
                <a:gd name="T48" fmla="*/ 31 w 39"/>
                <a:gd name="T49" fmla="*/ 60 h 71"/>
                <a:gd name="T50" fmla="*/ 17 w 39"/>
                <a:gd name="T51" fmla="*/ 56 h 71"/>
                <a:gd name="T52" fmla="*/ 9 w 39"/>
                <a:gd name="T53" fmla="*/ 53 h 71"/>
                <a:gd name="T54" fmla="*/ 11 w 39"/>
                <a:gd name="T55" fmla="*/ 56 h 71"/>
                <a:gd name="T56" fmla="*/ 10 w 39"/>
                <a:gd name="T57" fmla="*/ 54 h 71"/>
                <a:gd name="T58" fmla="*/ 11 w 39"/>
                <a:gd name="T59" fmla="*/ 58 h 71"/>
                <a:gd name="T60" fmla="*/ 11 w 39"/>
                <a:gd name="T61" fmla="*/ 57 h 71"/>
                <a:gd name="T62" fmla="*/ 7 w 39"/>
                <a:gd name="T63" fmla="*/ 60 h 71"/>
                <a:gd name="T64" fmla="*/ 10 w 39"/>
                <a:gd name="T65" fmla="*/ 60 h 71"/>
                <a:gd name="T66" fmla="*/ 12 w 39"/>
                <a:gd name="T67" fmla="*/ 59 h 71"/>
                <a:gd name="T68" fmla="*/ 19 w 39"/>
                <a:gd name="T69" fmla="*/ 58 h 71"/>
                <a:gd name="T70" fmla="*/ 21 w 39"/>
                <a:gd name="T71" fmla="*/ 57 h 71"/>
                <a:gd name="T72" fmla="*/ 24 w 39"/>
                <a:gd name="T73" fmla="*/ 54 h 71"/>
                <a:gd name="T74" fmla="*/ 25 w 39"/>
                <a:gd name="T75" fmla="*/ 48 h 71"/>
                <a:gd name="T76" fmla="*/ 24 w 39"/>
                <a:gd name="T77" fmla="*/ 47 h 71"/>
                <a:gd name="T78" fmla="*/ 25 w 39"/>
                <a:gd name="T79" fmla="*/ 50 h 71"/>
                <a:gd name="T80" fmla="*/ 25 w 39"/>
                <a:gd name="T81" fmla="*/ 46 h 71"/>
                <a:gd name="T82" fmla="*/ 25 w 39"/>
                <a:gd name="T83" fmla="*/ 47 h 71"/>
                <a:gd name="T84" fmla="*/ 25 w 39"/>
                <a:gd name="T85" fmla="*/ 45 h 71"/>
                <a:gd name="T86" fmla="*/ 23 w 39"/>
                <a:gd name="T87" fmla="*/ 48 h 71"/>
                <a:gd name="T88" fmla="*/ 26 w 39"/>
                <a:gd name="T89" fmla="*/ 45 h 71"/>
                <a:gd name="T90" fmla="*/ 37 w 39"/>
                <a:gd name="T91" fmla="*/ 30 h 71"/>
                <a:gd name="T92" fmla="*/ 20 w 39"/>
                <a:gd name="T93" fmla="*/ 4 h 71"/>
                <a:gd name="T94" fmla="*/ 13 w 39"/>
                <a:gd name="T95" fmla="*/ 1 h 71"/>
                <a:gd name="T96" fmla="*/ 9 w 39"/>
                <a:gd name="T97" fmla="*/ 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" h="71">
                  <a:moveTo>
                    <a:pt x="9" y="8"/>
                  </a:moveTo>
                  <a:cubicBezTo>
                    <a:pt x="13" y="18"/>
                    <a:pt x="21" y="25"/>
                    <a:pt x="27" y="34"/>
                  </a:cubicBezTo>
                  <a:cubicBezTo>
                    <a:pt x="24" y="33"/>
                    <a:pt x="22" y="36"/>
                    <a:pt x="19" y="38"/>
                  </a:cubicBezTo>
                  <a:lnTo>
                    <a:pt x="17" y="39"/>
                  </a:lnTo>
                  <a:cubicBezTo>
                    <a:pt x="16" y="40"/>
                    <a:pt x="15" y="41"/>
                    <a:pt x="15" y="42"/>
                  </a:cubicBezTo>
                  <a:lnTo>
                    <a:pt x="14" y="46"/>
                  </a:lnTo>
                  <a:cubicBezTo>
                    <a:pt x="14" y="46"/>
                    <a:pt x="14" y="47"/>
                    <a:pt x="14" y="47"/>
                  </a:cubicBezTo>
                  <a:lnTo>
                    <a:pt x="14" y="49"/>
                  </a:lnTo>
                  <a:cubicBezTo>
                    <a:pt x="13" y="50"/>
                    <a:pt x="14" y="51"/>
                    <a:pt x="14" y="52"/>
                  </a:cubicBezTo>
                  <a:lnTo>
                    <a:pt x="15" y="53"/>
                  </a:lnTo>
                  <a:lnTo>
                    <a:pt x="16" y="47"/>
                  </a:lnTo>
                  <a:lnTo>
                    <a:pt x="13" y="49"/>
                  </a:lnTo>
                  <a:lnTo>
                    <a:pt x="16" y="48"/>
                  </a:lnTo>
                  <a:lnTo>
                    <a:pt x="14" y="48"/>
                  </a:lnTo>
                  <a:cubicBezTo>
                    <a:pt x="11" y="49"/>
                    <a:pt x="9" y="49"/>
                    <a:pt x="7" y="49"/>
                  </a:cubicBezTo>
                  <a:lnTo>
                    <a:pt x="6" y="49"/>
                  </a:lnTo>
                  <a:cubicBezTo>
                    <a:pt x="4" y="50"/>
                    <a:pt x="2" y="51"/>
                    <a:pt x="1" y="53"/>
                  </a:cubicBezTo>
                  <a:lnTo>
                    <a:pt x="1" y="54"/>
                  </a:lnTo>
                  <a:cubicBezTo>
                    <a:pt x="0" y="56"/>
                    <a:pt x="0" y="57"/>
                    <a:pt x="1" y="59"/>
                  </a:cubicBezTo>
                  <a:lnTo>
                    <a:pt x="2" y="60"/>
                  </a:lnTo>
                  <a:cubicBezTo>
                    <a:pt x="2" y="62"/>
                    <a:pt x="3" y="62"/>
                    <a:pt x="4" y="63"/>
                  </a:cubicBezTo>
                  <a:lnTo>
                    <a:pt x="9" y="65"/>
                  </a:lnTo>
                  <a:cubicBezTo>
                    <a:pt x="16" y="68"/>
                    <a:pt x="23" y="69"/>
                    <a:pt x="29" y="70"/>
                  </a:cubicBezTo>
                  <a:cubicBezTo>
                    <a:pt x="32" y="71"/>
                    <a:pt x="35" y="69"/>
                    <a:pt x="36" y="66"/>
                  </a:cubicBezTo>
                  <a:cubicBezTo>
                    <a:pt x="36" y="63"/>
                    <a:pt x="34" y="60"/>
                    <a:pt x="31" y="60"/>
                  </a:cubicBezTo>
                  <a:cubicBezTo>
                    <a:pt x="26" y="59"/>
                    <a:pt x="21" y="58"/>
                    <a:pt x="17" y="56"/>
                  </a:cubicBezTo>
                  <a:lnTo>
                    <a:pt x="9" y="53"/>
                  </a:lnTo>
                  <a:lnTo>
                    <a:pt x="11" y="56"/>
                  </a:lnTo>
                  <a:lnTo>
                    <a:pt x="10" y="54"/>
                  </a:lnTo>
                  <a:lnTo>
                    <a:pt x="11" y="58"/>
                  </a:lnTo>
                  <a:lnTo>
                    <a:pt x="11" y="57"/>
                  </a:lnTo>
                  <a:lnTo>
                    <a:pt x="7" y="60"/>
                  </a:lnTo>
                  <a:lnTo>
                    <a:pt x="10" y="60"/>
                  </a:lnTo>
                  <a:cubicBezTo>
                    <a:pt x="10" y="60"/>
                    <a:pt x="11" y="59"/>
                    <a:pt x="12" y="59"/>
                  </a:cubicBezTo>
                  <a:lnTo>
                    <a:pt x="19" y="58"/>
                  </a:lnTo>
                  <a:cubicBezTo>
                    <a:pt x="20" y="58"/>
                    <a:pt x="21" y="57"/>
                    <a:pt x="21" y="57"/>
                  </a:cubicBezTo>
                  <a:lnTo>
                    <a:pt x="24" y="54"/>
                  </a:lnTo>
                  <a:cubicBezTo>
                    <a:pt x="25" y="53"/>
                    <a:pt x="26" y="50"/>
                    <a:pt x="25" y="48"/>
                  </a:cubicBezTo>
                  <a:lnTo>
                    <a:pt x="24" y="47"/>
                  </a:lnTo>
                  <a:lnTo>
                    <a:pt x="25" y="50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5" y="45"/>
                  </a:lnTo>
                  <a:lnTo>
                    <a:pt x="23" y="48"/>
                  </a:lnTo>
                  <a:lnTo>
                    <a:pt x="26" y="45"/>
                  </a:lnTo>
                  <a:cubicBezTo>
                    <a:pt x="32" y="42"/>
                    <a:pt x="39" y="38"/>
                    <a:pt x="37" y="30"/>
                  </a:cubicBezTo>
                  <a:cubicBezTo>
                    <a:pt x="34" y="20"/>
                    <a:pt x="24" y="14"/>
                    <a:pt x="20" y="4"/>
                  </a:cubicBezTo>
                  <a:cubicBezTo>
                    <a:pt x="19" y="1"/>
                    <a:pt x="15" y="0"/>
                    <a:pt x="13" y="1"/>
                  </a:cubicBezTo>
                  <a:cubicBezTo>
                    <a:pt x="10" y="2"/>
                    <a:pt x="8" y="5"/>
                    <a:pt x="9" y="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02" name="Freeform 462"/>
            <p:cNvSpPr>
              <a:spLocks/>
            </p:cNvSpPr>
            <p:nvPr/>
          </p:nvSpPr>
          <p:spPr bwMode="auto">
            <a:xfrm>
              <a:off x="4418" y="2258"/>
              <a:ext cx="157" cy="61"/>
            </a:xfrm>
            <a:custGeom>
              <a:avLst/>
              <a:gdLst>
                <a:gd name="T0" fmla="*/ 67 w 72"/>
                <a:gd name="T1" fmla="*/ 15 h 28"/>
                <a:gd name="T2" fmla="*/ 11 w 72"/>
                <a:gd name="T3" fmla="*/ 2 h 28"/>
                <a:gd name="T4" fmla="*/ 8 w 72"/>
                <a:gd name="T5" fmla="*/ 1 h 28"/>
                <a:gd name="T6" fmla="*/ 8 w 72"/>
                <a:gd name="T7" fmla="*/ 1 h 28"/>
                <a:gd name="T8" fmla="*/ 1 w 72"/>
                <a:gd name="T9" fmla="*/ 4 h 28"/>
                <a:gd name="T10" fmla="*/ 0 w 72"/>
                <a:gd name="T11" fmla="*/ 8 h 28"/>
                <a:gd name="T12" fmla="*/ 0 w 72"/>
                <a:gd name="T13" fmla="*/ 13 h 28"/>
                <a:gd name="T14" fmla="*/ 6 w 72"/>
                <a:gd name="T15" fmla="*/ 18 h 28"/>
                <a:gd name="T16" fmla="*/ 11 w 72"/>
                <a:gd name="T17" fmla="*/ 13 h 28"/>
                <a:gd name="T18" fmla="*/ 11 w 72"/>
                <a:gd name="T19" fmla="*/ 10 h 28"/>
                <a:gd name="T20" fmla="*/ 11 w 72"/>
                <a:gd name="T21" fmla="*/ 8 h 28"/>
                <a:gd name="T22" fmla="*/ 5 w 72"/>
                <a:gd name="T23" fmla="*/ 11 h 28"/>
                <a:gd name="T24" fmla="*/ 8 w 72"/>
                <a:gd name="T25" fmla="*/ 12 h 28"/>
                <a:gd name="T26" fmla="*/ 67 w 72"/>
                <a:gd name="T27" fmla="*/ 26 h 28"/>
                <a:gd name="T28" fmla="*/ 72 w 72"/>
                <a:gd name="T29" fmla="*/ 20 h 28"/>
                <a:gd name="T30" fmla="*/ 67 w 72"/>
                <a:gd name="T3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28">
                  <a:moveTo>
                    <a:pt x="67" y="15"/>
                  </a:moveTo>
                  <a:cubicBezTo>
                    <a:pt x="47" y="17"/>
                    <a:pt x="29" y="9"/>
                    <a:pt x="11" y="2"/>
                  </a:cubicBezTo>
                  <a:lnTo>
                    <a:pt x="8" y="1"/>
                  </a:ln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2"/>
                    <a:pt x="1" y="4"/>
                  </a:cubicBezTo>
                  <a:lnTo>
                    <a:pt x="0" y="8"/>
                  </a:lnTo>
                  <a:cubicBezTo>
                    <a:pt x="1" y="9"/>
                    <a:pt x="0" y="11"/>
                    <a:pt x="0" y="13"/>
                  </a:cubicBezTo>
                  <a:cubicBezTo>
                    <a:pt x="0" y="16"/>
                    <a:pt x="3" y="18"/>
                    <a:pt x="6" y="18"/>
                  </a:cubicBezTo>
                  <a:cubicBezTo>
                    <a:pt x="9" y="18"/>
                    <a:pt x="11" y="16"/>
                    <a:pt x="11" y="13"/>
                  </a:cubicBezTo>
                  <a:cubicBezTo>
                    <a:pt x="11" y="12"/>
                    <a:pt x="11" y="11"/>
                    <a:pt x="11" y="10"/>
                  </a:cubicBezTo>
                  <a:lnTo>
                    <a:pt x="11" y="8"/>
                  </a:lnTo>
                  <a:lnTo>
                    <a:pt x="5" y="11"/>
                  </a:lnTo>
                  <a:lnTo>
                    <a:pt x="8" y="12"/>
                  </a:lnTo>
                  <a:cubicBezTo>
                    <a:pt x="27" y="20"/>
                    <a:pt x="46" y="28"/>
                    <a:pt x="67" y="26"/>
                  </a:cubicBezTo>
                  <a:cubicBezTo>
                    <a:pt x="70" y="26"/>
                    <a:pt x="72" y="23"/>
                    <a:pt x="72" y="20"/>
                  </a:cubicBezTo>
                  <a:cubicBezTo>
                    <a:pt x="72" y="17"/>
                    <a:pt x="70" y="15"/>
                    <a:pt x="67" y="1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03" name="Freeform 463"/>
            <p:cNvSpPr>
              <a:spLocks/>
            </p:cNvSpPr>
            <p:nvPr/>
          </p:nvSpPr>
          <p:spPr bwMode="auto">
            <a:xfrm>
              <a:off x="4436" y="2458"/>
              <a:ext cx="28" cy="76"/>
            </a:xfrm>
            <a:custGeom>
              <a:avLst/>
              <a:gdLst>
                <a:gd name="T0" fmla="*/ 1 w 13"/>
                <a:gd name="T1" fmla="*/ 6 h 35"/>
                <a:gd name="T2" fmla="*/ 2 w 13"/>
                <a:gd name="T3" fmla="*/ 29 h 35"/>
                <a:gd name="T4" fmla="*/ 8 w 13"/>
                <a:gd name="T5" fmla="*/ 34 h 35"/>
                <a:gd name="T6" fmla="*/ 13 w 13"/>
                <a:gd name="T7" fmla="*/ 29 h 35"/>
                <a:gd name="T8" fmla="*/ 12 w 13"/>
                <a:gd name="T9" fmla="*/ 6 h 35"/>
                <a:gd name="T10" fmla="*/ 6 w 13"/>
                <a:gd name="T11" fmla="*/ 0 h 35"/>
                <a:gd name="T12" fmla="*/ 1 w 13"/>
                <a:gd name="T13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5">
                  <a:moveTo>
                    <a:pt x="1" y="6"/>
                  </a:moveTo>
                  <a:cubicBezTo>
                    <a:pt x="0" y="14"/>
                    <a:pt x="1" y="22"/>
                    <a:pt x="2" y="29"/>
                  </a:cubicBezTo>
                  <a:cubicBezTo>
                    <a:pt x="2" y="32"/>
                    <a:pt x="5" y="35"/>
                    <a:pt x="8" y="34"/>
                  </a:cubicBezTo>
                  <a:cubicBezTo>
                    <a:pt x="11" y="34"/>
                    <a:pt x="13" y="31"/>
                    <a:pt x="13" y="29"/>
                  </a:cubicBezTo>
                  <a:cubicBezTo>
                    <a:pt x="12" y="21"/>
                    <a:pt x="12" y="13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1" y="3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04" name="Freeform 464"/>
            <p:cNvSpPr>
              <a:spLocks/>
            </p:cNvSpPr>
            <p:nvPr/>
          </p:nvSpPr>
          <p:spPr bwMode="auto">
            <a:xfrm>
              <a:off x="4433" y="1495"/>
              <a:ext cx="165" cy="46"/>
            </a:xfrm>
            <a:custGeom>
              <a:avLst/>
              <a:gdLst>
                <a:gd name="T0" fmla="*/ 3 w 76"/>
                <a:gd name="T1" fmla="*/ 10 h 21"/>
                <a:gd name="T2" fmla="*/ 71 w 76"/>
                <a:gd name="T3" fmla="*/ 16 h 21"/>
                <a:gd name="T4" fmla="*/ 75 w 76"/>
                <a:gd name="T5" fmla="*/ 10 h 21"/>
                <a:gd name="T6" fmla="*/ 69 w 76"/>
                <a:gd name="T7" fmla="*/ 5 h 21"/>
                <a:gd name="T8" fmla="*/ 19 w 76"/>
                <a:gd name="T9" fmla="*/ 5 h 21"/>
                <a:gd name="T10" fmla="*/ 9 w 76"/>
                <a:gd name="T11" fmla="*/ 1 h 21"/>
                <a:gd name="T12" fmla="*/ 1 w 76"/>
                <a:gd name="T13" fmla="*/ 3 h 21"/>
                <a:gd name="T14" fmla="*/ 3 w 76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21">
                  <a:moveTo>
                    <a:pt x="3" y="10"/>
                  </a:moveTo>
                  <a:cubicBezTo>
                    <a:pt x="23" y="21"/>
                    <a:pt x="48" y="17"/>
                    <a:pt x="71" y="16"/>
                  </a:cubicBezTo>
                  <a:cubicBezTo>
                    <a:pt x="74" y="15"/>
                    <a:pt x="76" y="13"/>
                    <a:pt x="75" y="10"/>
                  </a:cubicBezTo>
                  <a:cubicBezTo>
                    <a:pt x="75" y="7"/>
                    <a:pt x="72" y="5"/>
                    <a:pt x="69" y="5"/>
                  </a:cubicBezTo>
                  <a:cubicBezTo>
                    <a:pt x="52" y="7"/>
                    <a:pt x="36" y="7"/>
                    <a:pt x="19" y="5"/>
                  </a:cubicBezTo>
                  <a:cubicBezTo>
                    <a:pt x="15" y="5"/>
                    <a:pt x="12" y="3"/>
                    <a:pt x="9" y="1"/>
                  </a:cubicBezTo>
                  <a:cubicBezTo>
                    <a:pt x="6" y="0"/>
                    <a:pt x="2" y="1"/>
                    <a:pt x="1" y="3"/>
                  </a:cubicBezTo>
                  <a:cubicBezTo>
                    <a:pt x="0" y="6"/>
                    <a:pt x="0" y="9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05" name="Freeform 465"/>
            <p:cNvSpPr>
              <a:spLocks/>
            </p:cNvSpPr>
            <p:nvPr/>
          </p:nvSpPr>
          <p:spPr bwMode="auto">
            <a:xfrm>
              <a:off x="4918" y="1430"/>
              <a:ext cx="171" cy="46"/>
            </a:xfrm>
            <a:custGeom>
              <a:avLst/>
              <a:gdLst>
                <a:gd name="T0" fmla="*/ 7 w 79"/>
                <a:gd name="T1" fmla="*/ 14 h 21"/>
                <a:gd name="T2" fmla="*/ 70 w 79"/>
                <a:gd name="T3" fmla="*/ 20 h 21"/>
                <a:gd name="T4" fmla="*/ 77 w 79"/>
                <a:gd name="T5" fmla="*/ 18 h 21"/>
                <a:gd name="T6" fmla="*/ 75 w 79"/>
                <a:gd name="T7" fmla="*/ 10 h 21"/>
                <a:gd name="T8" fmla="*/ 5 w 79"/>
                <a:gd name="T9" fmla="*/ 3 h 21"/>
                <a:gd name="T10" fmla="*/ 0 w 79"/>
                <a:gd name="T11" fmla="*/ 9 h 21"/>
                <a:gd name="T12" fmla="*/ 7 w 79"/>
                <a:gd name="T1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1">
                  <a:moveTo>
                    <a:pt x="7" y="14"/>
                  </a:moveTo>
                  <a:cubicBezTo>
                    <a:pt x="28" y="10"/>
                    <a:pt x="49" y="15"/>
                    <a:pt x="70" y="20"/>
                  </a:cubicBezTo>
                  <a:cubicBezTo>
                    <a:pt x="73" y="21"/>
                    <a:pt x="76" y="20"/>
                    <a:pt x="77" y="18"/>
                  </a:cubicBezTo>
                  <a:cubicBezTo>
                    <a:pt x="79" y="15"/>
                    <a:pt x="78" y="12"/>
                    <a:pt x="75" y="10"/>
                  </a:cubicBezTo>
                  <a:cubicBezTo>
                    <a:pt x="52" y="4"/>
                    <a:pt x="29" y="0"/>
                    <a:pt x="5" y="3"/>
                  </a:cubicBezTo>
                  <a:cubicBezTo>
                    <a:pt x="2" y="4"/>
                    <a:pt x="0" y="6"/>
                    <a:pt x="0" y="9"/>
                  </a:cubicBezTo>
                  <a:cubicBezTo>
                    <a:pt x="1" y="12"/>
                    <a:pt x="4" y="14"/>
                    <a:pt x="7" y="1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06" name="Freeform 466"/>
            <p:cNvSpPr>
              <a:spLocks/>
            </p:cNvSpPr>
            <p:nvPr/>
          </p:nvSpPr>
          <p:spPr bwMode="auto">
            <a:xfrm>
              <a:off x="4866" y="1817"/>
              <a:ext cx="119" cy="158"/>
            </a:xfrm>
            <a:custGeom>
              <a:avLst/>
              <a:gdLst>
                <a:gd name="T0" fmla="*/ 46 w 55"/>
                <a:gd name="T1" fmla="*/ 1 h 73"/>
                <a:gd name="T2" fmla="*/ 29 w 55"/>
                <a:gd name="T3" fmla="*/ 16 h 73"/>
                <a:gd name="T4" fmla="*/ 25 w 55"/>
                <a:gd name="T5" fmla="*/ 30 h 73"/>
                <a:gd name="T6" fmla="*/ 9 w 55"/>
                <a:gd name="T7" fmla="*/ 51 h 73"/>
                <a:gd name="T8" fmla="*/ 7 w 55"/>
                <a:gd name="T9" fmla="*/ 61 h 73"/>
                <a:gd name="T10" fmla="*/ 7 w 55"/>
                <a:gd name="T11" fmla="*/ 63 h 73"/>
                <a:gd name="T12" fmla="*/ 9 w 55"/>
                <a:gd name="T13" fmla="*/ 59 h 73"/>
                <a:gd name="T14" fmla="*/ 7 w 55"/>
                <a:gd name="T15" fmla="*/ 60 h 73"/>
                <a:gd name="T16" fmla="*/ 4 w 55"/>
                <a:gd name="T17" fmla="*/ 62 h 73"/>
                <a:gd name="T18" fmla="*/ 2 w 55"/>
                <a:gd name="T19" fmla="*/ 69 h 73"/>
                <a:gd name="T20" fmla="*/ 9 w 55"/>
                <a:gd name="T21" fmla="*/ 71 h 73"/>
                <a:gd name="T22" fmla="*/ 15 w 55"/>
                <a:gd name="T23" fmla="*/ 68 h 73"/>
                <a:gd name="T24" fmla="*/ 17 w 55"/>
                <a:gd name="T25" fmla="*/ 66 h 73"/>
                <a:gd name="T26" fmla="*/ 19 w 55"/>
                <a:gd name="T27" fmla="*/ 60 h 73"/>
                <a:gd name="T28" fmla="*/ 19 w 55"/>
                <a:gd name="T29" fmla="*/ 60 h 73"/>
                <a:gd name="T30" fmla="*/ 18 w 55"/>
                <a:gd name="T31" fmla="*/ 56 h 73"/>
                <a:gd name="T32" fmla="*/ 36 w 55"/>
                <a:gd name="T33" fmla="*/ 34 h 73"/>
                <a:gd name="T34" fmla="*/ 45 w 55"/>
                <a:gd name="T35" fmla="*/ 12 h 73"/>
                <a:gd name="T36" fmla="*/ 55 w 55"/>
                <a:gd name="T37" fmla="*/ 6 h 73"/>
                <a:gd name="T38" fmla="*/ 49 w 55"/>
                <a:gd name="T39" fmla="*/ 0 h 73"/>
                <a:gd name="T40" fmla="*/ 46 w 55"/>
                <a:gd name="T41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73">
                  <a:moveTo>
                    <a:pt x="46" y="1"/>
                  </a:moveTo>
                  <a:cubicBezTo>
                    <a:pt x="39" y="3"/>
                    <a:pt x="33" y="9"/>
                    <a:pt x="29" y="16"/>
                  </a:cubicBezTo>
                  <a:cubicBezTo>
                    <a:pt x="26" y="20"/>
                    <a:pt x="27" y="26"/>
                    <a:pt x="25" y="30"/>
                  </a:cubicBezTo>
                  <a:cubicBezTo>
                    <a:pt x="21" y="38"/>
                    <a:pt x="13" y="42"/>
                    <a:pt x="9" y="51"/>
                  </a:cubicBezTo>
                  <a:cubicBezTo>
                    <a:pt x="8" y="54"/>
                    <a:pt x="8" y="58"/>
                    <a:pt x="7" y="61"/>
                  </a:cubicBezTo>
                  <a:lnTo>
                    <a:pt x="7" y="63"/>
                  </a:lnTo>
                  <a:lnTo>
                    <a:pt x="9" y="59"/>
                  </a:lnTo>
                  <a:lnTo>
                    <a:pt x="7" y="60"/>
                  </a:lnTo>
                  <a:cubicBezTo>
                    <a:pt x="6" y="61"/>
                    <a:pt x="5" y="61"/>
                    <a:pt x="4" y="62"/>
                  </a:cubicBezTo>
                  <a:cubicBezTo>
                    <a:pt x="2" y="63"/>
                    <a:pt x="0" y="67"/>
                    <a:pt x="2" y="69"/>
                  </a:cubicBezTo>
                  <a:cubicBezTo>
                    <a:pt x="3" y="72"/>
                    <a:pt x="7" y="73"/>
                    <a:pt x="9" y="71"/>
                  </a:cubicBezTo>
                  <a:cubicBezTo>
                    <a:pt x="9" y="71"/>
                    <a:pt x="9" y="71"/>
                    <a:pt x="15" y="68"/>
                  </a:cubicBezTo>
                  <a:cubicBezTo>
                    <a:pt x="15" y="68"/>
                    <a:pt x="16" y="68"/>
                    <a:pt x="17" y="66"/>
                  </a:cubicBezTo>
                  <a:cubicBezTo>
                    <a:pt x="17" y="65"/>
                    <a:pt x="17" y="65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8" y="58"/>
                    <a:pt x="18" y="56"/>
                  </a:cubicBezTo>
                  <a:cubicBezTo>
                    <a:pt x="20" y="54"/>
                    <a:pt x="29" y="44"/>
                    <a:pt x="36" y="34"/>
                  </a:cubicBezTo>
                  <a:cubicBezTo>
                    <a:pt x="40" y="20"/>
                    <a:pt x="41" y="16"/>
                    <a:pt x="45" y="12"/>
                  </a:cubicBezTo>
                  <a:cubicBezTo>
                    <a:pt x="51" y="11"/>
                    <a:pt x="53" y="9"/>
                    <a:pt x="55" y="6"/>
                  </a:cubicBezTo>
                  <a:cubicBezTo>
                    <a:pt x="54" y="4"/>
                    <a:pt x="52" y="1"/>
                    <a:pt x="49" y="0"/>
                  </a:cubicBezTo>
                  <a:cubicBezTo>
                    <a:pt x="4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07" name="Freeform 467"/>
            <p:cNvSpPr>
              <a:spLocks/>
            </p:cNvSpPr>
            <p:nvPr/>
          </p:nvSpPr>
          <p:spPr bwMode="auto">
            <a:xfrm>
              <a:off x="5013" y="1717"/>
              <a:ext cx="131" cy="69"/>
            </a:xfrm>
            <a:custGeom>
              <a:avLst/>
              <a:gdLst>
                <a:gd name="T0" fmla="*/ 9 w 60"/>
                <a:gd name="T1" fmla="*/ 31 h 32"/>
                <a:gd name="T2" fmla="*/ 36 w 60"/>
                <a:gd name="T3" fmla="*/ 13 h 32"/>
                <a:gd name="T4" fmla="*/ 51 w 60"/>
                <a:gd name="T5" fmla="*/ 14 h 32"/>
                <a:gd name="T6" fmla="*/ 56 w 60"/>
                <a:gd name="T7" fmla="*/ 13 h 32"/>
                <a:gd name="T8" fmla="*/ 59 w 60"/>
                <a:gd name="T9" fmla="*/ 6 h 32"/>
                <a:gd name="T10" fmla="*/ 52 w 60"/>
                <a:gd name="T11" fmla="*/ 3 h 32"/>
                <a:gd name="T12" fmla="*/ 29 w 60"/>
                <a:gd name="T13" fmla="*/ 5 h 32"/>
                <a:gd name="T14" fmla="*/ 3 w 60"/>
                <a:gd name="T15" fmla="*/ 22 h 32"/>
                <a:gd name="T16" fmla="*/ 2 w 60"/>
                <a:gd name="T17" fmla="*/ 29 h 32"/>
                <a:gd name="T18" fmla="*/ 9 w 60"/>
                <a:gd name="T1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32">
                  <a:moveTo>
                    <a:pt x="9" y="31"/>
                  </a:moveTo>
                  <a:cubicBezTo>
                    <a:pt x="18" y="25"/>
                    <a:pt x="28" y="20"/>
                    <a:pt x="36" y="13"/>
                  </a:cubicBezTo>
                  <a:cubicBezTo>
                    <a:pt x="41" y="13"/>
                    <a:pt x="46" y="14"/>
                    <a:pt x="51" y="14"/>
                  </a:cubicBezTo>
                  <a:cubicBezTo>
                    <a:pt x="52" y="14"/>
                    <a:pt x="54" y="14"/>
                    <a:pt x="56" y="13"/>
                  </a:cubicBezTo>
                  <a:cubicBezTo>
                    <a:pt x="59" y="12"/>
                    <a:pt x="60" y="9"/>
                    <a:pt x="59" y="6"/>
                  </a:cubicBezTo>
                  <a:cubicBezTo>
                    <a:pt x="58" y="3"/>
                    <a:pt x="55" y="2"/>
                    <a:pt x="52" y="3"/>
                  </a:cubicBezTo>
                  <a:cubicBezTo>
                    <a:pt x="44" y="4"/>
                    <a:pt x="36" y="0"/>
                    <a:pt x="29" y="5"/>
                  </a:cubicBezTo>
                  <a:cubicBezTo>
                    <a:pt x="20" y="12"/>
                    <a:pt x="11" y="16"/>
                    <a:pt x="3" y="22"/>
                  </a:cubicBezTo>
                  <a:cubicBezTo>
                    <a:pt x="0" y="24"/>
                    <a:pt x="0" y="27"/>
                    <a:pt x="2" y="29"/>
                  </a:cubicBezTo>
                  <a:cubicBezTo>
                    <a:pt x="3" y="32"/>
                    <a:pt x="7" y="32"/>
                    <a:pt x="9" y="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08" name="Freeform 468"/>
            <p:cNvSpPr>
              <a:spLocks/>
            </p:cNvSpPr>
            <p:nvPr/>
          </p:nvSpPr>
          <p:spPr bwMode="auto">
            <a:xfrm>
              <a:off x="5148" y="1734"/>
              <a:ext cx="120" cy="274"/>
            </a:xfrm>
            <a:custGeom>
              <a:avLst/>
              <a:gdLst>
                <a:gd name="T0" fmla="*/ 2 w 55"/>
                <a:gd name="T1" fmla="*/ 9 h 126"/>
                <a:gd name="T2" fmla="*/ 27 w 55"/>
                <a:gd name="T3" fmla="*/ 46 h 126"/>
                <a:gd name="T4" fmla="*/ 38 w 55"/>
                <a:gd name="T5" fmla="*/ 77 h 126"/>
                <a:gd name="T6" fmla="*/ 43 w 55"/>
                <a:gd name="T7" fmla="*/ 106 h 126"/>
                <a:gd name="T8" fmla="*/ 43 w 55"/>
                <a:gd name="T9" fmla="*/ 120 h 126"/>
                <a:gd name="T10" fmla="*/ 49 w 55"/>
                <a:gd name="T11" fmla="*/ 126 h 126"/>
                <a:gd name="T12" fmla="*/ 54 w 55"/>
                <a:gd name="T13" fmla="*/ 120 h 126"/>
                <a:gd name="T14" fmla="*/ 54 w 55"/>
                <a:gd name="T15" fmla="*/ 105 h 126"/>
                <a:gd name="T16" fmla="*/ 49 w 55"/>
                <a:gd name="T17" fmla="*/ 76 h 126"/>
                <a:gd name="T18" fmla="*/ 36 w 55"/>
                <a:gd name="T19" fmla="*/ 41 h 126"/>
                <a:gd name="T20" fmla="*/ 11 w 55"/>
                <a:gd name="T21" fmla="*/ 3 h 126"/>
                <a:gd name="T22" fmla="*/ 3 w 55"/>
                <a:gd name="T23" fmla="*/ 2 h 126"/>
                <a:gd name="T24" fmla="*/ 2 w 55"/>
                <a:gd name="T25" fmla="*/ 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126">
                  <a:moveTo>
                    <a:pt x="2" y="9"/>
                  </a:moveTo>
                  <a:cubicBezTo>
                    <a:pt x="11" y="21"/>
                    <a:pt x="19" y="34"/>
                    <a:pt x="27" y="46"/>
                  </a:cubicBezTo>
                  <a:cubicBezTo>
                    <a:pt x="29" y="57"/>
                    <a:pt x="35" y="66"/>
                    <a:pt x="38" y="77"/>
                  </a:cubicBezTo>
                  <a:cubicBezTo>
                    <a:pt x="40" y="87"/>
                    <a:pt x="41" y="96"/>
                    <a:pt x="43" y="106"/>
                  </a:cubicBezTo>
                  <a:cubicBezTo>
                    <a:pt x="44" y="111"/>
                    <a:pt x="43" y="116"/>
                    <a:pt x="43" y="120"/>
                  </a:cubicBezTo>
                  <a:cubicBezTo>
                    <a:pt x="43" y="123"/>
                    <a:pt x="46" y="126"/>
                    <a:pt x="49" y="126"/>
                  </a:cubicBezTo>
                  <a:cubicBezTo>
                    <a:pt x="52" y="126"/>
                    <a:pt x="54" y="123"/>
                    <a:pt x="54" y="120"/>
                  </a:cubicBezTo>
                  <a:cubicBezTo>
                    <a:pt x="54" y="115"/>
                    <a:pt x="55" y="110"/>
                    <a:pt x="54" y="105"/>
                  </a:cubicBezTo>
                  <a:cubicBezTo>
                    <a:pt x="52" y="95"/>
                    <a:pt x="51" y="86"/>
                    <a:pt x="49" y="76"/>
                  </a:cubicBezTo>
                  <a:cubicBezTo>
                    <a:pt x="46" y="63"/>
                    <a:pt x="41" y="53"/>
                    <a:pt x="36" y="41"/>
                  </a:cubicBezTo>
                  <a:cubicBezTo>
                    <a:pt x="29" y="27"/>
                    <a:pt x="20" y="15"/>
                    <a:pt x="11" y="3"/>
                  </a:cubicBezTo>
                  <a:cubicBezTo>
                    <a:pt x="9" y="0"/>
                    <a:pt x="5" y="0"/>
                    <a:pt x="3" y="2"/>
                  </a:cubicBezTo>
                  <a:cubicBezTo>
                    <a:pt x="0" y="3"/>
                    <a:pt x="0" y="7"/>
                    <a:pt x="2" y="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09" name="Freeform 469"/>
            <p:cNvSpPr>
              <a:spLocks/>
            </p:cNvSpPr>
            <p:nvPr/>
          </p:nvSpPr>
          <p:spPr bwMode="auto">
            <a:xfrm>
              <a:off x="4729" y="1795"/>
              <a:ext cx="124" cy="276"/>
            </a:xfrm>
            <a:custGeom>
              <a:avLst/>
              <a:gdLst>
                <a:gd name="T0" fmla="*/ 1 w 57"/>
                <a:gd name="T1" fmla="*/ 9 h 127"/>
                <a:gd name="T2" fmla="*/ 23 w 57"/>
                <a:gd name="T3" fmla="*/ 92 h 127"/>
                <a:gd name="T4" fmla="*/ 45 w 57"/>
                <a:gd name="T5" fmla="*/ 123 h 127"/>
                <a:gd name="T6" fmla="*/ 53 w 57"/>
                <a:gd name="T7" fmla="*/ 125 h 127"/>
                <a:gd name="T8" fmla="*/ 55 w 57"/>
                <a:gd name="T9" fmla="*/ 118 h 127"/>
                <a:gd name="T10" fmla="*/ 33 w 57"/>
                <a:gd name="T11" fmla="*/ 87 h 127"/>
                <a:gd name="T12" fmla="*/ 11 w 57"/>
                <a:gd name="T13" fmla="*/ 4 h 127"/>
                <a:gd name="T14" fmla="*/ 3 w 57"/>
                <a:gd name="T15" fmla="*/ 2 h 127"/>
                <a:gd name="T16" fmla="*/ 1 w 57"/>
                <a:gd name="T17" fmla="*/ 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27">
                  <a:moveTo>
                    <a:pt x="1" y="9"/>
                  </a:moveTo>
                  <a:cubicBezTo>
                    <a:pt x="17" y="34"/>
                    <a:pt x="15" y="64"/>
                    <a:pt x="23" y="92"/>
                  </a:cubicBezTo>
                  <a:cubicBezTo>
                    <a:pt x="32" y="101"/>
                    <a:pt x="39" y="112"/>
                    <a:pt x="45" y="123"/>
                  </a:cubicBezTo>
                  <a:cubicBezTo>
                    <a:pt x="47" y="126"/>
                    <a:pt x="50" y="127"/>
                    <a:pt x="53" y="125"/>
                  </a:cubicBezTo>
                  <a:cubicBezTo>
                    <a:pt x="56" y="124"/>
                    <a:pt x="57" y="121"/>
                    <a:pt x="55" y="118"/>
                  </a:cubicBezTo>
                  <a:cubicBezTo>
                    <a:pt x="48" y="107"/>
                    <a:pt x="43" y="96"/>
                    <a:pt x="33" y="87"/>
                  </a:cubicBezTo>
                  <a:cubicBezTo>
                    <a:pt x="26" y="59"/>
                    <a:pt x="26" y="29"/>
                    <a:pt x="11" y="4"/>
                  </a:cubicBezTo>
                  <a:cubicBezTo>
                    <a:pt x="9" y="1"/>
                    <a:pt x="6" y="0"/>
                    <a:pt x="3" y="2"/>
                  </a:cubicBezTo>
                  <a:cubicBezTo>
                    <a:pt x="1" y="3"/>
                    <a:pt x="0" y="6"/>
                    <a:pt x="1" y="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10" name="Oval 470"/>
            <p:cNvSpPr>
              <a:spLocks noChangeArrowheads="1"/>
            </p:cNvSpPr>
            <p:nvPr/>
          </p:nvSpPr>
          <p:spPr bwMode="auto">
            <a:xfrm>
              <a:off x="4898" y="2017"/>
              <a:ext cx="24" cy="2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11" name="Freeform 471"/>
            <p:cNvSpPr>
              <a:spLocks/>
            </p:cNvSpPr>
            <p:nvPr/>
          </p:nvSpPr>
          <p:spPr bwMode="auto">
            <a:xfrm>
              <a:off x="5016" y="2082"/>
              <a:ext cx="41" cy="32"/>
            </a:xfrm>
            <a:custGeom>
              <a:avLst/>
              <a:gdLst>
                <a:gd name="T0" fmla="*/ 5 w 19"/>
                <a:gd name="T1" fmla="*/ 14 h 15"/>
                <a:gd name="T2" fmla="*/ 16 w 19"/>
                <a:gd name="T3" fmla="*/ 10 h 15"/>
                <a:gd name="T4" fmla="*/ 17 w 19"/>
                <a:gd name="T5" fmla="*/ 3 h 15"/>
                <a:gd name="T6" fmla="*/ 9 w 19"/>
                <a:gd name="T7" fmla="*/ 2 h 15"/>
                <a:gd name="T8" fmla="*/ 5 w 19"/>
                <a:gd name="T9" fmla="*/ 5 h 15"/>
                <a:gd name="T10" fmla="*/ 5 w 19"/>
                <a:gd name="T11" fmla="*/ 4 h 15"/>
                <a:gd name="T12" fmla="*/ 0 w 19"/>
                <a:gd name="T13" fmla="*/ 9 h 15"/>
                <a:gd name="T14" fmla="*/ 5 w 19"/>
                <a:gd name="T1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5" y="14"/>
                  </a:moveTo>
                  <a:cubicBezTo>
                    <a:pt x="9" y="15"/>
                    <a:pt x="13" y="13"/>
                    <a:pt x="16" y="10"/>
                  </a:cubicBezTo>
                  <a:cubicBezTo>
                    <a:pt x="18" y="9"/>
                    <a:pt x="19" y="5"/>
                    <a:pt x="17" y="3"/>
                  </a:cubicBezTo>
                  <a:cubicBezTo>
                    <a:pt x="15" y="1"/>
                    <a:pt x="12" y="0"/>
                    <a:pt x="9" y="2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4"/>
                    <a:pt x="0" y="6"/>
                    <a:pt x="0" y="9"/>
                  </a:cubicBezTo>
                  <a:cubicBezTo>
                    <a:pt x="0" y="12"/>
                    <a:pt x="2" y="14"/>
                    <a:pt x="5" y="1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12" name="Freeform 472"/>
            <p:cNvSpPr>
              <a:spLocks/>
            </p:cNvSpPr>
            <p:nvPr/>
          </p:nvSpPr>
          <p:spPr bwMode="auto">
            <a:xfrm>
              <a:off x="5016" y="2101"/>
              <a:ext cx="45" cy="42"/>
            </a:xfrm>
            <a:custGeom>
              <a:avLst/>
              <a:gdLst>
                <a:gd name="T0" fmla="*/ 9 w 21"/>
                <a:gd name="T1" fmla="*/ 18 h 19"/>
                <a:gd name="T2" fmla="*/ 19 w 21"/>
                <a:gd name="T3" fmla="*/ 9 h 19"/>
                <a:gd name="T4" fmla="*/ 18 w 21"/>
                <a:gd name="T5" fmla="*/ 2 h 19"/>
                <a:gd name="T6" fmla="*/ 11 w 21"/>
                <a:gd name="T7" fmla="*/ 2 h 19"/>
                <a:gd name="T8" fmla="*/ 4 w 21"/>
                <a:gd name="T9" fmla="*/ 8 h 19"/>
                <a:gd name="T10" fmla="*/ 2 w 21"/>
                <a:gd name="T11" fmla="*/ 16 h 19"/>
                <a:gd name="T12" fmla="*/ 9 w 21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9">
                  <a:moveTo>
                    <a:pt x="9" y="18"/>
                  </a:moveTo>
                  <a:cubicBezTo>
                    <a:pt x="13" y="16"/>
                    <a:pt x="16" y="13"/>
                    <a:pt x="19" y="9"/>
                  </a:cubicBezTo>
                  <a:cubicBezTo>
                    <a:pt x="21" y="7"/>
                    <a:pt x="21" y="4"/>
                    <a:pt x="18" y="2"/>
                  </a:cubicBezTo>
                  <a:cubicBezTo>
                    <a:pt x="16" y="0"/>
                    <a:pt x="13" y="0"/>
                    <a:pt x="11" y="2"/>
                  </a:cubicBezTo>
                  <a:cubicBezTo>
                    <a:pt x="9" y="5"/>
                    <a:pt x="7" y="7"/>
                    <a:pt x="4" y="8"/>
                  </a:cubicBezTo>
                  <a:cubicBezTo>
                    <a:pt x="1" y="10"/>
                    <a:pt x="0" y="13"/>
                    <a:pt x="2" y="16"/>
                  </a:cubicBezTo>
                  <a:cubicBezTo>
                    <a:pt x="3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13" name="Oval 473"/>
            <p:cNvSpPr>
              <a:spLocks noChangeArrowheads="1"/>
            </p:cNvSpPr>
            <p:nvPr/>
          </p:nvSpPr>
          <p:spPr bwMode="auto">
            <a:xfrm>
              <a:off x="4992" y="2227"/>
              <a:ext cx="24" cy="2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14" name="Freeform 474"/>
            <p:cNvSpPr>
              <a:spLocks/>
            </p:cNvSpPr>
            <p:nvPr/>
          </p:nvSpPr>
          <p:spPr bwMode="auto">
            <a:xfrm>
              <a:off x="5061" y="1454"/>
              <a:ext cx="39" cy="52"/>
            </a:xfrm>
            <a:custGeom>
              <a:avLst/>
              <a:gdLst>
                <a:gd name="T0" fmla="*/ 3 w 18"/>
                <a:gd name="T1" fmla="*/ 10 h 24"/>
                <a:gd name="T2" fmla="*/ 7 w 18"/>
                <a:gd name="T3" fmla="*/ 18 h 24"/>
                <a:gd name="T4" fmla="*/ 7 w 18"/>
                <a:gd name="T5" fmla="*/ 18 h 24"/>
                <a:gd name="T6" fmla="*/ 12 w 18"/>
                <a:gd name="T7" fmla="*/ 24 h 24"/>
                <a:gd name="T8" fmla="*/ 18 w 18"/>
                <a:gd name="T9" fmla="*/ 18 h 24"/>
                <a:gd name="T10" fmla="*/ 11 w 18"/>
                <a:gd name="T11" fmla="*/ 3 h 24"/>
                <a:gd name="T12" fmla="*/ 3 w 18"/>
                <a:gd name="T13" fmla="*/ 2 h 24"/>
                <a:gd name="T14" fmla="*/ 3 w 18"/>
                <a:gd name="T1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4">
                  <a:moveTo>
                    <a:pt x="3" y="10"/>
                  </a:moveTo>
                  <a:cubicBezTo>
                    <a:pt x="5" y="12"/>
                    <a:pt x="5" y="16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1"/>
                    <a:pt x="9" y="24"/>
                    <a:pt x="12" y="24"/>
                  </a:cubicBezTo>
                  <a:cubicBezTo>
                    <a:pt x="15" y="24"/>
                    <a:pt x="18" y="21"/>
                    <a:pt x="18" y="18"/>
                  </a:cubicBezTo>
                  <a:cubicBezTo>
                    <a:pt x="17" y="12"/>
                    <a:pt x="15" y="7"/>
                    <a:pt x="11" y="3"/>
                  </a:cubicBezTo>
                  <a:cubicBezTo>
                    <a:pt x="8" y="1"/>
                    <a:pt x="5" y="0"/>
                    <a:pt x="3" y="2"/>
                  </a:cubicBezTo>
                  <a:cubicBezTo>
                    <a:pt x="1" y="4"/>
                    <a:pt x="0" y="8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15" name="Freeform 475"/>
            <p:cNvSpPr>
              <a:spLocks/>
            </p:cNvSpPr>
            <p:nvPr/>
          </p:nvSpPr>
          <p:spPr bwMode="auto">
            <a:xfrm>
              <a:off x="4572" y="1508"/>
              <a:ext cx="24" cy="59"/>
            </a:xfrm>
            <a:custGeom>
              <a:avLst/>
              <a:gdLst>
                <a:gd name="T0" fmla="*/ 0 w 11"/>
                <a:gd name="T1" fmla="*/ 6 h 27"/>
                <a:gd name="T2" fmla="*/ 0 w 11"/>
                <a:gd name="T3" fmla="*/ 22 h 27"/>
                <a:gd name="T4" fmla="*/ 5 w 11"/>
                <a:gd name="T5" fmla="*/ 27 h 27"/>
                <a:gd name="T6" fmla="*/ 11 w 11"/>
                <a:gd name="T7" fmla="*/ 22 h 27"/>
                <a:gd name="T8" fmla="*/ 11 w 11"/>
                <a:gd name="T9" fmla="*/ 6 h 27"/>
                <a:gd name="T10" fmla="*/ 5 w 11"/>
                <a:gd name="T11" fmla="*/ 0 h 27"/>
                <a:gd name="T12" fmla="*/ 0 w 11"/>
                <a:gd name="T13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7">
                  <a:moveTo>
                    <a:pt x="0" y="6"/>
                  </a:moveTo>
                  <a:cubicBezTo>
                    <a:pt x="0" y="11"/>
                    <a:pt x="0" y="16"/>
                    <a:pt x="0" y="22"/>
                  </a:cubicBezTo>
                  <a:cubicBezTo>
                    <a:pt x="0" y="25"/>
                    <a:pt x="2" y="27"/>
                    <a:pt x="5" y="27"/>
                  </a:cubicBezTo>
                  <a:cubicBezTo>
                    <a:pt x="8" y="27"/>
                    <a:pt x="11" y="25"/>
                    <a:pt x="11" y="22"/>
                  </a:cubicBezTo>
                  <a:cubicBezTo>
                    <a:pt x="11" y="16"/>
                    <a:pt x="11" y="11"/>
                    <a:pt x="11" y="6"/>
                  </a:cubicBez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16" name="Freeform 476"/>
            <p:cNvSpPr>
              <a:spLocks/>
            </p:cNvSpPr>
            <p:nvPr/>
          </p:nvSpPr>
          <p:spPr bwMode="auto">
            <a:xfrm>
              <a:off x="4455" y="1584"/>
              <a:ext cx="35" cy="18"/>
            </a:xfrm>
            <a:custGeom>
              <a:avLst/>
              <a:gdLst>
                <a:gd name="T0" fmla="*/ 5 w 16"/>
                <a:gd name="T1" fmla="*/ 8 h 8"/>
                <a:gd name="T2" fmla="*/ 12 w 16"/>
                <a:gd name="T3" fmla="*/ 7 h 8"/>
                <a:gd name="T4" fmla="*/ 16 w 16"/>
                <a:gd name="T5" fmla="*/ 4 h 8"/>
                <a:gd name="T6" fmla="*/ 12 w 16"/>
                <a:gd name="T7" fmla="*/ 0 h 8"/>
                <a:gd name="T8" fmla="*/ 3 w 16"/>
                <a:gd name="T9" fmla="*/ 1 h 8"/>
                <a:gd name="T10" fmla="*/ 0 w 16"/>
                <a:gd name="T11" fmla="*/ 5 h 8"/>
                <a:gd name="T12" fmla="*/ 5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5" y="8"/>
                  </a:moveTo>
                  <a:cubicBezTo>
                    <a:pt x="7" y="7"/>
                    <a:pt x="10" y="8"/>
                    <a:pt x="12" y="7"/>
                  </a:cubicBezTo>
                  <a:cubicBezTo>
                    <a:pt x="14" y="7"/>
                    <a:pt x="16" y="6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9" y="0"/>
                    <a:pt x="6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5" y="8"/>
                  </a:cubicBezTo>
                  <a:close/>
                </a:path>
              </a:pathLst>
            </a:custGeom>
            <a:solidFill>
              <a:srgbClr val="FDD5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17" name="Freeform 477"/>
            <p:cNvSpPr>
              <a:spLocks/>
            </p:cNvSpPr>
            <p:nvPr/>
          </p:nvSpPr>
          <p:spPr bwMode="auto">
            <a:xfrm>
              <a:off x="4492" y="1652"/>
              <a:ext cx="15" cy="47"/>
            </a:xfrm>
            <a:custGeom>
              <a:avLst/>
              <a:gdLst>
                <a:gd name="T0" fmla="*/ 0 w 7"/>
                <a:gd name="T1" fmla="*/ 4 h 22"/>
                <a:gd name="T2" fmla="*/ 0 w 7"/>
                <a:gd name="T3" fmla="*/ 18 h 22"/>
                <a:gd name="T4" fmla="*/ 3 w 7"/>
                <a:gd name="T5" fmla="*/ 22 h 22"/>
                <a:gd name="T6" fmla="*/ 7 w 7"/>
                <a:gd name="T7" fmla="*/ 18 h 22"/>
                <a:gd name="T8" fmla="*/ 7 w 7"/>
                <a:gd name="T9" fmla="*/ 4 h 22"/>
                <a:gd name="T10" fmla="*/ 3 w 7"/>
                <a:gd name="T11" fmla="*/ 0 h 22"/>
                <a:gd name="T12" fmla="*/ 0 w 7"/>
                <a:gd name="T13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0" y="4"/>
                  </a:moveTo>
                  <a:cubicBezTo>
                    <a:pt x="0" y="9"/>
                    <a:pt x="0" y="13"/>
                    <a:pt x="0" y="18"/>
                  </a:cubicBezTo>
                  <a:cubicBezTo>
                    <a:pt x="0" y="20"/>
                    <a:pt x="1" y="22"/>
                    <a:pt x="3" y="22"/>
                  </a:cubicBezTo>
                  <a:cubicBezTo>
                    <a:pt x="5" y="22"/>
                    <a:pt x="7" y="20"/>
                    <a:pt x="7" y="18"/>
                  </a:cubicBezTo>
                  <a:cubicBezTo>
                    <a:pt x="7" y="13"/>
                    <a:pt x="7" y="9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DD5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18" name="Freeform 478"/>
            <p:cNvSpPr>
              <a:spLocks/>
            </p:cNvSpPr>
            <p:nvPr/>
          </p:nvSpPr>
          <p:spPr bwMode="auto">
            <a:xfrm>
              <a:off x="4557" y="1665"/>
              <a:ext cx="41" cy="69"/>
            </a:xfrm>
            <a:custGeom>
              <a:avLst/>
              <a:gdLst>
                <a:gd name="T0" fmla="*/ 1 w 19"/>
                <a:gd name="T1" fmla="*/ 5 h 32"/>
                <a:gd name="T2" fmla="*/ 11 w 19"/>
                <a:gd name="T3" fmla="*/ 30 h 32"/>
                <a:gd name="T4" fmla="*/ 17 w 19"/>
                <a:gd name="T5" fmla="*/ 30 h 32"/>
                <a:gd name="T6" fmla="*/ 17 w 19"/>
                <a:gd name="T7" fmla="*/ 26 h 32"/>
                <a:gd name="T8" fmla="*/ 8 w 19"/>
                <a:gd name="T9" fmla="*/ 3 h 32"/>
                <a:gd name="T10" fmla="*/ 4 w 19"/>
                <a:gd name="T11" fmla="*/ 1 h 32"/>
                <a:gd name="T12" fmla="*/ 1 w 19"/>
                <a:gd name="T13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1" y="5"/>
                  </a:moveTo>
                  <a:cubicBezTo>
                    <a:pt x="2" y="14"/>
                    <a:pt x="6" y="22"/>
                    <a:pt x="11" y="30"/>
                  </a:cubicBezTo>
                  <a:cubicBezTo>
                    <a:pt x="13" y="31"/>
                    <a:pt x="15" y="32"/>
                    <a:pt x="17" y="30"/>
                  </a:cubicBezTo>
                  <a:cubicBezTo>
                    <a:pt x="18" y="29"/>
                    <a:pt x="19" y="27"/>
                    <a:pt x="17" y="26"/>
                  </a:cubicBezTo>
                  <a:cubicBezTo>
                    <a:pt x="12" y="19"/>
                    <a:pt x="10" y="11"/>
                    <a:pt x="8" y="3"/>
                  </a:cubicBezTo>
                  <a:cubicBezTo>
                    <a:pt x="7" y="1"/>
                    <a:pt x="6" y="0"/>
                    <a:pt x="4" y="1"/>
                  </a:cubicBezTo>
                  <a:cubicBezTo>
                    <a:pt x="2" y="1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FDD5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19" name="Freeform 479"/>
            <p:cNvSpPr>
              <a:spLocks/>
            </p:cNvSpPr>
            <p:nvPr/>
          </p:nvSpPr>
          <p:spPr bwMode="auto">
            <a:xfrm>
              <a:off x="4459" y="1715"/>
              <a:ext cx="40" cy="17"/>
            </a:xfrm>
            <a:custGeom>
              <a:avLst/>
              <a:gdLst>
                <a:gd name="T0" fmla="*/ 13 w 18"/>
                <a:gd name="T1" fmla="*/ 0 h 8"/>
                <a:gd name="T2" fmla="*/ 3 w 18"/>
                <a:gd name="T3" fmla="*/ 1 h 8"/>
                <a:gd name="T4" fmla="*/ 0 w 18"/>
                <a:gd name="T5" fmla="*/ 4 h 8"/>
                <a:gd name="T6" fmla="*/ 3 w 18"/>
                <a:gd name="T7" fmla="*/ 8 h 8"/>
                <a:gd name="T8" fmla="*/ 14 w 18"/>
                <a:gd name="T9" fmla="*/ 7 h 8"/>
                <a:gd name="T10" fmla="*/ 17 w 18"/>
                <a:gd name="T11" fmla="*/ 3 h 8"/>
                <a:gd name="T12" fmla="*/ 13 w 1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13" y="0"/>
                  </a:moveTo>
                  <a:cubicBezTo>
                    <a:pt x="10" y="1"/>
                    <a:pt x="7" y="0"/>
                    <a:pt x="3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7" y="8"/>
                    <a:pt x="11" y="8"/>
                    <a:pt x="14" y="7"/>
                  </a:cubicBezTo>
                  <a:cubicBezTo>
                    <a:pt x="16" y="7"/>
                    <a:pt x="18" y="5"/>
                    <a:pt x="17" y="3"/>
                  </a:cubicBezTo>
                  <a:cubicBezTo>
                    <a:pt x="17" y="1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FDD5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20" name="Freeform 480"/>
            <p:cNvSpPr>
              <a:spLocks/>
            </p:cNvSpPr>
            <p:nvPr/>
          </p:nvSpPr>
          <p:spPr bwMode="auto">
            <a:xfrm>
              <a:off x="4197" y="1914"/>
              <a:ext cx="97" cy="90"/>
            </a:xfrm>
            <a:custGeom>
              <a:avLst/>
              <a:gdLst>
                <a:gd name="T0" fmla="*/ 8 w 45"/>
                <a:gd name="T1" fmla="*/ 38 h 41"/>
                <a:gd name="T2" fmla="*/ 8 w 45"/>
                <a:gd name="T3" fmla="*/ 35 h 41"/>
                <a:gd name="T4" fmla="*/ 7 w 45"/>
                <a:gd name="T5" fmla="*/ 37 h 41"/>
                <a:gd name="T6" fmla="*/ 8 w 45"/>
                <a:gd name="T7" fmla="*/ 36 h 41"/>
                <a:gd name="T8" fmla="*/ 14 w 45"/>
                <a:gd name="T9" fmla="*/ 27 h 41"/>
                <a:gd name="T10" fmla="*/ 20 w 45"/>
                <a:gd name="T11" fmla="*/ 20 h 41"/>
                <a:gd name="T12" fmla="*/ 20 w 45"/>
                <a:gd name="T13" fmla="*/ 20 h 41"/>
                <a:gd name="T14" fmla="*/ 21 w 45"/>
                <a:gd name="T15" fmla="*/ 17 h 41"/>
                <a:gd name="T16" fmla="*/ 27 w 45"/>
                <a:gd name="T17" fmla="*/ 6 h 41"/>
                <a:gd name="T18" fmla="*/ 32 w 45"/>
                <a:gd name="T19" fmla="*/ 12 h 41"/>
                <a:gd name="T20" fmla="*/ 32 w 45"/>
                <a:gd name="T21" fmla="*/ 14 h 41"/>
                <a:gd name="T22" fmla="*/ 34 w 45"/>
                <a:gd name="T23" fmla="*/ 17 h 41"/>
                <a:gd name="T24" fmla="*/ 39 w 45"/>
                <a:gd name="T25" fmla="*/ 16 h 41"/>
                <a:gd name="T26" fmla="*/ 39 w 45"/>
                <a:gd name="T27" fmla="*/ 12 h 41"/>
                <a:gd name="T28" fmla="*/ 39 w 45"/>
                <a:gd name="T29" fmla="*/ 11 h 41"/>
                <a:gd name="T30" fmla="*/ 39 w 45"/>
                <a:gd name="T31" fmla="*/ 9 h 41"/>
                <a:gd name="T32" fmla="*/ 36 w 45"/>
                <a:gd name="T33" fmla="*/ 13 h 41"/>
                <a:gd name="T34" fmla="*/ 37 w 45"/>
                <a:gd name="T35" fmla="*/ 13 h 41"/>
                <a:gd name="T36" fmla="*/ 39 w 45"/>
                <a:gd name="T37" fmla="*/ 13 h 41"/>
                <a:gd name="T38" fmla="*/ 42 w 45"/>
                <a:gd name="T39" fmla="*/ 13 h 41"/>
                <a:gd name="T40" fmla="*/ 40 w 45"/>
                <a:gd name="T41" fmla="*/ 6 h 41"/>
                <a:gd name="T42" fmla="*/ 37 w 45"/>
                <a:gd name="T43" fmla="*/ 8 h 41"/>
                <a:gd name="T44" fmla="*/ 32 w 45"/>
                <a:gd name="T45" fmla="*/ 12 h 41"/>
                <a:gd name="T46" fmla="*/ 26 w 45"/>
                <a:gd name="T47" fmla="*/ 8 h 41"/>
                <a:gd name="T48" fmla="*/ 24 w 45"/>
                <a:gd name="T49" fmla="*/ 13 h 41"/>
                <a:gd name="T50" fmla="*/ 36 w 45"/>
                <a:gd name="T51" fmla="*/ 19 h 41"/>
                <a:gd name="T52" fmla="*/ 44 w 45"/>
                <a:gd name="T53" fmla="*/ 12 h 41"/>
                <a:gd name="T54" fmla="*/ 45 w 45"/>
                <a:gd name="T55" fmla="*/ 10 h 41"/>
                <a:gd name="T56" fmla="*/ 44 w 45"/>
                <a:gd name="T57" fmla="*/ 6 h 41"/>
                <a:gd name="T58" fmla="*/ 39 w 45"/>
                <a:gd name="T59" fmla="*/ 6 h 41"/>
                <a:gd name="T60" fmla="*/ 39 w 45"/>
                <a:gd name="T61" fmla="*/ 6 h 41"/>
                <a:gd name="T62" fmla="*/ 35 w 45"/>
                <a:gd name="T63" fmla="*/ 6 h 41"/>
                <a:gd name="T64" fmla="*/ 32 w 45"/>
                <a:gd name="T65" fmla="*/ 8 h 41"/>
                <a:gd name="T66" fmla="*/ 32 w 45"/>
                <a:gd name="T67" fmla="*/ 14 h 41"/>
                <a:gd name="T68" fmla="*/ 34 w 45"/>
                <a:gd name="T69" fmla="*/ 17 h 41"/>
                <a:gd name="T70" fmla="*/ 39 w 45"/>
                <a:gd name="T71" fmla="*/ 16 h 41"/>
                <a:gd name="T72" fmla="*/ 39 w 45"/>
                <a:gd name="T73" fmla="*/ 11 h 41"/>
                <a:gd name="T74" fmla="*/ 38 w 45"/>
                <a:gd name="T75" fmla="*/ 4 h 41"/>
                <a:gd name="T76" fmla="*/ 18 w 45"/>
                <a:gd name="T77" fmla="*/ 5 h 41"/>
                <a:gd name="T78" fmla="*/ 14 w 45"/>
                <a:gd name="T79" fmla="*/ 16 h 41"/>
                <a:gd name="T80" fmla="*/ 17 w 45"/>
                <a:gd name="T81" fmla="*/ 14 h 41"/>
                <a:gd name="T82" fmla="*/ 14 w 45"/>
                <a:gd name="T83" fmla="*/ 14 h 41"/>
                <a:gd name="T84" fmla="*/ 8 w 45"/>
                <a:gd name="T85" fmla="*/ 25 h 41"/>
                <a:gd name="T86" fmla="*/ 1 w 45"/>
                <a:gd name="T87" fmla="*/ 32 h 41"/>
                <a:gd name="T88" fmla="*/ 0 w 45"/>
                <a:gd name="T89" fmla="*/ 34 h 41"/>
                <a:gd name="T90" fmla="*/ 0 w 45"/>
                <a:gd name="T91" fmla="*/ 36 h 41"/>
                <a:gd name="T92" fmla="*/ 1 w 45"/>
                <a:gd name="T93" fmla="*/ 35 h 41"/>
                <a:gd name="T94" fmla="*/ 0 w 45"/>
                <a:gd name="T95" fmla="*/ 37 h 41"/>
                <a:gd name="T96" fmla="*/ 2 w 45"/>
                <a:gd name="T97" fmla="*/ 41 h 41"/>
                <a:gd name="T98" fmla="*/ 8 w 45"/>
                <a:gd name="T99" fmla="*/ 40 h 41"/>
                <a:gd name="T100" fmla="*/ 8 w 45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" h="41">
                  <a:moveTo>
                    <a:pt x="8" y="38"/>
                  </a:moveTo>
                  <a:cubicBezTo>
                    <a:pt x="8" y="38"/>
                    <a:pt x="8" y="38"/>
                    <a:pt x="8" y="35"/>
                  </a:cubicBezTo>
                  <a:cubicBezTo>
                    <a:pt x="8" y="35"/>
                    <a:pt x="8" y="35"/>
                    <a:pt x="7" y="37"/>
                  </a:cubicBezTo>
                  <a:cubicBezTo>
                    <a:pt x="7" y="37"/>
                    <a:pt x="7" y="37"/>
                    <a:pt x="8" y="36"/>
                  </a:cubicBezTo>
                  <a:cubicBezTo>
                    <a:pt x="8" y="36"/>
                    <a:pt x="12" y="32"/>
                    <a:pt x="14" y="27"/>
                  </a:cubicBezTo>
                  <a:cubicBezTo>
                    <a:pt x="15" y="22"/>
                    <a:pt x="15" y="22"/>
                    <a:pt x="20" y="20"/>
                  </a:cubicBezTo>
                  <a:lnTo>
                    <a:pt x="20" y="20"/>
                  </a:lnTo>
                  <a:cubicBezTo>
                    <a:pt x="20" y="19"/>
                    <a:pt x="20" y="19"/>
                    <a:pt x="21" y="17"/>
                  </a:cubicBezTo>
                  <a:cubicBezTo>
                    <a:pt x="21" y="17"/>
                    <a:pt x="23" y="12"/>
                    <a:pt x="27" y="6"/>
                  </a:cubicBezTo>
                  <a:cubicBezTo>
                    <a:pt x="33" y="10"/>
                    <a:pt x="33" y="10"/>
                    <a:pt x="32" y="12"/>
                  </a:cubicBezTo>
                  <a:cubicBezTo>
                    <a:pt x="32" y="13"/>
                    <a:pt x="32" y="13"/>
                    <a:pt x="32" y="14"/>
                  </a:cubicBezTo>
                  <a:cubicBezTo>
                    <a:pt x="32" y="14"/>
                    <a:pt x="32" y="16"/>
                    <a:pt x="34" y="17"/>
                  </a:cubicBezTo>
                  <a:cubicBezTo>
                    <a:pt x="36" y="17"/>
                    <a:pt x="38" y="17"/>
                    <a:pt x="39" y="16"/>
                  </a:cubicBezTo>
                  <a:cubicBezTo>
                    <a:pt x="39" y="14"/>
                    <a:pt x="39" y="14"/>
                    <a:pt x="39" y="12"/>
                  </a:cubicBezTo>
                  <a:cubicBezTo>
                    <a:pt x="39" y="12"/>
                    <a:pt x="39" y="12"/>
                    <a:pt x="39" y="11"/>
                  </a:cubicBezTo>
                  <a:cubicBezTo>
                    <a:pt x="39" y="11"/>
                    <a:pt x="39" y="11"/>
                    <a:pt x="39" y="9"/>
                  </a:cubicBezTo>
                  <a:cubicBezTo>
                    <a:pt x="39" y="9"/>
                    <a:pt x="39" y="9"/>
                    <a:pt x="36" y="13"/>
                  </a:cubicBezTo>
                  <a:cubicBezTo>
                    <a:pt x="36" y="13"/>
                    <a:pt x="36" y="13"/>
                    <a:pt x="37" y="13"/>
                  </a:cubicBezTo>
                  <a:cubicBezTo>
                    <a:pt x="37" y="13"/>
                    <a:pt x="38" y="13"/>
                    <a:pt x="39" y="13"/>
                  </a:cubicBezTo>
                  <a:cubicBezTo>
                    <a:pt x="39" y="13"/>
                    <a:pt x="39" y="13"/>
                    <a:pt x="42" y="13"/>
                  </a:cubicBezTo>
                  <a:cubicBezTo>
                    <a:pt x="42" y="13"/>
                    <a:pt x="42" y="13"/>
                    <a:pt x="40" y="6"/>
                  </a:cubicBezTo>
                  <a:cubicBezTo>
                    <a:pt x="40" y="6"/>
                    <a:pt x="40" y="6"/>
                    <a:pt x="37" y="8"/>
                  </a:cubicBezTo>
                  <a:cubicBezTo>
                    <a:pt x="37" y="8"/>
                    <a:pt x="36" y="12"/>
                    <a:pt x="32" y="12"/>
                  </a:cubicBezTo>
                  <a:cubicBezTo>
                    <a:pt x="30" y="9"/>
                    <a:pt x="28" y="7"/>
                    <a:pt x="26" y="8"/>
                  </a:cubicBezTo>
                  <a:cubicBezTo>
                    <a:pt x="25" y="9"/>
                    <a:pt x="24" y="11"/>
                    <a:pt x="24" y="13"/>
                  </a:cubicBezTo>
                  <a:cubicBezTo>
                    <a:pt x="25" y="14"/>
                    <a:pt x="29" y="18"/>
                    <a:pt x="36" y="19"/>
                  </a:cubicBezTo>
                  <a:cubicBezTo>
                    <a:pt x="41" y="15"/>
                    <a:pt x="41" y="15"/>
                    <a:pt x="44" y="12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5" y="9"/>
                    <a:pt x="45" y="7"/>
                    <a:pt x="44" y="6"/>
                  </a:cubicBezTo>
                  <a:cubicBezTo>
                    <a:pt x="42" y="6"/>
                    <a:pt x="42" y="6"/>
                    <a:pt x="39" y="6"/>
                  </a:cubicBezTo>
                  <a:lnTo>
                    <a:pt x="39" y="6"/>
                  </a:lnTo>
                  <a:cubicBezTo>
                    <a:pt x="39" y="6"/>
                    <a:pt x="39" y="6"/>
                    <a:pt x="35" y="6"/>
                  </a:cubicBezTo>
                  <a:cubicBezTo>
                    <a:pt x="35" y="6"/>
                    <a:pt x="33" y="6"/>
                    <a:pt x="32" y="8"/>
                  </a:cubicBezTo>
                  <a:cubicBezTo>
                    <a:pt x="32" y="9"/>
                    <a:pt x="32" y="9"/>
                    <a:pt x="32" y="14"/>
                  </a:cubicBezTo>
                  <a:cubicBezTo>
                    <a:pt x="32" y="14"/>
                    <a:pt x="32" y="16"/>
                    <a:pt x="34" y="17"/>
                  </a:cubicBezTo>
                  <a:cubicBezTo>
                    <a:pt x="36" y="17"/>
                    <a:pt x="38" y="17"/>
                    <a:pt x="39" y="16"/>
                  </a:cubicBezTo>
                  <a:cubicBezTo>
                    <a:pt x="39" y="14"/>
                    <a:pt x="39" y="14"/>
                    <a:pt x="39" y="11"/>
                  </a:cubicBezTo>
                  <a:cubicBezTo>
                    <a:pt x="39" y="11"/>
                    <a:pt x="40" y="8"/>
                    <a:pt x="38" y="4"/>
                  </a:cubicBezTo>
                  <a:cubicBezTo>
                    <a:pt x="34" y="3"/>
                    <a:pt x="26" y="0"/>
                    <a:pt x="18" y="5"/>
                  </a:cubicBezTo>
                  <a:cubicBezTo>
                    <a:pt x="15" y="13"/>
                    <a:pt x="15" y="13"/>
                    <a:pt x="14" y="16"/>
                  </a:cubicBezTo>
                  <a:cubicBezTo>
                    <a:pt x="14" y="16"/>
                    <a:pt x="14" y="16"/>
                    <a:pt x="17" y="14"/>
                  </a:cubicBezTo>
                  <a:cubicBezTo>
                    <a:pt x="17" y="14"/>
                    <a:pt x="17" y="14"/>
                    <a:pt x="14" y="14"/>
                  </a:cubicBezTo>
                  <a:cubicBezTo>
                    <a:pt x="14" y="14"/>
                    <a:pt x="7" y="16"/>
                    <a:pt x="8" y="25"/>
                  </a:cubicBezTo>
                  <a:cubicBezTo>
                    <a:pt x="4" y="29"/>
                    <a:pt x="4" y="29"/>
                    <a:pt x="1" y="32"/>
                  </a:cubicBezTo>
                  <a:cubicBezTo>
                    <a:pt x="1" y="32"/>
                    <a:pt x="1" y="33"/>
                    <a:pt x="0" y="34"/>
                  </a:cubicBezTo>
                  <a:cubicBezTo>
                    <a:pt x="0" y="35"/>
                    <a:pt x="0" y="35"/>
                    <a:pt x="0" y="36"/>
                  </a:cubicBezTo>
                  <a:cubicBezTo>
                    <a:pt x="0" y="36"/>
                    <a:pt x="0" y="36"/>
                    <a:pt x="1" y="35"/>
                  </a:cubicBezTo>
                  <a:cubicBezTo>
                    <a:pt x="1" y="35"/>
                    <a:pt x="1" y="36"/>
                    <a:pt x="0" y="37"/>
                  </a:cubicBezTo>
                  <a:cubicBezTo>
                    <a:pt x="0" y="38"/>
                    <a:pt x="0" y="40"/>
                    <a:pt x="2" y="41"/>
                  </a:cubicBezTo>
                  <a:cubicBezTo>
                    <a:pt x="4" y="41"/>
                    <a:pt x="6" y="41"/>
                    <a:pt x="8" y="40"/>
                  </a:cubicBezTo>
                  <a:cubicBezTo>
                    <a:pt x="8" y="38"/>
                    <a:pt x="8" y="38"/>
                    <a:pt x="8" y="38"/>
                  </a:cubicBezTo>
                  <a:close/>
                </a:path>
              </a:pathLst>
            </a:custGeom>
            <a:solidFill>
              <a:srgbClr val="FDD5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21" name="Freeform 481"/>
            <p:cNvSpPr>
              <a:spLocks/>
            </p:cNvSpPr>
            <p:nvPr/>
          </p:nvSpPr>
          <p:spPr bwMode="auto">
            <a:xfrm>
              <a:off x="4877" y="1615"/>
              <a:ext cx="32" cy="17"/>
            </a:xfrm>
            <a:custGeom>
              <a:avLst/>
              <a:gdLst>
                <a:gd name="T0" fmla="*/ 4 w 15"/>
                <a:gd name="T1" fmla="*/ 8 h 8"/>
                <a:gd name="T2" fmla="*/ 12 w 15"/>
                <a:gd name="T3" fmla="*/ 8 h 8"/>
                <a:gd name="T4" fmla="*/ 15 w 15"/>
                <a:gd name="T5" fmla="*/ 4 h 8"/>
                <a:gd name="T6" fmla="*/ 12 w 15"/>
                <a:gd name="T7" fmla="*/ 0 h 8"/>
                <a:gd name="T8" fmla="*/ 4 w 15"/>
                <a:gd name="T9" fmla="*/ 0 h 8"/>
                <a:gd name="T10" fmla="*/ 0 w 15"/>
                <a:gd name="T11" fmla="*/ 4 h 8"/>
                <a:gd name="T12" fmla="*/ 4 w 1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4" y="8"/>
                  </a:moveTo>
                  <a:cubicBezTo>
                    <a:pt x="6" y="8"/>
                    <a:pt x="9" y="8"/>
                    <a:pt x="12" y="8"/>
                  </a:cubicBezTo>
                  <a:cubicBezTo>
                    <a:pt x="14" y="8"/>
                    <a:pt x="15" y="6"/>
                    <a:pt x="15" y="4"/>
                  </a:cubicBezTo>
                  <a:cubicBezTo>
                    <a:pt x="15" y="2"/>
                    <a:pt x="14" y="0"/>
                    <a:pt x="12" y="0"/>
                  </a:cubicBezTo>
                  <a:cubicBezTo>
                    <a:pt x="9" y="0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solidFill>
              <a:srgbClr val="B3755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22" name="Freeform 482"/>
            <p:cNvSpPr>
              <a:spLocks/>
            </p:cNvSpPr>
            <p:nvPr/>
          </p:nvSpPr>
          <p:spPr bwMode="auto">
            <a:xfrm>
              <a:off x="4926" y="1547"/>
              <a:ext cx="53" cy="37"/>
            </a:xfrm>
            <a:custGeom>
              <a:avLst/>
              <a:gdLst>
                <a:gd name="T0" fmla="*/ 4 w 24"/>
                <a:gd name="T1" fmla="*/ 8 h 17"/>
                <a:gd name="T2" fmla="*/ 17 w 24"/>
                <a:gd name="T3" fmla="*/ 15 h 17"/>
                <a:gd name="T4" fmla="*/ 22 w 24"/>
                <a:gd name="T5" fmla="*/ 16 h 17"/>
                <a:gd name="T6" fmla="*/ 23 w 24"/>
                <a:gd name="T7" fmla="*/ 11 h 17"/>
                <a:gd name="T8" fmla="*/ 5 w 24"/>
                <a:gd name="T9" fmla="*/ 1 h 17"/>
                <a:gd name="T10" fmla="*/ 1 w 24"/>
                <a:gd name="T11" fmla="*/ 4 h 17"/>
                <a:gd name="T12" fmla="*/ 4 w 24"/>
                <a:gd name="T1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7">
                  <a:moveTo>
                    <a:pt x="4" y="8"/>
                  </a:moveTo>
                  <a:cubicBezTo>
                    <a:pt x="9" y="9"/>
                    <a:pt x="13" y="12"/>
                    <a:pt x="17" y="15"/>
                  </a:cubicBezTo>
                  <a:cubicBezTo>
                    <a:pt x="19" y="17"/>
                    <a:pt x="21" y="17"/>
                    <a:pt x="22" y="16"/>
                  </a:cubicBezTo>
                  <a:cubicBezTo>
                    <a:pt x="24" y="14"/>
                    <a:pt x="24" y="12"/>
                    <a:pt x="23" y="11"/>
                  </a:cubicBezTo>
                  <a:cubicBezTo>
                    <a:pt x="18" y="6"/>
                    <a:pt x="12" y="2"/>
                    <a:pt x="5" y="1"/>
                  </a:cubicBezTo>
                  <a:cubicBezTo>
                    <a:pt x="3" y="0"/>
                    <a:pt x="1" y="2"/>
                    <a:pt x="1" y="4"/>
                  </a:cubicBezTo>
                  <a:cubicBezTo>
                    <a:pt x="0" y="5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3755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23" name="Freeform 483"/>
            <p:cNvSpPr>
              <a:spLocks/>
            </p:cNvSpPr>
            <p:nvPr/>
          </p:nvSpPr>
          <p:spPr bwMode="auto">
            <a:xfrm>
              <a:off x="4981" y="1604"/>
              <a:ext cx="28" cy="52"/>
            </a:xfrm>
            <a:custGeom>
              <a:avLst/>
              <a:gdLst>
                <a:gd name="T0" fmla="*/ 1 w 13"/>
                <a:gd name="T1" fmla="*/ 6 h 24"/>
                <a:gd name="T2" fmla="*/ 5 w 13"/>
                <a:gd name="T3" fmla="*/ 21 h 24"/>
                <a:gd name="T4" fmla="*/ 9 w 13"/>
                <a:gd name="T5" fmla="*/ 24 h 24"/>
                <a:gd name="T6" fmla="*/ 13 w 13"/>
                <a:gd name="T7" fmla="*/ 21 h 24"/>
                <a:gd name="T8" fmla="*/ 8 w 13"/>
                <a:gd name="T9" fmla="*/ 2 h 24"/>
                <a:gd name="T10" fmla="*/ 3 w 13"/>
                <a:gd name="T11" fmla="*/ 1 h 24"/>
                <a:gd name="T12" fmla="*/ 1 w 13"/>
                <a:gd name="T1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1" y="6"/>
                  </a:moveTo>
                  <a:cubicBezTo>
                    <a:pt x="4" y="10"/>
                    <a:pt x="6" y="15"/>
                    <a:pt x="5" y="21"/>
                  </a:cubicBezTo>
                  <a:cubicBezTo>
                    <a:pt x="5" y="23"/>
                    <a:pt x="7" y="24"/>
                    <a:pt x="9" y="24"/>
                  </a:cubicBezTo>
                  <a:cubicBezTo>
                    <a:pt x="11" y="24"/>
                    <a:pt x="13" y="23"/>
                    <a:pt x="13" y="21"/>
                  </a:cubicBezTo>
                  <a:cubicBezTo>
                    <a:pt x="13" y="14"/>
                    <a:pt x="11" y="8"/>
                    <a:pt x="8" y="2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2"/>
                    <a:pt x="0" y="4"/>
                    <a:pt x="1" y="6"/>
                  </a:cubicBezTo>
                  <a:close/>
                </a:path>
              </a:pathLst>
            </a:custGeom>
            <a:solidFill>
              <a:srgbClr val="B3755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24" name="Freeform 484"/>
            <p:cNvSpPr>
              <a:spLocks/>
            </p:cNvSpPr>
            <p:nvPr/>
          </p:nvSpPr>
          <p:spPr bwMode="auto">
            <a:xfrm>
              <a:off x="4961" y="1645"/>
              <a:ext cx="87" cy="98"/>
            </a:xfrm>
            <a:custGeom>
              <a:avLst/>
              <a:gdLst>
                <a:gd name="T0" fmla="*/ 31 w 40"/>
                <a:gd name="T1" fmla="*/ 3 h 45"/>
                <a:gd name="T2" fmla="*/ 20 w 40"/>
                <a:gd name="T3" fmla="*/ 22 h 45"/>
                <a:gd name="T4" fmla="*/ 16 w 40"/>
                <a:gd name="T5" fmla="*/ 24 h 45"/>
                <a:gd name="T6" fmla="*/ 15 w 40"/>
                <a:gd name="T7" fmla="*/ 25 h 45"/>
                <a:gd name="T8" fmla="*/ 14 w 40"/>
                <a:gd name="T9" fmla="*/ 29 h 45"/>
                <a:gd name="T10" fmla="*/ 14 w 40"/>
                <a:gd name="T11" fmla="*/ 32 h 45"/>
                <a:gd name="T12" fmla="*/ 14 w 40"/>
                <a:gd name="T13" fmla="*/ 33 h 45"/>
                <a:gd name="T14" fmla="*/ 15 w 40"/>
                <a:gd name="T15" fmla="*/ 31 h 45"/>
                <a:gd name="T16" fmla="*/ 14 w 40"/>
                <a:gd name="T17" fmla="*/ 32 h 45"/>
                <a:gd name="T18" fmla="*/ 3 w 40"/>
                <a:gd name="T19" fmla="*/ 37 h 45"/>
                <a:gd name="T20" fmla="*/ 0 w 40"/>
                <a:gd name="T21" fmla="*/ 41 h 45"/>
                <a:gd name="T22" fmla="*/ 4 w 40"/>
                <a:gd name="T23" fmla="*/ 44 h 45"/>
                <a:gd name="T24" fmla="*/ 19 w 40"/>
                <a:gd name="T25" fmla="*/ 38 h 45"/>
                <a:gd name="T26" fmla="*/ 21 w 40"/>
                <a:gd name="T27" fmla="*/ 35 h 45"/>
                <a:gd name="T28" fmla="*/ 22 w 40"/>
                <a:gd name="T29" fmla="*/ 33 h 45"/>
                <a:gd name="T30" fmla="*/ 22 w 40"/>
                <a:gd name="T31" fmla="*/ 29 h 45"/>
                <a:gd name="T32" fmla="*/ 21 w 40"/>
                <a:gd name="T33" fmla="*/ 30 h 45"/>
                <a:gd name="T34" fmla="*/ 22 w 40"/>
                <a:gd name="T35" fmla="*/ 27 h 45"/>
                <a:gd name="T36" fmla="*/ 20 w 40"/>
                <a:gd name="T37" fmla="*/ 30 h 45"/>
                <a:gd name="T38" fmla="*/ 24 w 40"/>
                <a:gd name="T39" fmla="*/ 28 h 45"/>
                <a:gd name="T40" fmla="*/ 39 w 40"/>
                <a:gd name="T41" fmla="*/ 3 h 45"/>
                <a:gd name="T42" fmla="*/ 35 w 40"/>
                <a:gd name="T43" fmla="*/ 0 h 45"/>
                <a:gd name="T44" fmla="*/ 31 w 40"/>
                <a:gd name="T45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45">
                  <a:moveTo>
                    <a:pt x="31" y="3"/>
                  </a:moveTo>
                  <a:cubicBezTo>
                    <a:pt x="32" y="11"/>
                    <a:pt x="28" y="20"/>
                    <a:pt x="20" y="22"/>
                  </a:cubicBezTo>
                  <a:lnTo>
                    <a:pt x="16" y="24"/>
                  </a:lnTo>
                  <a:cubicBezTo>
                    <a:pt x="16" y="24"/>
                    <a:pt x="15" y="25"/>
                    <a:pt x="15" y="25"/>
                  </a:cubicBezTo>
                  <a:lnTo>
                    <a:pt x="14" y="29"/>
                  </a:lnTo>
                  <a:cubicBezTo>
                    <a:pt x="14" y="30"/>
                    <a:pt x="14" y="31"/>
                    <a:pt x="14" y="32"/>
                  </a:cubicBezTo>
                  <a:lnTo>
                    <a:pt x="14" y="33"/>
                  </a:lnTo>
                  <a:lnTo>
                    <a:pt x="15" y="31"/>
                  </a:lnTo>
                  <a:lnTo>
                    <a:pt x="14" y="32"/>
                  </a:lnTo>
                  <a:cubicBezTo>
                    <a:pt x="11" y="34"/>
                    <a:pt x="9" y="38"/>
                    <a:pt x="3" y="37"/>
                  </a:cubicBezTo>
                  <a:cubicBezTo>
                    <a:pt x="1" y="37"/>
                    <a:pt x="0" y="39"/>
                    <a:pt x="0" y="41"/>
                  </a:cubicBezTo>
                  <a:cubicBezTo>
                    <a:pt x="0" y="43"/>
                    <a:pt x="2" y="45"/>
                    <a:pt x="4" y="44"/>
                  </a:cubicBezTo>
                  <a:cubicBezTo>
                    <a:pt x="9" y="45"/>
                    <a:pt x="14" y="41"/>
                    <a:pt x="19" y="38"/>
                  </a:cubicBezTo>
                  <a:lnTo>
                    <a:pt x="21" y="35"/>
                  </a:lnTo>
                  <a:cubicBezTo>
                    <a:pt x="21" y="34"/>
                    <a:pt x="22" y="33"/>
                    <a:pt x="22" y="33"/>
                  </a:cubicBezTo>
                  <a:lnTo>
                    <a:pt x="22" y="29"/>
                  </a:lnTo>
                  <a:lnTo>
                    <a:pt x="21" y="30"/>
                  </a:lnTo>
                  <a:lnTo>
                    <a:pt x="22" y="27"/>
                  </a:lnTo>
                  <a:lnTo>
                    <a:pt x="20" y="30"/>
                  </a:lnTo>
                  <a:lnTo>
                    <a:pt x="24" y="28"/>
                  </a:lnTo>
                  <a:cubicBezTo>
                    <a:pt x="34" y="24"/>
                    <a:pt x="40" y="14"/>
                    <a:pt x="39" y="3"/>
                  </a:cubicBezTo>
                  <a:cubicBezTo>
                    <a:pt x="39" y="2"/>
                    <a:pt x="37" y="0"/>
                    <a:pt x="35" y="0"/>
                  </a:cubicBezTo>
                  <a:cubicBezTo>
                    <a:pt x="33" y="0"/>
                    <a:pt x="31" y="2"/>
                    <a:pt x="31" y="3"/>
                  </a:cubicBezTo>
                  <a:close/>
                </a:path>
              </a:pathLst>
            </a:custGeom>
            <a:solidFill>
              <a:srgbClr val="B3755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25" name="Oval 485"/>
            <p:cNvSpPr>
              <a:spLocks noChangeArrowheads="1"/>
            </p:cNvSpPr>
            <p:nvPr/>
          </p:nvSpPr>
          <p:spPr bwMode="auto">
            <a:xfrm>
              <a:off x="5059" y="1621"/>
              <a:ext cx="4" cy="5"/>
            </a:xfrm>
            <a:prstGeom prst="ellipse">
              <a:avLst/>
            </a:prstGeom>
            <a:solidFill>
              <a:srgbClr val="B37552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26" name="Oval 486"/>
            <p:cNvSpPr>
              <a:spLocks noChangeArrowheads="1"/>
            </p:cNvSpPr>
            <p:nvPr/>
          </p:nvSpPr>
          <p:spPr bwMode="auto">
            <a:xfrm>
              <a:off x="4994" y="1734"/>
              <a:ext cx="2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27" name="Oval 487"/>
            <p:cNvSpPr>
              <a:spLocks noChangeArrowheads="1"/>
            </p:cNvSpPr>
            <p:nvPr/>
          </p:nvSpPr>
          <p:spPr bwMode="auto">
            <a:xfrm>
              <a:off x="4481" y="1719"/>
              <a:ext cx="5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28" name="Oval 488"/>
            <p:cNvSpPr>
              <a:spLocks noChangeArrowheads="1"/>
            </p:cNvSpPr>
            <p:nvPr/>
          </p:nvSpPr>
          <p:spPr bwMode="auto">
            <a:xfrm>
              <a:off x="4577" y="1695"/>
              <a:ext cx="4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29" name="Oval 489"/>
            <p:cNvSpPr>
              <a:spLocks noChangeArrowheads="1"/>
            </p:cNvSpPr>
            <p:nvPr/>
          </p:nvSpPr>
          <p:spPr bwMode="auto">
            <a:xfrm>
              <a:off x="4257" y="1919"/>
              <a:ext cx="3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30" name="Oval 490"/>
            <p:cNvSpPr>
              <a:spLocks noChangeArrowheads="1"/>
            </p:cNvSpPr>
            <p:nvPr/>
          </p:nvSpPr>
          <p:spPr bwMode="auto">
            <a:xfrm>
              <a:off x="4262" y="1917"/>
              <a:ext cx="4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31" name="Oval 491"/>
            <p:cNvSpPr>
              <a:spLocks noChangeArrowheads="1"/>
            </p:cNvSpPr>
            <p:nvPr/>
          </p:nvSpPr>
          <p:spPr bwMode="auto">
            <a:xfrm>
              <a:off x="4942" y="1554"/>
              <a:ext cx="4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32" name="Oval 492"/>
            <p:cNvSpPr>
              <a:spLocks noChangeArrowheads="1"/>
            </p:cNvSpPr>
            <p:nvPr/>
          </p:nvSpPr>
          <p:spPr bwMode="auto">
            <a:xfrm>
              <a:off x="4950" y="1563"/>
              <a:ext cx="5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33" name="Freeform 493"/>
            <p:cNvSpPr>
              <a:spLocks/>
            </p:cNvSpPr>
            <p:nvPr/>
          </p:nvSpPr>
          <p:spPr bwMode="auto">
            <a:xfrm>
              <a:off x="2754" y="1458"/>
              <a:ext cx="1310" cy="1315"/>
            </a:xfrm>
            <a:custGeom>
              <a:avLst/>
              <a:gdLst>
                <a:gd name="T0" fmla="*/ 4 w 603"/>
                <a:gd name="T1" fmla="*/ 287 h 605"/>
                <a:gd name="T2" fmla="*/ 5 w 603"/>
                <a:gd name="T3" fmla="*/ 538 h 605"/>
                <a:gd name="T4" fmla="*/ 39 w 603"/>
                <a:gd name="T5" fmla="*/ 547 h 605"/>
                <a:gd name="T6" fmla="*/ 48 w 603"/>
                <a:gd name="T7" fmla="*/ 368 h 605"/>
                <a:gd name="T8" fmla="*/ 93 w 603"/>
                <a:gd name="T9" fmla="*/ 390 h 605"/>
                <a:gd name="T10" fmla="*/ 106 w 603"/>
                <a:gd name="T11" fmla="*/ 441 h 605"/>
                <a:gd name="T12" fmla="*/ 98 w 603"/>
                <a:gd name="T13" fmla="*/ 585 h 605"/>
                <a:gd name="T14" fmla="*/ 155 w 603"/>
                <a:gd name="T15" fmla="*/ 592 h 605"/>
                <a:gd name="T16" fmla="*/ 168 w 603"/>
                <a:gd name="T17" fmla="*/ 549 h 605"/>
                <a:gd name="T18" fmla="*/ 222 w 603"/>
                <a:gd name="T19" fmla="*/ 553 h 605"/>
                <a:gd name="T20" fmla="*/ 236 w 603"/>
                <a:gd name="T21" fmla="*/ 560 h 605"/>
                <a:gd name="T22" fmla="*/ 287 w 603"/>
                <a:gd name="T23" fmla="*/ 541 h 605"/>
                <a:gd name="T24" fmla="*/ 292 w 603"/>
                <a:gd name="T25" fmla="*/ 507 h 605"/>
                <a:gd name="T26" fmla="*/ 329 w 603"/>
                <a:gd name="T27" fmla="*/ 587 h 605"/>
                <a:gd name="T28" fmla="*/ 350 w 603"/>
                <a:gd name="T29" fmla="*/ 595 h 605"/>
                <a:gd name="T30" fmla="*/ 333 w 603"/>
                <a:gd name="T31" fmla="*/ 503 h 605"/>
                <a:gd name="T32" fmla="*/ 410 w 603"/>
                <a:gd name="T33" fmla="*/ 493 h 605"/>
                <a:gd name="T34" fmla="*/ 446 w 603"/>
                <a:gd name="T35" fmla="*/ 569 h 605"/>
                <a:gd name="T36" fmla="*/ 432 w 603"/>
                <a:gd name="T37" fmla="*/ 488 h 605"/>
                <a:gd name="T38" fmla="*/ 473 w 603"/>
                <a:gd name="T39" fmla="*/ 479 h 605"/>
                <a:gd name="T40" fmla="*/ 502 w 603"/>
                <a:gd name="T41" fmla="*/ 548 h 605"/>
                <a:gd name="T42" fmla="*/ 508 w 603"/>
                <a:gd name="T43" fmla="*/ 526 h 605"/>
                <a:gd name="T44" fmla="*/ 522 w 603"/>
                <a:gd name="T45" fmla="*/ 505 h 605"/>
                <a:gd name="T46" fmla="*/ 541 w 603"/>
                <a:gd name="T47" fmla="*/ 403 h 605"/>
                <a:gd name="T48" fmla="*/ 582 w 603"/>
                <a:gd name="T49" fmla="*/ 511 h 605"/>
                <a:gd name="T50" fmla="*/ 592 w 603"/>
                <a:gd name="T51" fmla="*/ 501 h 605"/>
                <a:gd name="T52" fmla="*/ 587 w 603"/>
                <a:gd name="T53" fmla="*/ 273 h 605"/>
                <a:gd name="T54" fmla="*/ 556 w 603"/>
                <a:gd name="T55" fmla="*/ 212 h 605"/>
                <a:gd name="T56" fmla="*/ 503 w 603"/>
                <a:gd name="T57" fmla="*/ 125 h 605"/>
                <a:gd name="T58" fmla="*/ 499 w 603"/>
                <a:gd name="T59" fmla="*/ 122 h 605"/>
                <a:gd name="T60" fmla="*/ 484 w 603"/>
                <a:gd name="T61" fmla="*/ 50 h 605"/>
                <a:gd name="T62" fmla="*/ 471 w 603"/>
                <a:gd name="T63" fmla="*/ 6 h 605"/>
                <a:gd name="T64" fmla="*/ 388 w 603"/>
                <a:gd name="T65" fmla="*/ 23 h 605"/>
                <a:gd name="T66" fmla="*/ 397 w 603"/>
                <a:gd name="T67" fmla="*/ 56 h 605"/>
                <a:gd name="T68" fmla="*/ 386 w 603"/>
                <a:gd name="T69" fmla="*/ 85 h 605"/>
                <a:gd name="T70" fmla="*/ 404 w 603"/>
                <a:gd name="T71" fmla="*/ 103 h 605"/>
                <a:gd name="T72" fmla="*/ 437 w 603"/>
                <a:gd name="T73" fmla="*/ 149 h 605"/>
                <a:gd name="T74" fmla="*/ 397 w 603"/>
                <a:gd name="T75" fmla="*/ 197 h 605"/>
                <a:gd name="T76" fmla="*/ 372 w 603"/>
                <a:gd name="T77" fmla="*/ 226 h 605"/>
                <a:gd name="T78" fmla="*/ 297 w 603"/>
                <a:gd name="T79" fmla="*/ 139 h 605"/>
                <a:gd name="T80" fmla="*/ 287 w 603"/>
                <a:gd name="T81" fmla="*/ 93 h 605"/>
                <a:gd name="T82" fmla="*/ 290 w 603"/>
                <a:gd name="T83" fmla="*/ 29 h 605"/>
                <a:gd name="T84" fmla="*/ 226 w 603"/>
                <a:gd name="T85" fmla="*/ 14 h 605"/>
                <a:gd name="T86" fmla="*/ 197 w 603"/>
                <a:gd name="T87" fmla="*/ 61 h 605"/>
                <a:gd name="T88" fmla="*/ 191 w 603"/>
                <a:gd name="T89" fmla="*/ 77 h 605"/>
                <a:gd name="T90" fmla="*/ 187 w 603"/>
                <a:gd name="T91" fmla="*/ 100 h 605"/>
                <a:gd name="T92" fmla="*/ 223 w 603"/>
                <a:gd name="T93" fmla="*/ 149 h 605"/>
                <a:gd name="T94" fmla="*/ 224 w 603"/>
                <a:gd name="T95" fmla="*/ 173 h 605"/>
                <a:gd name="T96" fmla="*/ 194 w 603"/>
                <a:gd name="T97" fmla="*/ 218 h 605"/>
                <a:gd name="T98" fmla="*/ 152 w 603"/>
                <a:gd name="T99" fmla="*/ 216 h 605"/>
                <a:gd name="T100" fmla="*/ 103 w 603"/>
                <a:gd name="T101" fmla="*/ 236 h 605"/>
                <a:gd name="T102" fmla="*/ 46 w 603"/>
                <a:gd name="T103" fmla="*/ 255 h 605"/>
                <a:gd name="T104" fmla="*/ 1 w 603"/>
                <a:gd name="T105" fmla="*/ 26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3" h="605">
                  <a:moveTo>
                    <a:pt x="0" y="267"/>
                  </a:moveTo>
                  <a:cubicBezTo>
                    <a:pt x="1" y="272"/>
                    <a:pt x="0" y="278"/>
                    <a:pt x="0" y="284"/>
                  </a:cubicBezTo>
                  <a:cubicBezTo>
                    <a:pt x="1" y="286"/>
                    <a:pt x="3" y="285"/>
                    <a:pt x="4" y="287"/>
                  </a:cubicBezTo>
                  <a:cubicBezTo>
                    <a:pt x="6" y="342"/>
                    <a:pt x="2" y="399"/>
                    <a:pt x="5" y="455"/>
                  </a:cubicBezTo>
                  <a:cubicBezTo>
                    <a:pt x="2" y="481"/>
                    <a:pt x="5" y="508"/>
                    <a:pt x="5" y="534"/>
                  </a:cubicBezTo>
                  <a:cubicBezTo>
                    <a:pt x="3" y="535"/>
                    <a:pt x="5" y="537"/>
                    <a:pt x="5" y="538"/>
                  </a:cubicBezTo>
                  <a:cubicBezTo>
                    <a:pt x="10" y="542"/>
                    <a:pt x="16" y="547"/>
                    <a:pt x="21" y="550"/>
                  </a:cubicBezTo>
                  <a:cubicBezTo>
                    <a:pt x="25" y="552"/>
                    <a:pt x="27" y="550"/>
                    <a:pt x="31" y="549"/>
                  </a:cubicBezTo>
                  <a:cubicBezTo>
                    <a:pt x="34" y="549"/>
                    <a:pt x="36" y="547"/>
                    <a:pt x="39" y="547"/>
                  </a:cubicBezTo>
                  <a:cubicBezTo>
                    <a:pt x="42" y="544"/>
                    <a:pt x="47" y="548"/>
                    <a:pt x="48" y="544"/>
                  </a:cubicBezTo>
                  <a:cubicBezTo>
                    <a:pt x="49" y="530"/>
                    <a:pt x="47" y="511"/>
                    <a:pt x="48" y="495"/>
                  </a:cubicBezTo>
                  <a:cubicBezTo>
                    <a:pt x="47" y="454"/>
                    <a:pt x="48" y="409"/>
                    <a:pt x="48" y="368"/>
                  </a:cubicBezTo>
                  <a:lnTo>
                    <a:pt x="49" y="367"/>
                  </a:lnTo>
                  <a:cubicBezTo>
                    <a:pt x="59" y="374"/>
                    <a:pt x="71" y="378"/>
                    <a:pt x="81" y="385"/>
                  </a:cubicBezTo>
                  <a:cubicBezTo>
                    <a:pt x="85" y="387"/>
                    <a:pt x="89" y="389"/>
                    <a:pt x="93" y="390"/>
                  </a:cubicBezTo>
                  <a:cubicBezTo>
                    <a:pt x="95" y="391"/>
                    <a:pt x="97" y="393"/>
                    <a:pt x="99" y="394"/>
                  </a:cubicBezTo>
                  <a:cubicBezTo>
                    <a:pt x="102" y="394"/>
                    <a:pt x="105" y="396"/>
                    <a:pt x="107" y="398"/>
                  </a:cubicBezTo>
                  <a:cubicBezTo>
                    <a:pt x="106" y="414"/>
                    <a:pt x="106" y="426"/>
                    <a:pt x="106" y="441"/>
                  </a:cubicBezTo>
                  <a:cubicBezTo>
                    <a:pt x="103" y="471"/>
                    <a:pt x="106" y="498"/>
                    <a:pt x="104" y="530"/>
                  </a:cubicBezTo>
                  <a:cubicBezTo>
                    <a:pt x="103" y="548"/>
                    <a:pt x="101" y="564"/>
                    <a:pt x="101" y="581"/>
                  </a:cubicBezTo>
                  <a:cubicBezTo>
                    <a:pt x="101" y="583"/>
                    <a:pt x="98" y="583"/>
                    <a:pt x="98" y="585"/>
                  </a:cubicBezTo>
                  <a:cubicBezTo>
                    <a:pt x="105" y="590"/>
                    <a:pt x="112" y="596"/>
                    <a:pt x="119" y="600"/>
                  </a:cubicBezTo>
                  <a:cubicBezTo>
                    <a:pt x="124" y="601"/>
                    <a:pt x="128" y="599"/>
                    <a:pt x="133" y="598"/>
                  </a:cubicBezTo>
                  <a:cubicBezTo>
                    <a:pt x="141" y="597"/>
                    <a:pt x="148" y="594"/>
                    <a:pt x="155" y="592"/>
                  </a:cubicBezTo>
                  <a:lnTo>
                    <a:pt x="156" y="591"/>
                  </a:lnTo>
                  <a:cubicBezTo>
                    <a:pt x="157" y="576"/>
                    <a:pt x="158" y="558"/>
                    <a:pt x="158" y="543"/>
                  </a:cubicBezTo>
                  <a:cubicBezTo>
                    <a:pt x="162" y="544"/>
                    <a:pt x="164" y="548"/>
                    <a:pt x="168" y="549"/>
                  </a:cubicBezTo>
                  <a:cubicBezTo>
                    <a:pt x="170" y="550"/>
                    <a:pt x="174" y="549"/>
                    <a:pt x="176" y="551"/>
                  </a:cubicBezTo>
                  <a:cubicBezTo>
                    <a:pt x="183" y="559"/>
                    <a:pt x="197" y="556"/>
                    <a:pt x="205" y="556"/>
                  </a:cubicBezTo>
                  <a:cubicBezTo>
                    <a:pt x="211" y="557"/>
                    <a:pt x="216" y="554"/>
                    <a:pt x="222" y="553"/>
                  </a:cubicBezTo>
                  <a:cubicBezTo>
                    <a:pt x="223" y="554"/>
                    <a:pt x="223" y="555"/>
                    <a:pt x="224" y="557"/>
                  </a:cubicBezTo>
                  <a:cubicBezTo>
                    <a:pt x="225" y="559"/>
                    <a:pt x="227" y="561"/>
                    <a:pt x="229" y="561"/>
                  </a:cubicBezTo>
                  <a:cubicBezTo>
                    <a:pt x="232" y="563"/>
                    <a:pt x="234" y="561"/>
                    <a:pt x="236" y="560"/>
                  </a:cubicBezTo>
                  <a:cubicBezTo>
                    <a:pt x="239" y="556"/>
                    <a:pt x="237" y="552"/>
                    <a:pt x="238" y="547"/>
                  </a:cubicBezTo>
                  <a:cubicBezTo>
                    <a:pt x="240" y="546"/>
                    <a:pt x="243" y="543"/>
                    <a:pt x="246" y="540"/>
                  </a:cubicBezTo>
                  <a:cubicBezTo>
                    <a:pt x="259" y="543"/>
                    <a:pt x="273" y="545"/>
                    <a:pt x="287" y="541"/>
                  </a:cubicBezTo>
                  <a:cubicBezTo>
                    <a:pt x="291" y="539"/>
                    <a:pt x="297" y="539"/>
                    <a:pt x="297" y="533"/>
                  </a:cubicBezTo>
                  <a:cubicBezTo>
                    <a:pt x="296" y="530"/>
                    <a:pt x="297" y="526"/>
                    <a:pt x="294" y="525"/>
                  </a:cubicBezTo>
                  <a:cubicBezTo>
                    <a:pt x="294" y="518"/>
                    <a:pt x="295" y="512"/>
                    <a:pt x="292" y="507"/>
                  </a:cubicBezTo>
                  <a:cubicBezTo>
                    <a:pt x="294" y="505"/>
                    <a:pt x="297" y="504"/>
                    <a:pt x="298" y="502"/>
                  </a:cubicBezTo>
                  <a:cubicBezTo>
                    <a:pt x="298" y="493"/>
                    <a:pt x="299" y="484"/>
                    <a:pt x="300" y="476"/>
                  </a:cubicBezTo>
                  <a:cubicBezTo>
                    <a:pt x="313" y="512"/>
                    <a:pt x="320" y="550"/>
                    <a:pt x="329" y="587"/>
                  </a:cubicBezTo>
                  <a:cubicBezTo>
                    <a:pt x="331" y="592"/>
                    <a:pt x="330" y="599"/>
                    <a:pt x="335" y="603"/>
                  </a:cubicBezTo>
                  <a:cubicBezTo>
                    <a:pt x="338" y="605"/>
                    <a:pt x="342" y="605"/>
                    <a:pt x="346" y="603"/>
                  </a:cubicBezTo>
                  <a:cubicBezTo>
                    <a:pt x="348" y="601"/>
                    <a:pt x="350" y="598"/>
                    <a:pt x="350" y="595"/>
                  </a:cubicBezTo>
                  <a:cubicBezTo>
                    <a:pt x="344" y="579"/>
                    <a:pt x="341" y="562"/>
                    <a:pt x="335" y="545"/>
                  </a:cubicBezTo>
                  <a:cubicBezTo>
                    <a:pt x="335" y="543"/>
                    <a:pt x="335" y="541"/>
                    <a:pt x="334" y="540"/>
                  </a:cubicBezTo>
                  <a:cubicBezTo>
                    <a:pt x="334" y="527"/>
                    <a:pt x="331" y="515"/>
                    <a:pt x="333" y="503"/>
                  </a:cubicBezTo>
                  <a:cubicBezTo>
                    <a:pt x="347" y="506"/>
                    <a:pt x="360" y="509"/>
                    <a:pt x="374" y="511"/>
                  </a:cubicBezTo>
                  <a:cubicBezTo>
                    <a:pt x="385" y="511"/>
                    <a:pt x="395" y="512"/>
                    <a:pt x="404" y="505"/>
                  </a:cubicBezTo>
                  <a:cubicBezTo>
                    <a:pt x="409" y="503"/>
                    <a:pt x="407" y="496"/>
                    <a:pt x="410" y="493"/>
                  </a:cubicBezTo>
                  <a:cubicBezTo>
                    <a:pt x="412" y="493"/>
                    <a:pt x="415" y="491"/>
                    <a:pt x="418" y="492"/>
                  </a:cubicBezTo>
                  <a:cubicBezTo>
                    <a:pt x="428" y="515"/>
                    <a:pt x="433" y="541"/>
                    <a:pt x="444" y="564"/>
                  </a:cubicBezTo>
                  <a:cubicBezTo>
                    <a:pt x="445" y="566"/>
                    <a:pt x="444" y="568"/>
                    <a:pt x="446" y="569"/>
                  </a:cubicBezTo>
                  <a:cubicBezTo>
                    <a:pt x="450" y="571"/>
                    <a:pt x="454" y="570"/>
                    <a:pt x="458" y="567"/>
                  </a:cubicBezTo>
                  <a:cubicBezTo>
                    <a:pt x="459" y="565"/>
                    <a:pt x="461" y="562"/>
                    <a:pt x="460" y="559"/>
                  </a:cubicBezTo>
                  <a:cubicBezTo>
                    <a:pt x="451" y="535"/>
                    <a:pt x="444" y="511"/>
                    <a:pt x="432" y="488"/>
                  </a:cubicBezTo>
                  <a:cubicBezTo>
                    <a:pt x="438" y="487"/>
                    <a:pt x="444" y="487"/>
                    <a:pt x="450" y="484"/>
                  </a:cubicBezTo>
                  <a:cubicBezTo>
                    <a:pt x="453" y="483"/>
                    <a:pt x="456" y="478"/>
                    <a:pt x="460" y="481"/>
                  </a:cubicBezTo>
                  <a:cubicBezTo>
                    <a:pt x="464" y="481"/>
                    <a:pt x="469" y="481"/>
                    <a:pt x="473" y="479"/>
                  </a:cubicBezTo>
                  <a:cubicBezTo>
                    <a:pt x="478" y="492"/>
                    <a:pt x="483" y="506"/>
                    <a:pt x="489" y="520"/>
                  </a:cubicBezTo>
                  <a:cubicBezTo>
                    <a:pt x="491" y="525"/>
                    <a:pt x="494" y="531"/>
                    <a:pt x="494" y="536"/>
                  </a:cubicBezTo>
                  <a:cubicBezTo>
                    <a:pt x="497" y="540"/>
                    <a:pt x="498" y="544"/>
                    <a:pt x="502" y="548"/>
                  </a:cubicBezTo>
                  <a:cubicBezTo>
                    <a:pt x="503" y="549"/>
                    <a:pt x="506" y="550"/>
                    <a:pt x="508" y="549"/>
                  </a:cubicBezTo>
                  <a:cubicBezTo>
                    <a:pt x="511" y="547"/>
                    <a:pt x="512" y="544"/>
                    <a:pt x="512" y="541"/>
                  </a:cubicBezTo>
                  <a:cubicBezTo>
                    <a:pt x="510" y="536"/>
                    <a:pt x="510" y="531"/>
                    <a:pt x="508" y="526"/>
                  </a:cubicBezTo>
                  <a:cubicBezTo>
                    <a:pt x="505" y="516"/>
                    <a:pt x="500" y="507"/>
                    <a:pt x="498" y="497"/>
                  </a:cubicBezTo>
                  <a:cubicBezTo>
                    <a:pt x="501" y="498"/>
                    <a:pt x="504" y="499"/>
                    <a:pt x="507" y="501"/>
                  </a:cubicBezTo>
                  <a:cubicBezTo>
                    <a:pt x="511" y="501"/>
                    <a:pt x="516" y="510"/>
                    <a:pt x="522" y="505"/>
                  </a:cubicBezTo>
                  <a:cubicBezTo>
                    <a:pt x="528" y="502"/>
                    <a:pt x="535" y="501"/>
                    <a:pt x="540" y="497"/>
                  </a:cubicBezTo>
                  <a:cubicBezTo>
                    <a:pt x="540" y="468"/>
                    <a:pt x="540" y="434"/>
                    <a:pt x="540" y="404"/>
                  </a:cubicBezTo>
                  <a:lnTo>
                    <a:pt x="541" y="403"/>
                  </a:lnTo>
                  <a:cubicBezTo>
                    <a:pt x="542" y="405"/>
                    <a:pt x="542" y="408"/>
                    <a:pt x="543" y="410"/>
                  </a:cubicBezTo>
                  <a:cubicBezTo>
                    <a:pt x="546" y="418"/>
                    <a:pt x="549" y="427"/>
                    <a:pt x="553" y="434"/>
                  </a:cubicBezTo>
                  <a:cubicBezTo>
                    <a:pt x="561" y="460"/>
                    <a:pt x="571" y="485"/>
                    <a:pt x="582" y="511"/>
                  </a:cubicBezTo>
                  <a:cubicBezTo>
                    <a:pt x="584" y="515"/>
                    <a:pt x="584" y="521"/>
                    <a:pt x="588" y="524"/>
                  </a:cubicBezTo>
                  <a:cubicBezTo>
                    <a:pt x="591" y="524"/>
                    <a:pt x="593" y="523"/>
                    <a:pt x="595" y="522"/>
                  </a:cubicBezTo>
                  <a:cubicBezTo>
                    <a:pt x="603" y="516"/>
                    <a:pt x="594" y="508"/>
                    <a:pt x="592" y="501"/>
                  </a:cubicBezTo>
                  <a:cubicBezTo>
                    <a:pt x="578" y="465"/>
                    <a:pt x="565" y="428"/>
                    <a:pt x="550" y="391"/>
                  </a:cubicBezTo>
                  <a:cubicBezTo>
                    <a:pt x="566" y="380"/>
                    <a:pt x="576" y="362"/>
                    <a:pt x="580" y="344"/>
                  </a:cubicBezTo>
                  <a:cubicBezTo>
                    <a:pt x="585" y="322"/>
                    <a:pt x="591" y="296"/>
                    <a:pt x="587" y="273"/>
                  </a:cubicBezTo>
                  <a:cubicBezTo>
                    <a:pt x="586" y="271"/>
                    <a:pt x="585" y="269"/>
                    <a:pt x="585" y="266"/>
                  </a:cubicBezTo>
                  <a:cubicBezTo>
                    <a:pt x="580" y="257"/>
                    <a:pt x="570" y="262"/>
                    <a:pt x="562" y="260"/>
                  </a:cubicBezTo>
                  <a:cubicBezTo>
                    <a:pt x="560" y="244"/>
                    <a:pt x="559" y="228"/>
                    <a:pt x="556" y="212"/>
                  </a:cubicBezTo>
                  <a:cubicBezTo>
                    <a:pt x="554" y="208"/>
                    <a:pt x="553" y="203"/>
                    <a:pt x="552" y="199"/>
                  </a:cubicBezTo>
                  <a:cubicBezTo>
                    <a:pt x="549" y="182"/>
                    <a:pt x="539" y="167"/>
                    <a:pt x="533" y="152"/>
                  </a:cubicBezTo>
                  <a:cubicBezTo>
                    <a:pt x="526" y="141"/>
                    <a:pt x="518" y="126"/>
                    <a:pt x="503" y="125"/>
                  </a:cubicBezTo>
                  <a:cubicBezTo>
                    <a:pt x="502" y="124"/>
                    <a:pt x="499" y="126"/>
                    <a:pt x="499" y="123"/>
                  </a:cubicBezTo>
                  <a:cubicBezTo>
                    <a:pt x="499" y="123"/>
                    <a:pt x="499" y="123"/>
                    <a:pt x="500" y="123"/>
                  </a:cubicBezTo>
                  <a:lnTo>
                    <a:pt x="499" y="122"/>
                  </a:lnTo>
                  <a:cubicBezTo>
                    <a:pt x="498" y="115"/>
                    <a:pt x="490" y="119"/>
                    <a:pt x="486" y="116"/>
                  </a:cubicBezTo>
                  <a:cubicBezTo>
                    <a:pt x="482" y="104"/>
                    <a:pt x="482" y="90"/>
                    <a:pt x="485" y="78"/>
                  </a:cubicBezTo>
                  <a:cubicBezTo>
                    <a:pt x="488" y="69"/>
                    <a:pt x="490" y="58"/>
                    <a:pt x="484" y="50"/>
                  </a:cubicBezTo>
                  <a:lnTo>
                    <a:pt x="488" y="46"/>
                  </a:lnTo>
                  <a:cubicBezTo>
                    <a:pt x="488" y="36"/>
                    <a:pt x="489" y="28"/>
                    <a:pt x="486" y="19"/>
                  </a:cubicBezTo>
                  <a:cubicBezTo>
                    <a:pt x="484" y="12"/>
                    <a:pt x="477" y="8"/>
                    <a:pt x="471" y="6"/>
                  </a:cubicBezTo>
                  <a:cubicBezTo>
                    <a:pt x="450" y="1"/>
                    <a:pt x="430" y="0"/>
                    <a:pt x="408" y="3"/>
                  </a:cubicBezTo>
                  <a:cubicBezTo>
                    <a:pt x="401" y="5"/>
                    <a:pt x="392" y="5"/>
                    <a:pt x="387" y="11"/>
                  </a:cubicBezTo>
                  <a:cubicBezTo>
                    <a:pt x="386" y="15"/>
                    <a:pt x="392" y="19"/>
                    <a:pt x="388" y="23"/>
                  </a:cubicBezTo>
                  <a:lnTo>
                    <a:pt x="391" y="37"/>
                  </a:lnTo>
                  <a:cubicBezTo>
                    <a:pt x="392" y="43"/>
                    <a:pt x="390" y="48"/>
                    <a:pt x="392" y="52"/>
                  </a:cubicBezTo>
                  <a:cubicBezTo>
                    <a:pt x="393" y="55"/>
                    <a:pt x="395" y="55"/>
                    <a:pt x="397" y="56"/>
                  </a:cubicBezTo>
                  <a:cubicBezTo>
                    <a:pt x="399" y="65"/>
                    <a:pt x="400" y="74"/>
                    <a:pt x="401" y="83"/>
                  </a:cubicBezTo>
                  <a:lnTo>
                    <a:pt x="400" y="84"/>
                  </a:lnTo>
                  <a:cubicBezTo>
                    <a:pt x="396" y="84"/>
                    <a:pt x="390" y="83"/>
                    <a:pt x="386" y="85"/>
                  </a:cubicBezTo>
                  <a:cubicBezTo>
                    <a:pt x="383" y="87"/>
                    <a:pt x="383" y="90"/>
                    <a:pt x="383" y="93"/>
                  </a:cubicBezTo>
                  <a:cubicBezTo>
                    <a:pt x="388" y="100"/>
                    <a:pt x="395" y="99"/>
                    <a:pt x="402" y="99"/>
                  </a:cubicBezTo>
                  <a:lnTo>
                    <a:pt x="404" y="103"/>
                  </a:lnTo>
                  <a:cubicBezTo>
                    <a:pt x="407" y="116"/>
                    <a:pt x="407" y="131"/>
                    <a:pt x="417" y="141"/>
                  </a:cubicBezTo>
                  <a:cubicBezTo>
                    <a:pt x="420" y="145"/>
                    <a:pt x="426" y="140"/>
                    <a:pt x="429" y="146"/>
                  </a:cubicBezTo>
                  <a:cubicBezTo>
                    <a:pt x="431" y="148"/>
                    <a:pt x="435" y="147"/>
                    <a:pt x="437" y="149"/>
                  </a:cubicBezTo>
                  <a:cubicBezTo>
                    <a:pt x="435" y="154"/>
                    <a:pt x="428" y="153"/>
                    <a:pt x="427" y="159"/>
                  </a:cubicBezTo>
                  <a:cubicBezTo>
                    <a:pt x="426" y="159"/>
                    <a:pt x="425" y="158"/>
                    <a:pt x="424" y="158"/>
                  </a:cubicBezTo>
                  <a:cubicBezTo>
                    <a:pt x="404" y="161"/>
                    <a:pt x="406" y="185"/>
                    <a:pt x="397" y="197"/>
                  </a:cubicBezTo>
                  <a:cubicBezTo>
                    <a:pt x="395" y="202"/>
                    <a:pt x="392" y="206"/>
                    <a:pt x="390" y="211"/>
                  </a:cubicBezTo>
                  <a:cubicBezTo>
                    <a:pt x="393" y="218"/>
                    <a:pt x="384" y="221"/>
                    <a:pt x="384" y="228"/>
                  </a:cubicBezTo>
                  <a:cubicBezTo>
                    <a:pt x="380" y="226"/>
                    <a:pt x="376" y="227"/>
                    <a:pt x="372" y="226"/>
                  </a:cubicBezTo>
                  <a:cubicBezTo>
                    <a:pt x="365" y="199"/>
                    <a:pt x="357" y="173"/>
                    <a:pt x="338" y="152"/>
                  </a:cubicBezTo>
                  <a:cubicBezTo>
                    <a:pt x="332" y="144"/>
                    <a:pt x="321" y="144"/>
                    <a:pt x="311" y="143"/>
                  </a:cubicBezTo>
                  <a:cubicBezTo>
                    <a:pt x="306" y="141"/>
                    <a:pt x="298" y="146"/>
                    <a:pt x="297" y="139"/>
                  </a:cubicBezTo>
                  <a:cubicBezTo>
                    <a:pt x="295" y="133"/>
                    <a:pt x="289" y="135"/>
                    <a:pt x="286" y="133"/>
                  </a:cubicBezTo>
                  <a:cubicBezTo>
                    <a:pt x="284" y="131"/>
                    <a:pt x="283" y="129"/>
                    <a:pt x="284" y="127"/>
                  </a:cubicBezTo>
                  <a:cubicBezTo>
                    <a:pt x="288" y="116"/>
                    <a:pt x="287" y="104"/>
                    <a:pt x="287" y="93"/>
                  </a:cubicBezTo>
                  <a:cubicBezTo>
                    <a:pt x="288" y="90"/>
                    <a:pt x="286" y="86"/>
                    <a:pt x="286" y="83"/>
                  </a:cubicBezTo>
                  <a:cubicBezTo>
                    <a:pt x="288" y="76"/>
                    <a:pt x="280" y="68"/>
                    <a:pt x="288" y="63"/>
                  </a:cubicBezTo>
                  <a:cubicBezTo>
                    <a:pt x="291" y="52"/>
                    <a:pt x="291" y="39"/>
                    <a:pt x="290" y="29"/>
                  </a:cubicBezTo>
                  <a:cubicBezTo>
                    <a:pt x="289" y="22"/>
                    <a:pt x="282" y="20"/>
                    <a:pt x="277" y="18"/>
                  </a:cubicBezTo>
                  <a:cubicBezTo>
                    <a:pt x="276" y="17"/>
                    <a:pt x="275" y="18"/>
                    <a:pt x="274" y="17"/>
                  </a:cubicBezTo>
                  <a:cubicBezTo>
                    <a:pt x="258" y="14"/>
                    <a:pt x="243" y="10"/>
                    <a:pt x="226" y="14"/>
                  </a:cubicBezTo>
                  <a:cubicBezTo>
                    <a:pt x="214" y="15"/>
                    <a:pt x="202" y="16"/>
                    <a:pt x="192" y="22"/>
                  </a:cubicBezTo>
                  <a:cubicBezTo>
                    <a:pt x="192" y="25"/>
                    <a:pt x="191" y="28"/>
                    <a:pt x="191" y="31"/>
                  </a:cubicBezTo>
                  <a:cubicBezTo>
                    <a:pt x="193" y="41"/>
                    <a:pt x="189" y="53"/>
                    <a:pt x="197" y="61"/>
                  </a:cubicBezTo>
                  <a:cubicBezTo>
                    <a:pt x="196" y="63"/>
                    <a:pt x="196" y="64"/>
                    <a:pt x="196" y="66"/>
                  </a:cubicBezTo>
                  <a:cubicBezTo>
                    <a:pt x="194" y="69"/>
                    <a:pt x="196" y="75"/>
                    <a:pt x="191" y="76"/>
                  </a:cubicBezTo>
                  <a:cubicBezTo>
                    <a:pt x="191" y="76"/>
                    <a:pt x="191" y="77"/>
                    <a:pt x="191" y="77"/>
                  </a:cubicBezTo>
                  <a:lnTo>
                    <a:pt x="193" y="79"/>
                  </a:lnTo>
                  <a:cubicBezTo>
                    <a:pt x="193" y="81"/>
                    <a:pt x="193" y="82"/>
                    <a:pt x="192" y="83"/>
                  </a:cubicBezTo>
                  <a:cubicBezTo>
                    <a:pt x="197" y="91"/>
                    <a:pt x="182" y="91"/>
                    <a:pt x="187" y="100"/>
                  </a:cubicBezTo>
                  <a:cubicBezTo>
                    <a:pt x="190" y="101"/>
                    <a:pt x="192" y="104"/>
                    <a:pt x="195" y="104"/>
                  </a:cubicBezTo>
                  <a:cubicBezTo>
                    <a:pt x="199" y="116"/>
                    <a:pt x="198" y="131"/>
                    <a:pt x="207" y="141"/>
                  </a:cubicBezTo>
                  <a:cubicBezTo>
                    <a:pt x="211" y="148"/>
                    <a:pt x="223" y="138"/>
                    <a:pt x="223" y="149"/>
                  </a:cubicBezTo>
                  <a:cubicBezTo>
                    <a:pt x="226" y="152"/>
                    <a:pt x="230" y="157"/>
                    <a:pt x="232" y="161"/>
                  </a:cubicBezTo>
                  <a:cubicBezTo>
                    <a:pt x="232" y="161"/>
                    <a:pt x="231" y="162"/>
                    <a:pt x="231" y="162"/>
                  </a:cubicBezTo>
                  <a:cubicBezTo>
                    <a:pt x="232" y="167"/>
                    <a:pt x="226" y="169"/>
                    <a:pt x="224" y="173"/>
                  </a:cubicBezTo>
                  <a:cubicBezTo>
                    <a:pt x="222" y="172"/>
                    <a:pt x="220" y="171"/>
                    <a:pt x="218" y="172"/>
                  </a:cubicBezTo>
                  <a:cubicBezTo>
                    <a:pt x="215" y="173"/>
                    <a:pt x="213" y="177"/>
                    <a:pt x="212" y="180"/>
                  </a:cubicBezTo>
                  <a:cubicBezTo>
                    <a:pt x="206" y="192"/>
                    <a:pt x="199" y="205"/>
                    <a:pt x="194" y="218"/>
                  </a:cubicBezTo>
                  <a:cubicBezTo>
                    <a:pt x="196" y="223"/>
                    <a:pt x="190" y="225"/>
                    <a:pt x="189" y="229"/>
                  </a:cubicBezTo>
                  <a:cubicBezTo>
                    <a:pt x="184" y="240"/>
                    <a:pt x="173" y="231"/>
                    <a:pt x="164" y="231"/>
                  </a:cubicBezTo>
                  <a:cubicBezTo>
                    <a:pt x="163" y="225"/>
                    <a:pt x="158" y="219"/>
                    <a:pt x="152" y="216"/>
                  </a:cubicBezTo>
                  <a:cubicBezTo>
                    <a:pt x="145" y="216"/>
                    <a:pt x="140" y="210"/>
                    <a:pt x="133" y="208"/>
                  </a:cubicBezTo>
                  <a:cubicBezTo>
                    <a:pt x="125" y="208"/>
                    <a:pt x="119" y="213"/>
                    <a:pt x="114" y="219"/>
                  </a:cubicBezTo>
                  <a:cubicBezTo>
                    <a:pt x="114" y="226"/>
                    <a:pt x="104" y="230"/>
                    <a:pt x="103" y="236"/>
                  </a:cubicBezTo>
                  <a:cubicBezTo>
                    <a:pt x="97" y="235"/>
                    <a:pt x="91" y="239"/>
                    <a:pt x="86" y="241"/>
                  </a:cubicBezTo>
                  <a:cubicBezTo>
                    <a:pt x="74" y="248"/>
                    <a:pt x="60" y="254"/>
                    <a:pt x="46" y="253"/>
                  </a:cubicBezTo>
                  <a:lnTo>
                    <a:pt x="46" y="255"/>
                  </a:lnTo>
                  <a:cubicBezTo>
                    <a:pt x="35" y="258"/>
                    <a:pt x="24" y="258"/>
                    <a:pt x="14" y="259"/>
                  </a:cubicBezTo>
                  <a:cubicBezTo>
                    <a:pt x="14" y="259"/>
                    <a:pt x="14" y="259"/>
                    <a:pt x="14" y="259"/>
                  </a:cubicBezTo>
                  <a:lnTo>
                    <a:pt x="1" y="261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34" name="Freeform 494"/>
            <p:cNvSpPr>
              <a:spLocks/>
            </p:cNvSpPr>
            <p:nvPr/>
          </p:nvSpPr>
          <p:spPr bwMode="auto">
            <a:xfrm>
              <a:off x="3599" y="1463"/>
              <a:ext cx="211" cy="110"/>
            </a:xfrm>
            <a:custGeom>
              <a:avLst/>
              <a:gdLst>
                <a:gd name="T0" fmla="*/ 91 w 97"/>
                <a:gd name="T1" fmla="*/ 12 h 51"/>
                <a:gd name="T2" fmla="*/ 97 w 97"/>
                <a:gd name="T3" fmla="*/ 43 h 51"/>
                <a:gd name="T4" fmla="*/ 94 w 97"/>
                <a:gd name="T5" fmla="*/ 45 h 51"/>
                <a:gd name="T6" fmla="*/ 89 w 97"/>
                <a:gd name="T7" fmla="*/ 43 h 51"/>
                <a:gd name="T8" fmla="*/ 32 w 97"/>
                <a:gd name="T9" fmla="*/ 40 h 51"/>
                <a:gd name="T10" fmla="*/ 8 w 97"/>
                <a:gd name="T11" fmla="*/ 49 h 51"/>
                <a:gd name="T12" fmla="*/ 7 w 97"/>
                <a:gd name="T13" fmla="*/ 51 h 51"/>
                <a:gd name="T14" fmla="*/ 4 w 97"/>
                <a:gd name="T15" fmla="*/ 30 h 51"/>
                <a:gd name="T16" fmla="*/ 2 w 97"/>
                <a:gd name="T17" fmla="*/ 22 h 51"/>
                <a:gd name="T18" fmla="*/ 14 w 97"/>
                <a:gd name="T19" fmla="*/ 22 h 51"/>
                <a:gd name="T20" fmla="*/ 23 w 97"/>
                <a:gd name="T21" fmla="*/ 27 h 51"/>
                <a:gd name="T22" fmla="*/ 18 w 97"/>
                <a:gd name="T23" fmla="*/ 21 h 51"/>
                <a:gd name="T24" fmla="*/ 5 w 97"/>
                <a:gd name="T25" fmla="*/ 19 h 51"/>
                <a:gd name="T26" fmla="*/ 1 w 97"/>
                <a:gd name="T27" fmla="*/ 9 h 51"/>
                <a:gd name="T28" fmla="*/ 34 w 97"/>
                <a:gd name="T29" fmla="*/ 2 h 51"/>
                <a:gd name="T30" fmla="*/ 91 w 97"/>
                <a:gd name="T31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51">
                  <a:moveTo>
                    <a:pt x="91" y="12"/>
                  </a:moveTo>
                  <a:cubicBezTo>
                    <a:pt x="96" y="21"/>
                    <a:pt x="97" y="32"/>
                    <a:pt x="97" y="43"/>
                  </a:cubicBezTo>
                  <a:lnTo>
                    <a:pt x="94" y="45"/>
                  </a:lnTo>
                  <a:cubicBezTo>
                    <a:pt x="93" y="43"/>
                    <a:pt x="91" y="43"/>
                    <a:pt x="89" y="43"/>
                  </a:cubicBezTo>
                  <a:cubicBezTo>
                    <a:pt x="71" y="36"/>
                    <a:pt x="50" y="35"/>
                    <a:pt x="32" y="40"/>
                  </a:cubicBezTo>
                  <a:cubicBezTo>
                    <a:pt x="23" y="40"/>
                    <a:pt x="16" y="46"/>
                    <a:pt x="8" y="49"/>
                  </a:cubicBezTo>
                  <a:cubicBezTo>
                    <a:pt x="8" y="50"/>
                    <a:pt x="7" y="50"/>
                    <a:pt x="7" y="51"/>
                  </a:cubicBezTo>
                  <a:cubicBezTo>
                    <a:pt x="3" y="47"/>
                    <a:pt x="6" y="36"/>
                    <a:pt x="4" y="30"/>
                  </a:cubicBezTo>
                  <a:lnTo>
                    <a:pt x="2" y="22"/>
                  </a:lnTo>
                  <a:cubicBezTo>
                    <a:pt x="6" y="20"/>
                    <a:pt x="10" y="22"/>
                    <a:pt x="14" y="22"/>
                  </a:cubicBezTo>
                  <a:cubicBezTo>
                    <a:pt x="17" y="23"/>
                    <a:pt x="21" y="24"/>
                    <a:pt x="23" y="27"/>
                  </a:cubicBezTo>
                  <a:cubicBezTo>
                    <a:pt x="23" y="25"/>
                    <a:pt x="20" y="22"/>
                    <a:pt x="18" y="21"/>
                  </a:cubicBezTo>
                  <a:cubicBezTo>
                    <a:pt x="14" y="19"/>
                    <a:pt x="9" y="18"/>
                    <a:pt x="5" y="19"/>
                  </a:cubicBezTo>
                  <a:cubicBezTo>
                    <a:pt x="3" y="16"/>
                    <a:pt x="0" y="12"/>
                    <a:pt x="1" y="9"/>
                  </a:cubicBezTo>
                  <a:cubicBezTo>
                    <a:pt x="11" y="4"/>
                    <a:pt x="22" y="3"/>
                    <a:pt x="34" y="2"/>
                  </a:cubicBezTo>
                  <a:cubicBezTo>
                    <a:pt x="53" y="2"/>
                    <a:pt x="75" y="0"/>
                    <a:pt x="91" y="12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35" name="Freeform 495"/>
            <p:cNvSpPr>
              <a:spLocks/>
            </p:cNvSpPr>
            <p:nvPr/>
          </p:nvSpPr>
          <p:spPr bwMode="auto">
            <a:xfrm>
              <a:off x="3173" y="1489"/>
              <a:ext cx="202" cy="126"/>
            </a:xfrm>
            <a:custGeom>
              <a:avLst/>
              <a:gdLst>
                <a:gd name="T0" fmla="*/ 86 w 93"/>
                <a:gd name="T1" fmla="*/ 9 h 58"/>
                <a:gd name="T2" fmla="*/ 93 w 93"/>
                <a:gd name="T3" fmla="*/ 13 h 58"/>
                <a:gd name="T4" fmla="*/ 87 w 93"/>
                <a:gd name="T5" fmla="*/ 18 h 58"/>
                <a:gd name="T6" fmla="*/ 77 w 93"/>
                <a:gd name="T7" fmla="*/ 19 h 58"/>
                <a:gd name="T8" fmla="*/ 63 w 93"/>
                <a:gd name="T9" fmla="*/ 13 h 58"/>
                <a:gd name="T10" fmla="*/ 56 w 93"/>
                <a:gd name="T11" fmla="*/ 13 h 58"/>
                <a:gd name="T12" fmla="*/ 65 w 93"/>
                <a:gd name="T13" fmla="*/ 16 h 58"/>
                <a:gd name="T14" fmla="*/ 75 w 93"/>
                <a:gd name="T15" fmla="*/ 20 h 58"/>
                <a:gd name="T16" fmla="*/ 13 w 93"/>
                <a:gd name="T17" fmla="*/ 13 h 58"/>
                <a:gd name="T18" fmla="*/ 9 w 93"/>
                <a:gd name="T19" fmla="*/ 11 h 58"/>
                <a:gd name="T20" fmla="*/ 9 w 93"/>
                <a:gd name="T21" fmla="*/ 13 h 58"/>
                <a:gd name="T22" fmla="*/ 34 w 93"/>
                <a:gd name="T23" fmla="*/ 23 h 58"/>
                <a:gd name="T24" fmla="*/ 71 w 93"/>
                <a:gd name="T25" fmla="*/ 23 h 58"/>
                <a:gd name="T26" fmla="*/ 82 w 93"/>
                <a:gd name="T27" fmla="*/ 22 h 58"/>
                <a:gd name="T28" fmla="*/ 83 w 93"/>
                <a:gd name="T29" fmla="*/ 23 h 58"/>
                <a:gd name="T30" fmla="*/ 81 w 93"/>
                <a:gd name="T31" fmla="*/ 53 h 58"/>
                <a:gd name="T32" fmla="*/ 36 w 93"/>
                <a:gd name="T33" fmla="*/ 55 h 58"/>
                <a:gd name="T34" fmla="*/ 4 w 93"/>
                <a:gd name="T35" fmla="*/ 43 h 58"/>
                <a:gd name="T36" fmla="*/ 1 w 93"/>
                <a:gd name="T37" fmla="*/ 24 h 58"/>
                <a:gd name="T38" fmla="*/ 2 w 93"/>
                <a:gd name="T39" fmla="*/ 25 h 58"/>
                <a:gd name="T40" fmla="*/ 1 w 93"/>
                <a:gd name="T41" fmla="*/ 25 h 58"/>
                <a:gd name="T42" fmla="*/ 7 w 93"/>
                <a:gd name="T43" fmla="*/ 38 h 58"/>
                <a:gd name="T44" fmla="*/ 1 w 93"/>
                <a:gd name="T45" fmla="*/ 18 h 58"/>
                <a:gd name="T46" fmla="*/ 1 w 93"/>
                <a:gd name="T47" fmla="*/ 11 h 58"/>
                <a:gd name="T48" fmla="*/ 21 w 93"/>
                <a:gd name="T49" fmla="*/ 4 h 58"/>
                <a:gd name="T50" fmla="*/ 86 w 93"/>
                <a:gd name="T51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58">
                  <a:moveTo>
                    <a:pt x="86" y="9"/>
                  </a:moveTo>
                  <a:cubicBezTo>
                    <a:pt x="89" y="8"/>
                    <a:pt x="92" y="12"/>
                    <a:pt x="93" y="13"/>
                  </a:cubicBezTo>
                  <a:cubicBezTo>
                    <a:pt x="92" y="16"/>
                    <a:pt x="89" y="17"/>
                    <a:pt x="87" y="18"/>
                  </a:cubicBezTo>
                  <a:cubicBezTo>
                    <a:pt x="83" y="15"/>
                    <a:pt x="82" y="21"/>
                    <a:pt x="77" y="19"/>
                  </a:cubicBezTo>
                  <a:cubicBezTo>
                    <a:pt x="73" y="16"/>
                    <a:pt x="68" y="15"/>
                    <a:pt x="63" y="13"/>
                  </a:cubicBezTo>
                  <a:cubicBezTo>
                    <a:pt x="61" y="13"/>
                    <a:pt x="58" y="12"/>
                    <a:pt x="56" y="13"/>
                  </a:cubicBezTo>
                  <a:cubicBezTo>
                    <a:pt x="58" y="16"/>
                    <a:pt x="62" y="15"/>
                    <a:pt x="65" y="16"/>
                  </a:cubicBezTo>
                  <a:cubicBezTo>
                    <a:pt x="68" y="18"/>
                    <a:pt x="72" y="18"/>
                    <a:pt x="75" y="20"/>
                  </a:cubicBezTo>
                  <a:cubicBezTo>
                    <a:pt x="54" y="22"/>
                    <a:pt x="31" y="22"/>
                    <a:pt x="13" y="13"/>
                  </a:cubicBezTo>
                  <a:cubicBezTo>
                    <a:pt x="11" y="12"/>
                    <a:pt x="12" y="9"/>
                    <a:pt x="9" y="11"/>
                  </a:cubicBezTo>
                  <a:cubicBezTo>
                    <a:pt x="8" y="11"/>
                    <a:pt x="9" y="12"/>
                    <a:pt x="9" y="13"/>
                  </a:cubicBezTo>
                  <a:cubicBezTo>
                    <a:pt x="16" y="19"/>
                    <a:pt x="25" y="20"/>
                    <a:pt x="34" y="23"/>
                  </a:cubicBezTo>
                  <a:cubicBezTo>
                    <a:pt x="46" y="22"/>
                    <a:pt x="59" y="25"/>
                    <a:pt x="71" y="23"/>
                  </a:cubicBezTo>
                  <a:cubicBezTo>
                    <a:pt x="75" y="23"/>
                    <a:pt x="78" y="22"/>
                    <a:pt x="82" y="22"/>
                  </a:cubicBezTo>
                  <a:lnTo>
                    <a:pt x="83" y="23"/>
                  </a:lnTo>
                  <a:cubicBezTo>
                    <a:pt x="83" y="34"/>
                    <a:pt x="82" y="42"/>
                    <a:pt x="81" y="53"/>
                  </a:cubicBezTo>
                  <a:cubicBezTo>
                    <a:pt x="67" y="58"/>
                    <a:pt x="51" y="55"/>
                    <a:pt x="36" y="55"/>
                  </a:cubicBezTo>
                  <a:cubicBezTo>
                    <a:pt x="25" y="52"/>
                    <a:pt x="12" y="52"/>
                    <a:pt x="4" y="43"/>
                  </a:cubicBezTo>
                  <a:cubicBezTo>
                    <a:pt x="0" y="38"/>
                    <a:pt x="0" y="31"/>
                    <a:pt x="1" y="24"/>
                  </a:cubicBezTo>
                  <a:lnTo>
                    <a:pt x="2" y="25"/>
                  </a:lnTo>
                  <a:lnTo>
                    <a:pt x="1" y="25"/>
                  </a:lnTo>
                  <a:cubicBezTo>
                    <a:pt x="4" y="29"/>
                    <a:pt x="5" y="33"/>
                    <a:pt x="7" y="38"/>
                  </a:cubicBezTo>
                  <a:cubicBezTo>
                    <a:pt x="6" y="31"/>
                    <a:pt x="3" y="25"/>
                    <a:pt x="1" y="18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7" y="6"/>
                    <a:pt x="14" y="6"/>
                    <a:pt x="21" y="4"/>
                  </a:cubicBezTo>
                  <a:cubicBezTo>
                    <a:pt x="42" y="0"/>
                    <a:pt x="67" y="0"/>
                    <a:pt x="86" y="9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36" name="Freeform 496"/>
            <p:cNvSpPr>
              <a:spLocks/>
            </p:cNvSpPr>
            <p:nvPr/>
          </p:nvSpPr>
          <p:spPr bwMode="auto">
            <a:xfrm>
              <a:off x="3356" y="1526"/>
              <a:ext cx="26" cy="76"/>
            </a:xfrm>
            <a:custGeom>
              <a:avLst/>
              <a:gdLst>
                <a:gd name="T0" fmla="*/ 8 w 12"/>
                <a:gd name="T1" fmla="*/ 31 h 35"/>
                <a:gd name="T2" fmla="*/ 0 w 12"/>
                <a:gd name="T3" fmla="*/ 35 h 35"/>
                <a:gd name="T4" fmla="*/ 1 w 12"/>
                <a:gd name="T5" fmla="*/ 4 h 35"/>
                <a:gd name="T6" fmla="*/ 11 w 12"/>
                <a:gd name="T7" fmla="*/ 0 h 35"/>
                <a:gd name="T8" fmla="*/ 8 w 12"/>
                <a:gd name="T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5">
                  <a:moveTo>
                    <a:pt x="8" y="31"/>
                  </a:moveTo>
                  <a:cubicBezTo>
                    <a:pt x="6" y="34"/>
                    <a:pt x="3" y="35"/>
                    <a:pt x="0" y="35"/>
                  </a:cubicBezTo>
                  <a:cubicBezTo>
                    <a:pt x="0" y="25"/>
                    <a:pt x="1" y="16"/>
                    <a:pt x="1" y="4"/>
                  </a:cubicBezTo>
                  <a:cubicBezTo>
                    <a:pt x="5" y="3"/>
                    <a:pt x="8" y="2"/>
                    <a:pt x="11" y="0"/>
                  </a:cubicBezTo>
                  <a:cubicBezTo>
                    <a:pt x="12" y="10"/>
                    <a:pt x="11" y="22"/>
                    <a:pt x="8" y="31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37" name="Freeform 497"/>
            <p:cNvSpPr>
              <a:spLocks/>
            </p:cNvSpPr>
            <p:nvPr/>
          </p:nvSpPr>
          <p:spPr bwMode="auto">
            <a:xfrm>
              <a:off x="3660" y="1528"/>
              <a:ext cx="4" cy="11"/>
            </a:xfrm>
            <a:custGeom>
              <a:avLst/>
              <a:gdLst>
                <a:gd name="T0" fmla="*/ 2 w 2"/>
                <a:gd name="T1" fmla="*/ 3 h 5"/>
                <a:gd name="T2" fmla="*/ 2 w 2"/>
                <a:gd name="T3" fmla="*/ 5 h 5"/>
                <a:gd name="T4" fmla="*/ 0 w 2"/>
                <a:gd name="T5" fmla="*/ 1 h 5"/>
                <a:gd name="T6" fmla="*/ 2 w 2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5"/>
                  </a:lnTo>
                  <a:cubicBezTo>
                    <a:pt x="1" y="4"/>
                    <a:pt x="0" y="3"/>
                    <a:pt x="0" y="1"/>
                  </a:cubicBezTo>
                  <a:cubicBezTo>
                    <a:pt x="2" y="0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38" name="Rectangle 498"/>
            <p:cNvSpPr>
              <a:spLocks noChangeArrowheads="1"/>
            </p:cNvSpPr>
            <p:nvPr/>
          </p:nvSpPr>
          <p:spPr bwMode="auto">
            <a:xfrm>
              <a:off x="3176" y="1536"/>
              <a:ext cx="1" cy="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39" name="Freeform 499"/>
            <p:cNvSpPr>
              <a:spLocks/>
            </p:cNvSpPr>
            <p:nvPr/>
          </p:nvSpPr>
          <p:spPr bwMode="auto">
            <a:xfrm>
              <a:off x="3593" y="1550"/>
              <a:ext cx="210" cy="225"/>
            </a:xfrm>
            <a:custGeom>
              <a:avLst/>
              <a:gdLst>
                <a:gd name="T0" fmla="*/ 50 w 97"/>
                <a:gd name="T1" fmla="*/ 3 h 104"/>
                <a:gd name="T2" fmla="*/ 49 w 97"/>
                <a:gd name="T3" fmla="*/ 5 h 104"/>
                <a:gd name="T4" fmla="*/ 50 w 97"/>
                <a:gd name="T5" fmla="*/ 8 h 104"/>
                <a:gd name="T6" fmla="*/ 61 w 97"/>
                <a:gd name="T7" fmla="*/ 5 h 104"/>
                <a:gd name="T8" fmla="*/ 58 w 97"/>
                <a:gd name="T9" fmla="*/ 11 h 104"/>
                <a:gd name="T10" fmla="*/ 56 w 97"/>
                <a:gd name="T11" fmla="*/ 13 h 104"/>
                <a:gd name="T12" fmla="*/ 60 w 97"/>
                <a:gd name="T13" fmla="*/ 16 h 104"/>
                <a:gd name="T14" fmla="*/ 67 w 97"/>
                <a:gd name="T15" fmla="*/ 11 h 104"/>
                <a:gd name="T16" fmla="*/ 66 w 97"/>
                <a:gd name="T17" fmla="*/ 16 h 104"/>
                <a:gd name="T18" fmla="*/ 65 w 97"/>
                <a:gd name="T19" fmla="*/ 19 h 104"/>
                <a:gd name="T20" fmla="*/ 70 w 97"/>
                <a:gd name="T21" fmla="*/ 19 h 104"/>
                <a:gd name="T22" fmla="*/ 73 w 97"/>
                <a:gd name="T23" fmla="*/ 21 h 104"/>
                <a:gd name="T24" fmla="*/ 76 w 97"/>
                <a:gd name="T25" fmla="*/ 22 h 104"/>
                <a:gd name="T26" fmla="*/ 75 w 97"/>
                <a:gd name="T27" fmla="*/ 29 h 104"/>
                <a:gd name="T28" fmla="*/ 88 w 97"/>
                <a:gd name="T29" fmla="*/ 39 h 104"/>
                <a:gd name="T30" fmla="*/ 80 w 97"/>
                <a:gd name="T31" fmla="*/ 41 h 104"/>
                <a:gd name="T32" fmla="*/ 88 w 97"/>
                <a:gd name="T33" fmla="*/ 43 h 104"/>
                <a:gd name="T34" fmla="*/ 91 w 97"/>
                <a:gd name="T35" fmla="*/ 34 h 104"/>
                <a:gd name="T36" fmla="*/ 97 w 97"/>
                <a:gd name="T37" fmla="*/ 30 h 104"/>
                <a:gd name="T38" fmla="*/ 96 w 97"/>
                <a:gd name="T39" fmla="*/ 36 h 104"/>
                <a:gd name="T40" fmla="*/ 97 w 97"/>
                <a:gd name="T41" fmla="*/ 75 h 104"/>
                <a:gd name="T42" fmla="*/ 79 w 97"/>
                <a:gd name="T43" fmla="*/ 62 h 104"/>
                <a:gd name="T44" fmla="*/ 78 w 97"/>
                <a:gd name="T45" fmla="*/ 59 h 104"/>
                <a:gd name="T46" fmla="*/ 66 w 97"/>
                <a:gd name="T47" fmla="*/ 84 h 104"/>
                <a:gd name="T48" fmla="*/ 54 w 97"/>
                <a:gd name="T49" fmla="*/ 101 h 104"/>
                <a:gd name="T50" fmla="*/ 35 w 97"/>
                <a:gd name="T51" fmla="*/ 98 h 104"/>
                <a:gd name="T52" fmla="*/ 33 w 97"/>
                <a:gd name="T53" fmla="*/ 97 h 104"/>
                <a:gd name="T54" fmla="*/ 19 w 97"/>
                <a:gd name="T55" fmla="*/ 55 h 104"/>
                <a:gd name="T56" fmla="*/ 23 w 97"/>
                <a:gd name="T57" fmla="*/ 49 h 104"/>
                <a:gd name="T58" fmla="*/ 0 w 97"/>
                <a:gd name="T59" fmla="*/ 49 h 104"/>
                <a:gd name="T60" fmla="*/ 18 w 97"/>
                <a:gd name="T61" fmla="*/ 43 h 104"/>
                <a:gd name="T62" fmla="*/ 52 w 97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104">
                  <a:moveTo>
                    <a:pt x="52" y="0"/>
                  </a:moveTo>
                  <a:cubicBezTo>
                    <a:pt x="52" y="1"/>
                    <a:pt x="51" y="2"/>
                    <a:pt x="50" y="3"/>
                  </a:cubicBezTo>
                  <a:cubicBezTo>
                    <a:pt x="49" y="2"/>
                    <a:pt x="48" y="3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51" y="4"/>
                    <a:pt x="53" y="1"/>
                    <a:pt x="57" y="1"/>
                  </a:cubicBezTo>
                  <a:cubicBezTo>
                    <a:pt x="55" y="4"/>
                    <a:pt x="51" y="4"/>
                    <a:pt x="50" y="8"/>
                  </a:cubicBezTo>
                  <a:cubicBezTo>
                    <a:pt x="51" y="9"/>
                    <a:pt x="52" y="9"/>
                    <a:pt x="53" y="10"/>
                  </a:cubicBezTo>
                  <a:cubicBezTo>
                    <a:pt x="57" y="11"/>
                    <a:pt x="58" y="6"/>
                    <a:pt x="61" y="5"/>
                  </a:cubicBezTo>
                  <a:lnTo>
                    <a:pt x="57" y="9"/>
                  </a:lnTo>
                  <a:lnTo>
                    <a:pt x="58" y="11"/>
                  </a:lnTo>
                  <a:lnTo>
                    <a:pt x="62" y="7"/>
                  </a:lnTo>
                  <a:cubicBezTo>
                    <a:pt x="61" y="9"/>
                    <a:pt x="58" y="11"/>
                    <a:pt x="56" y="13"/>
                  </a:cubicBezTo>
                  <a:cubicBezTo>
                    <a:pt x="57" y="14"/>
                    <a:pt x="59" y="12"/>
                    <a:pt x="60" y="13"/>
                  </a:cubicBezTo>
                  <a:cubicBezTo>
                    <a:pt x="60" y="14"/>
                    <a:pt x="57" y="15"/>
                    <a:pt x="60" y="16"/>
                  </a:cubicBezTo>
                  <a:cubicBezTo>
                    <a:pt x="60" y="15"/>
                    <a:pt x="61" y="14"/>
                    <a:pt x="62" y="15"/>
                  </a:cubicBezTo>
                  <a:cubicBezTo>
                    <a:pt x="64" y="14"/>
                    <a:pt x="65" y="12"/>
                    <a:pt x="67" y="11"/>
                  </a:cubicBezTo>
                  <a:cubicBezTo>
                    <a:pt x="67" y="11"/>
                    <a:pt x="64" y="15"/>
                    <a:pt x="63" y="16"/>
                  </a:cubicBezTo>
                  <a:cubicBezTo>
                    <a:pt x="63" y="18"/>
                    <a:pt x="65" y="17"/>
                    <a:pt x="66" y="16"/>
                  </a:cubicBezTo>
                  <a:lnTo>
                    <a:pt x="67" y="15"/>
                  </a:lnTo>
                  <a:cubicBezTo>
                    <a:pt x="66" y="16"/>
                    <a:pt x="67" y="18"/>
                    <a:pt x="65" y="19"/>
                  </a:cubicBezTo>
                  <a:cubicBezTo>
                    <a:pt x="64" y="20"/>
                    <a:pt x="65" y="20"/>
                    <a:pt x="66" y="21"/>
                  </a:cubicBezTo>
                  <a:cubicBezTo>
                    <a:pt x="67" y="21"/>
                    <a:pt x="68" y="17"/>
                    <a:pt x="70" y="19"/>
                  </a:cubicBezTo>
                  <a:cubicBezTo>
                    <a:pt x="70" y="20"/>
                    <a:pt x="67" y="21"/>
                    <a:pt x="69" y="22"/>
                  </a:cubicBezTo>
                  <a:cubicBezTo>
                    <a:pt x="71" y="22"/>
                    <a:pt x="72" y="20"/>
                    <a:pt x="73" y="21"/>
                  </a:cubicBezTo>
                  <a:cubicBezTo>
                    <a:pt x="73" y="21"/>
                    <a:pt x="71" y="22"/>
                    <a:pt x="72" y="23"/>
                  </a:cubicBezTo>
                  <a:cubicBezTo>
                    <a:pt x="74" y="24"/>
                    <a:pt x="74" y="22"/>
                    <a:pt x="76" y="22"/>
                  </a:cubicBezTo>
                  <a:cubicBezTo>
                    <a:pt x="72" y="24"/>
                    <a:pt x="76" y="25"/>
                    <a:pt x="74" y="28"/>
                  </a:cubicBezTo>
                  <a:lnTo>
                    <a:pt x="75" y="29"/>
                  </a:lnTo>
                  <a:cubicBezTo>
                    <a:pt x="77" y="27"/>
                    <a:pt x="80" y="24"/>
                    <a:pt x="83" y="25"/>
                  </a:cubicBezTo>
                  <a:cubicBezTo>
                    <a:pt x="87" y="28"/>
                    <a:pt x="88" y="35"/>
                    <a:pt x="88" y="39"/>
                  </a:cubicBezTo>
                  <a:cubicBezTo>
                    <a:pt x="86" y="41"/>
                    <a:pt x="85" y="43"/>
                    <a:pt x="82" y="43"/>
                  </a:cubicBezTo>
                  <a:cubicBezTo>
                    <a:pt x="81" y="42"/>
                    <a:pt x="81" y="40"/>
                    <a:pt x="80" y="41"/>
                  </a:cubicBezTo>
                  <a:cubicBezTo>
                    <a:pt x="79" y="42"/>
                    <a:pt x="78" y="43"/>
                    <a:pt x="79" y="44"/>
                  </a:cubicBezTo>
                  <a:cubicBezTo>
                    <a:pt x="82" y="46"/>
                    <a:pt x="85" y="45"/>
                    <a:pt x="88" y="43"/>
                  </a:cubicBezTo>
                  <a:cubicBezTo>
                    <a:pt x="93" y="40"/>
                    <a:pt x="89" y="34"/>
                    <a:pt x="92" y="31"/>
                  </a:cubicBezTo>
                  <a:cubicBezTo>
                    <a:pt x="92" y="32"/>
                    <a:pt x="91" y="33"/>
                    <a:pt x="91" y="34"/>
                  </a:cubicBezTo>
                  <a:cubicBezTo>
                    <a:pt x="91" y="34"/>
                    <a:pt x="92" y="35"/>
                    <a:pt x="93" y="35"/>
                  </a:cubicBezTo>
                  <a:cubicBezTo>
                    <a:pt x="94" y="33"/>
                    <a:pt x="95" y="31"/>
                    <a:pt x="97" y="30"/>
                  </a:cubicBezTo>
                  <a:cubicBezTo>
                    <a:pt x="96" y="32"/>
                    <a:pt x="92" y="35"/>
                    <a:pt x="94" y="37"/>
                  </a:cubicBezTo>
                  <a:lnTo>
                    <a:pt x="96" y="36"/>
                  </a:lnTo>
                  <a:cubicBezTo>
                    <a:pt x="95" y="41"/>
                    <a:pt x="94" y="48"/>
                    <a:pt x="95" y="53"/>
                  </a:cubicBezTo>
                  <a:cubicBezTo>
                    <a:pt x="95" y="61"/>
                    <a:pt x="96" y="68"/>
                    <a:pt x="97" y="75"/>
                  </a:cubicBezTo>
                  <a:cubicBezTo>
                    <a:pt x="84" y="79"/>
                    <a:pt x="71" y="85"/>
                    <a:pt x="60" y="95"/>
                  </a:cubicBezTo>
                  <a:cubicBezTo>
                    <a:pt x="70" y="85"/>
                    <a:pt x="78" y="75"/>
                    <a:pt x="79" y="62"/>
                  </a:cubicBezTo>
                  <a:cubicBezTo>
                    <a:pt x="80" y="61"/>
                    <a:pt x="80" y="61"/>
                    <a:pt x="80" y="60"/>
                  </a:cubicBezTo>
                  <a:cubicBezTo>
                    <a:pt x="79" y="60"/>
                    <a:pt x="78" y="58"/>
                    <a:pt x="78" y="59"/>
                  </a:cubicBezTo>
                  <a:cubicBezTo>
                    <a:pt x="75" y="61"/>
                    <a:pt x="78" y="63"/>
                    <a:pt x="77" y="65"/>
                  </a:cubicBezTo>
                  <a:cubicBezTo>
                    <a:pt x="75" y="71"/>
                    <a:pt x="72" y="79"/>
                    <a:pt x="66" y="84"/>
                  </a:cubicBezTo>
                  <a:cubicBezTo>
                    <a:pt x="63" y="88"/>
                    <a:pt x="59" y="93"/>
                    <a:pt x="54" y="95"/>
                  </a:cubicBezTo>
                  <a:cubicBezTo>
                    <a:pt x="55" y="97"/>
                    <a:pt x="54" y="100"/>
                    <a:pt x="54" y="101"/>
                  </a:cubicBezTo>
                  <a:cubicBezTo>
                    <a:pt x="51" y="103"/>
                    <a:pt x="50" y="104"/>
                    <a:pt x="47" y="103"/>
                  </a:cubicBezTo>
                  <a:cubicBezTo>
                    <a:pt x="43" y="100"/>
                    <a:pt x="40" y="98"/>
                    <a:pt x="35" y="98"/>
                  </a:cubicBezTo>
                  <a:cubicBezTo>
                    <a:pt x="34" y="98"/>
                    <a:pt x="34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1" y="96"/>
                    <a:pt x="30" y="94"/>
                    <a:pt x="29" y="93"/>
                  </a:cubicBezTo>
                  <a:cubicBezTo>
                    <a:pt x="23" y="81"/>
                    <a:pt x="21" y="68"/>
                    <a:pt x="19" y="55"/>
                  </a:cubicBezTo>
                  <a:cubicBezTo>
                    <a:pt x="21" y="55"/>
                    <a:pt x="23" y="53"/>
                    <a:pt x="24" y="51"/>
                  </a:cubicBezTo>
                  <a:cubicBezTo>
                    <a:pt x="25" y="50"/>
                    <a:pt x="24" y="48"/>
                    <a:pt x="23" y="49"/>
                  </a:cubicBezTo>
                  <a:cubicBezTo>
                    <a:pt x="19" y="54"/>
                    <a:pt x="11" y="54"/>
                    <a:pt x="6" y="53"/>
                  </a:cubicBezTo>
                  <a:cubicBezTo>
                    <a:pt x="3" y="53"/>
                    <a:pt x="1" y="51"/>
                    <a:pt x="0" y="49"/>
                  </a:cubicBezTo>
                  <a:cubicBezTo>
                    <a:pt x="0" y="40"/>
                    <a:pt x="11" y="47"/>
                    <a:pt x="16" y="45"/>
                  </a:cubicBezTo>
                  <a:cubicBezTo>
                    <a:pt x="16" y="44"/>
                    <a:pt x="17" y="44"/>
                    <a:pt x="18" y="43"/>
                  </a:cubicBezTo>
                  <a:cubicBezTo>
                    <a:pt x="17" y="33"/>
                    <a:pt x="14" y="21"/>
                    <a:pt x="14" y="11"/>
                  </a:cubicBezTo>
                  <a:cubicBezTo>
                    <a:pt x="26" y="3"/>
                    <a:pt x="39" y="0"/>
                    <a:pt x="52" y="0"/>
                  </a:cubicBezTo>
                  <a:close/>
                </a:path>
              </a:pathLst>
            </a:custGeom>
            <a:solidFill>
              <a:srgbClr val="B3602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40" name="Freeform 500"/>
            <p:cNvSpPr>
              <a:spLocks/>
            </p:cNvSpPr>
            <p:nvPr/>
          </p:nvSpPr>
          <p:spPr bwMode="auto">
            <a:xfrm>
              <a:off x="3165" y="1595"/>
              <a:ext cx="213" cy="207"/>
            </a:xfrm>
            <a:custGeom>
              <a:avLst/>
              <a:gdLst>
                <a:gd name="T0" fmla="*/ 75 w 98"/>
                <a:gd name="T1" fmla="*/ 10 h 95"/>
                <a:gd name="T2" fmla="*/ 93 w 98"/>
                <a:gd name="T3" fmla="*/ 5 h 95"/>
                <a:gd name="T4" fmla="*/ 95 w 98"/>
                <a:gd name="T5" fmla="*/ 55 h 95"/>
                <a:gd name="T6" fmla="*/ 94 w 98"/>
                <a:gd name="T7" fmla="*/ 70 h 95"/>
                <a:gd name="T8" fmla="*/ 83 w 98"/>
                <a:gd name="T9" fmla="*/ 75 h 95"/>
                <a:gd name="T10" fmla="*/ 46 w 98"/>
                <a:gd name="T11" fmla="*/ 95 h 95"/>
                <a:gd name="T12" fmla="*/ 37 w 98"/>
                <a:gd name="T13" fmla="*/ 85 h 95"/>
                <a:gd name="T14" fmla="*/ 33 w 98"/>
                <a:gd name="T15" fmla="*/ 78 h 95"/>
                <a:gd name="T16" fmla="*/ 18 w 98"/>
                <a:gd name="T17" fmla="*/ 74 h 95"/>
                <a:gd name="T18" fmla="*/ 8 w 98"/>
                <a:gd name="T19" fmla="*/ 38 h 95"/>
                <a:gd name="T20" fmla="*/ 7 w 98"/>
                <a:gd name="T21" fmla="*/ 36 h 95"/>
                <a:gd name="T22" fmla="*/ 5 w 98"/>
                <a:gd name="T23" fmla="*/ 36 h 95"/>
                <a:gd name="T24" fmla="*/ 5 w 98"/>
                <a:gd name="T25" fmla="*/ 38 h 95"/>
                <a:gd name="T26" fmla="*/ 1 w 98"/>
                <a:gd name="T27" fmla="*/ 35 h 95"/>
                <a:gd name="T28" fmla="*/ 3 w 98"/>
                <a:gd name="T29" fmla="*/ 30 h 95"/>
                <a:gd name="T30" fmla="*/ 6 w 98"/>
                <a:gd name="T31" fmla="*/ 29 h 95"/>
                <a:gd name="T32" fmla="*/ 6 w 98"/>
                <a:gd name="T33" fmla="*/ 18 h 95"/>
                <a:gd name="T34" fmla="*/ 10 w 98"/>
                <a:gd name="T35" fmla="*/ 19 h 95"/>
                <a:gd name="T36" fmla="*/ 6 w 98"/>
                <a:gd name="T37" fmla="*/ 15 h 95"/>
                <a:gd name="T38" fmla="*/ 10 w 98"/>
                <a:gd name="T39" fmla="*/ 0 h 95"/>
                <a:gd name="T40" fmla="*/ 75 w 98"/>
                <a:gd name="T41" fmla="*/ 1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95">
                  <a:moveTo>
                    <a:pt x="75" y="10"/>
                  </a:moveTo>
                  <a:cubicBezTo>
                    <a:pt x="81" y="7"/>
                    <a:pt x="88" y="8"/>
                    <a:pt x="93" y="5"/>
                  </a:cubicBezTo>
                  <a:cubicBezTo>
                    <a:pt x="98" y="21"/>
                    <a:pt x="97" y="38"/>
                    <a:pt x="95" y="55"/>
                  </a:cubicBezTo>
                  <a:cubicBezTo>
                    <a:pt x="96" y="60"/>
                    <a:pt x="87" y="65"/>
                    <a:pt x="94" y="70"/>
                  </a:cubicBezTo>
                  <a:cubicBezTo>
                    <a:pt x="90" y="72"/>
                    <a:pt x="86" y="73"/>
                    <a:pt x="83" y="75"/>
                  </a:cubicBezTo>
                  <a:cubicBezTo>
                    <a:pt x="70" y="81"/>
                    <a:pt x="57" y="87"/>
                    <a:pt x="46" y="95"/>
                  </a:cubicBezTo>
                  <a:cubicBezTo>
                    <a:pt x="42" y="93"/>
                    <a:pt x="39" y="89"/>
                    <a:pt x="37" y="85"/>
                  </a:cubicBezTo>
                  <a:cubicBezTo>
                    <a:pt x="36" y="82"/>
                    <a:pt x="35" y="80"/>
                    <a:pt x="33" y="78"/>
                  </a:cubicBezTo>
                  <a:cubicBezTo>
                    <a:pt x="27" y="79"/>
                    <a:pt x="22" y="78"/>
                    <a:pt x="18" y="74"/>
                  </a:cubicBezTo>
                  <a:cubicBezTo>
                    <a:pt x="11" y="64"/>
                    <a:pt x="11" y="51"/>
                    <a:pt x="8" y="38"/>
                  </a:cubicBezTo>
                  <a:cubicBezTo>
                    <a:pt x="8" y="38"/>
                    <a:pt x="7" y="36"/>
                    <a:pt x="7" y="36"/>
                  </a:cubicBezTo>
                  <a:cubicBezTo>
                    <a:pt x="6" y="35"/>
                    <a:pt x="5" y="36"/>
                    <a:pt x="5" y="36"/>
                  </a:cubicBezTo>
                  <a:lnTo>
                    <a:pt x="5" y="38"/>
                  </a:lnTo>
                  <a:cubicBezTo>
                    <a:pt x="3" y="37"/>
                    <a:pt x="2" y="37"/>
                    <a:pt x="1" y="35"/>
                  </a:cubicBezTo>
                  <a:cubicBezTo>
                    <a:pt x="1" y="34"/>
                    <a:pt x="0" y="31"/>
                    <a:pt x="3" y="30"/>
                  </a:cubicBezTo>
                  <a:cubicBezTo>
                    <a:pt x="4" y="31"/>
                    <a:pt x="5" y="30"/>
                    <a:pt x="6" y="29"/>
                  </a:cubicBezTo>
                  <a:cubicBezTo>
                    <a:pt x="6" y="26"/>
                    <a:pt x="5" y="22"/>
                    <a:pt x="6" y="18"/>
                  </a:cubicBezTo>
                  <a:cubicBezTo>
                    <a:pt x="7" y="18"/>
                    <a:pt x="8" y="21"/>
                    <a:pt x="10" y="19"/>
                  </a:cubicBezTo>
                  <a:cubicBezTo>
                    <a:pt x="9" y="17"/>
                    <a:pt x="7" y="17"/>
                    <a:pt x="6" y="15"/>
                  </a:cubicBezTo>
                  <a:cubicBezTo>
                    <a:pt x="7" y="10"/>
                    <a:pt x="8" y="5"/>
                    <a:pt x="10" y="0"/>
                  </a:cubicBezTo>
                  <a:cubicBezTo>
                    <a:pt x="30" y="11"/>
                    <a:pt x="51" y="11"/>
                    <a:pt x="75" y="10"/>
                  </a:cubicBezTo>
                  <a:close/>
                </a:path>
              </a:pathLst>
            </a:custGeom>
            <a:solidFill>
              <a:srgbClr val="FCAC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41" name="Freeform 501"/>
            <p:cNvSpPr>
              <a:spLocks/>
            </p:cNvSpPr>
            <p:nvPr/>
          </p:nvSpPr>
          <p:spPr bwMode="auto">
            <a:xfrm>
              <a:off x="3651" y="1599"/>
              <a:ext cx="22" cy="20"/>
            </a:xfrm>
            <a:custGeom>
              <a:avLst/>
              <a:gdLst>
                <a:gd name="T0" fmla="*/ 10 w 10"/>
                <a:gd name="T1" fmla="*/ 9 h 9"/>
                <a:gd name="T2" fmla="*/ 0 w 10"/>
                <a:gd name="T3" fmla="*/ 3 h 9"/>
                <a:gd name="T4" fmla="*/ 8 w 10"/>
                <a:gd name="T5" fmla="*/ 6 h 9"/>
                <a:gd name="T6" fmla="*/ 10 w 10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cubicBezTo>
                    <a:pt x="7" y="6"/>
                    <a:pt x="4" y="4"/>
                    <a:pt x="0" y="3"/>
                  </a:cubicBezTo>
                  <a:cubicBezTo>
                    <a:pt x="3" y="0"/>
                    <a:pt x="6" y="5"/>
                    <a:pt x="8" y="6"/>
                  </a:cubicBezTo>
                  <a:cubicBezTo>
                    <a:pt x="10" y="6"/>
                    <a:pt x="9" y="8"/>
                    <a:pt x="10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42" name="Freeform 502"/>
            <p:cNvSpPr>
              <a:spLocks/>
            </p:cNvSpPr>
            <p:nvPr/>
          </p:nvSpPr>
          <p:spPr bwMode="auto">
            <a:xfrm>
              <a:off x="3760" y="1615"/>
              <a:ext cx="15" cy="17"/>
            </a:xfrm>
            <a:custGeom>
              <a:avLst/>
              <a:gdLst>
                <a:gd name="T0" fmla="*/ 7 w 7"/>
                <a:gd name="T1" fmla="*/ 3 h 8"/>
                <a:gd name="T2" fmla="*/ 4 w 7"/>
                <a:gd name="T3" fmla="*/ 8 h 8"/>
                <a:gd name="T4" fmla="*/ 5 w 7"/>
                <a:gd name="T5" fmla="*/ 2 h 8"/>
                <a:gd name="T6" fmla="*/ 0 w 7"/>
                <a:gd name="T7" fmla="*/ 2 h 8"/>
                <a:gd name="T8" fmla="*/ 3 w 7"/>
                <a:gd name="T9" fmla="*/ 0 h 8"/>
                <a:gd name="T10" fmla="*/ 7 w 7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5"/>
                    <a:pt x="6" y="8"/>
                    <a:pt x="4" y="8"/>
                  </a:cubicBezTo>
                  <a:cubicBezTo>
                    <a:pt x="3" y="6"/>
                    <a:pt x="7" y="4"/>
                    <a:pt x="5" y="2"/>
                  </a:cubicBezTo>
                  <a:cubicBezTo>
                    <a:pt x="3" y="1"/>
                    <a:pt x="1" y="5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43" name="Freeform 503"/>
            <p:cNvSpPr>
              <a:spLocks/>
            </p:cNvSpPr>
            <p:nvPr/>
          </p:nvSpPr>
          <p:spPr bwMode="auto">
            <a:xfrm>
              <a:off x="3358" y="1619"/>
              <a:ext cx="7" cy="4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2 h 2"/>
                <a:gd name="T4" fmla="*/ 1 w 3"/>
                <a:gd name="T5" fmla="*/ 0 h 2"/>
                <a:gd name="T6" fmla="*/ 2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44" name="Freeform 504"/>
            <p:cNvSpPr>
              <a:spLocks/>
            </p:cNvSpPr>
            <p:nvPr/>
          </p:nvSpPr>
          <p:spPr bwMode="auto">
            <a:xfrm>
              <a:off x="3343" y="1621"/>
              <a:ext cx="4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0 w 2"/>
                <a:gd name="T5" fmla="*/ 0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1"/>
                    <a:pt x="1" y="1"/>
                    <a:pt x="0" y="2"/>
                  </a:cubicBez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45" name="Freeform 505"/>
            <p:cNvSpPr>
              <a:spLocks/>
            </p:cNvSpPr>
            <p:nvPr/>
          </p:nvSpPr>
          <p:spPr bwMode="auto">
            <a:xfrm>
              <a:off x="3654" y="1619"/>
              <a:ext cx="8" cy="11"/>
            </a:xfrm>
            <a:custGeom>
              <a:avLst/>
              <a:gdLst>
                <a:gd name="T0" fmla="*/ 4 w 4"/>
                <a:gd name="T1" fmla="*/ 2 h 5"/>
                <a:gd name="T2" fmla="*/ 3 w 4"/>
                <a:gd name="T3" fmla="*/ 3 h 5"/>
                <a:gd name="T4" fmla="*/ 4 w 4"/>
                <a:gd name="T5" fmla="*/ 3 h 5"/>
                <a:gd name="T6" fmla="*/ 1 w 4"/>
                <a:gd name="T7" fmla="*/ 4 h 5"/>
                <a:gd name="T8" fmla="*/ 0 w 4"/>
                <a:gd name="T9" fmla="*/ 1 h 5"/>
                <a:gd name="T10" fmla="*/ 4 w 4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3" y="3"/>
                  </a:lnTo>
                  <a:cubicBezTo>
                    <a:pt x="3" y="3"/>
                    <a:pt x="4" y="3"/>
                    <a:pt x="4" y="3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46" name="Freeform 506"/>
            <p:cNvSpPr>
              <a:spLocks/>
            </p:cNvSpPr>
            <p:nvPr/>
          </p:nvSpPr>
          <p:spPr bwMode="auto">
            <a:xfrm>
              <a:off x="3280" y="1623"/>
              <a:ext cx="4" cy="9"/>
            </a:xfrm>
            <a:custGeom>
              <a:avLst/>
              <a:gdLst>
                <a:gd name="T0" fmla="*/ 2 w 2"/>
                <a:gd name="T1" fmla="*/ 1 h 4"/>
                <a:gd name="T2" fmla="*/ 0 w 2"/>
                <a:gd name="T3" fmla="*/ 3 h 4"/>
                <a:gd name="T4" fmla="*/ 2 w 2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2"/>
                    <a:pt x="1" y="4"/>
                    <a:pt x="0" y="3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47" name="Freeform 507"/>
            <p:cNvSpPr>
              <a:spLocks/>
            </p:cNvSpPr>
            <p:nvPr/>
          </p:nvSpPr>
          <p:spPr bwMode="auto">
            <a:xfrm>
              <a:off x="3260" y="1626"/>
              <a:ext cx="5" cy="6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3 h 3"/>
                <a:gd name="T4" fmla="*/ 0 w 2"/>
                <a:gd name="T5" fmla="*/ 2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2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48" name="Freeform 508"/>
            <p:cNvSpPr>
              <a:spLocks/>
            </p:cNvSpPr>
            <p:nvPr/>
          </p:nvSpPr>
          <p:spPr bwMode="auto">
            <a:xfrm>
              <a:off x="3321" y="1628"/>
              <a:ext cx="2" cy="4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lnTo>
                    <a:pt x="0" y="2"/>
                  </a:lnTo>
                  <a:lnTo>
                    <a:pt x="0" y="0"/>
                  </a:ln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49" name="Freeform 509"/>
            <p:cNvSpPr>
              <a:spLocks/>
            </p:cNvSpPr>
            <p:nvPr/>
          </p:nvSpPr>
          <p:spPr bwMode="auto">
            <a:xfrm>
              <a:off x="3213" y="1632"/>
              <a:ext cx="32" cy="87"/>
            </a:xfrm>
            <a:custGeom>
              <a:avLst/>
              <a:gdLst>
                <a:gd name="T0" fmla="*/ 13 w 15"/>
                <a:gd name="T1" fmla="*/ 10 h 40"/>
                <a:gd name="T2" fmla="*/ 8 w 15"/>
                <a:gd name="T3" fmla="*/ 34 h 40"/>
                <a:gd name="T4" fmla="*/ 8 w 15"/>
                <a:gd name="T5" fmla="*/ 40 h 40"/>
                <a:gd name="T6" fmla="*/ 4 w 15"/>
                <a:gd name="T7" fmla="*/ 32 h 40"/>
                <a:gd name="T8" fmla="*/ 3 w 15"/>
                <a:gd name="T9" fmla="*/ 28 h 40"/>
                <a:gd name="T10" fmla="*/ 7 w 15"/>
                <a:gd name="T11" fmla="*/ 30 h 40"/>
                <a:gd name="T12" fmla="*/ 10 w 15"/>
                <a:gd name="T13" fmla="*/ 24 h 40"/>
                <a:gd name="T14" fmla="*/ 11 w 15"/>
                <a:gd name="T15" fmla="*/ 17 h 40"/>
                <a:gd name="T16" fmla="*/ 8 w 15"/>
                <a:gd name="T17" fmla="*/ 27 h 40"/>
                <a:gd name="T18" fmla="*/ 5 w 15"/>
                <a:gd name="T19" fmla="*/ 22 h 40"/>
                <a:gd name="T20" fmla="*/ 3 w 15"/>
                <a:gd name="T21" fmla="*/ 24 h 40"/>
                <a:gd name="T22" fmla="*/ 2 w 15"/>
                <a:gd name="T23" fmla="*/ 21 h 40"/>
                <a:gd name="T24" fmla="*/ 5 w 15"/>
                <a:gd name="T25" fmla="*/ 20 h 40"/>
                <a:gd name="T26" fmla="*/ 7 w 15"/>
                <a:gd name="T27" fmla="*/ 21 h 40"/>
                <a:gd name="T28" fmla="*/ 7 w 15"/>
                <a:gd name="T29" fmla="*/ 21 h 40"/>
                <a:gd name="T30" fmla="*/ 3 w 15"/>
                <a:gd name="T31" fmla="*/ 16 h 40"/>
                <a:gd name="T32" fmla="*/ 8 w 15"/>
                <a:gd name="T33" fmla="*/ 19 h 40"/>
                <a:gd name="T34" fmla="*/ 8 w 15"/>
                <a:gd name="T35" fmla="*/ 17 h 40"/>
                <a:gd name="T36" fmla="*/ 5 w 15"/>
                <a:gd name="T37" fmla="*/ 14 h 40"/>
                <a:gd name="T38" fmla="*/ 8 w 15"/>
                <a:gd name="T39" fmla="*/ 15 h 40"/>
                <a:gd name="T40" fmla="*/ 6 w 15"/>
                <a:gd name="T41" fmla="*/ 8 h 40"/>
                <a:gd name="T42" fmla="*/ 4 w 15"/>
                <a:gd name="T43" fmla="*/ 9 h 40"/>
                <a:gd name="T44" fmla="*/ 3 w 15"/>
                <a:gd name="T45" fmla="*/ 11 h 40"/>
                <a:gd name="T46" fmla="*/ 3 w 15"/>
                <a:gd name="T47" fmla="*/ 7 h 40"/>
                <a:gd name="T48" fmla="*/ 6 w 15"/>
                <a:gd name="T49" fmla="*/ 6 h 40"/>
                <a:gd name="T50" fmla="*/ 10 w 15"/>
                <a:gd name="T51" fmla="*/ 17 h 40"/>
                <a:gd name="T52" fmla="*/ 10 w 15"/>
                <a:gd name="T53" fmla="*/ 8 h 40"/>
                <a:gd name="T54" fmla="*/ 7 w 15"/>
                <a:gd name="T55" fmla="*/ 3 h 40"/>
                <a:gd name="T56" fmla="*/ 0 w 15"/>
                <a:gd name="T57" fmla="*/ 4 h 40"/>
                <a:gd name="T58" fmla="*/ 5 w 15"/>
                <a:gd name="T59" fmla="*/ 1 h 40"/>
                <a:gd name="T60" fmla="*/ 13 w 15"/>
                <a:gd name="T61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" h="40">
                  <a:moveTo>
                    <a:pt x="13" y="10"/>
                  </a:moveTo>
                  <a:cubicBezTo>
                    <a:pt x="13" y="18"/>
                    <a:pt x="15" y="27"/>
                    <a:pt x="8" y="34"/>
                  </a:cubicBezTo>
                  <a:cubicBezTo>
                    <a:pt x="7" y="36"/>
                    <a:pt x="9" y="38"/>
                    <a:pt x="8" y="40"/>
                  </a:cubicBezTo>
                  <a:cubicBezTo>
                    <a:pt x="6" y="37"/>
                    <a:pt x="7" y="32"/>
                    <a:pt x="4" y="32"/>
                  </a:cubicBezTo>
                  <a:cubicBezTo>
                    <a:pt x="3" y="30"/>
                    <a:pt x="2" y="29"/>
                    <a:pt x="3" y="28"/>
                  </a:cubicBezTo>
                  <a:cubicBezTo>
                    <a:pt x="5" y="28"/>
                    <a:pt x="4" y="33"/>
                    <a:pt x="7" y="30"/>
                  </a:cubicBezTo>
                  <a:cubicBezTo>
                    <a:pt x="8" y="28"/>
                    <a:pt x="11" y="27"/>
                    <a:pt x="10" y="24"/>
                  </a:cubicBezTo>
                  <a:cubicBezTo>
                    <a:pt x="12" y="23"/>
                    <a:pt x="11" y="19"/>
                    <a:pt x="11" y="17"/>
                  </a:cubicBezTo>
                  <a:cubicBezTo>
                    <a:pt x="9" y="20"/>
                    <a:pt x="8" y="23"/>
                    <a:pt x="8" y="27"/>
                  </a:cubicBezTo>
                  <a:cubicBezTo>
                    <a:pt x="5" y="27"/>
                    <a:pt x="7" y="23"/>
                    <a:pt x="5" y="22"/>
                  </a:cubicBezTo>
                  <a:lnTo>
                    <a:pt x="3" y="24"/>
                  </a:lnTo>
                  <a:cubicBezTo>
                    <a:pt x="2" y="24"/>
                    <a:pt x="2" y="22"/>
                    <a:pt x="2" y="21"/>
                  </a:cubicBezTo>
                  <a:cubicBezTo>
                    <a:pt x="4" y="21"/>
                    <a:pt x="3" y="19"/>
                    <a:pt x="5" y="20"/>
                  </a:cubicBezTo>
                  <a:cubicBezTo>
                    <a:pt x="6" y="20"/>
                    <a:pt x="6" y="21"/>
                    <a:pt x="7" y="21"/>
                  </a:cubicBezTo>
                  <a:lnTo>
                    <a:pt x="7" y="21"/>
                  </a:lnTo>
                  <a:cubicBezTo>
                    <a:pt x="6" y="18"/>
                    <a:pt x="3" y="18"/>
                    <a:pt x="3" y="16"/>
                  </a:cubicBezTo>
                  <a:cubicBezTo>
                    <a:pt x="5" y="15"/>
                    <a:pt x="7" y="17"/>
                    <a:pt x="8" y="19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8" y="16"/>
                    <a:pt x="5" y="16"/>
                    <a:pt x="5" y="14"/>
                  </a:cubicBezTo>
                  <a:cubicBezTo>
                    <a:pt x="6" y="13"/>
                    <a:pt x="7" y="14"/>
                    <a:pt x="8" y="15"/>
                  </a:cubicBezTo>
                  <a:cubicBezTo>
                    <a:pt x="8" y="13"/>
                    <a:pt x="8" y="9"/>
                    <a:pt x="6" y="8"/>
                  </a:cubicBezTo>
                  <a:cubicBezTo>
                    <a:pt x="5" y="7"/>
                    <a:pt x="4" y="9"/>
                    <a:pt x="4" y="9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3" y="5"/>
                    <a:pt x="5" y="6"/>
                    <a:pt x="6" y="6"/>
                  </a:cubicBezTo>
                  <a:cubicBezTo>
                    <a:pt x="10" y="8"/>
                    <a:pt x="9" y="13"/>
                    <a:pt x="10" y="17"/>
                  </a:cubicBezTo>
                  <a:cubicBezTo>
                    <a:pt x="12" y="15"/>
                    <a:pt x="10" y="10"/>
                    <a:pt x="10" y="8"/>
                  </a:cubicBezTo>
                  <a:cubicBezTo>
                    <a:pt x="8" y="7"/>
                    <a:pt x="9" y="4"/>
                    <a:pt x="7" y="3"/>
                  </a:cubicBezTo>
                  <a:cubicBezTo>
                    <a:pt x="3" y="1"/>
                    <a:pt x="2" y="10"/>
                    <a:pt x="0" y="4"/>
                  </a:cubicBezTo>
                  <a:cubicBezTo>
                    <a:pt x="1" y="2"/>
                    <a:pt x="3" y="1"/>
                    <a:pt x="5" y="1"/>
                  </a:cubicBezTo>
                  <a:cubicBezTo>
                    <a:pt x="11" y="0"/>
                    <a:pt x="10" y="7"/>
                    <a:pt x="13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50" name="Freeform 510"/>
            <p:cNvSpPr>
              <a:spLocks/>
            </p:cNvSpPr>
            <p:nvPr/>
          </p:nvSpPr>
          <p:spPr bwMode="auto">
            <a:xfrm>
              <a:off x="3354" y="1634"/>
              <a:ext cx="2" cy="5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0" y="2"/>
                  </a:cubicBezTo>
                  <a:lnTo>
                    <a:pt x="0" y="2"/>
                  </a:lnTo>
                  <a:lnTo>
                    <a:pt x="0" y="0"/>
                  </a:ln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51" name="Freeform 511"/>
            <p:cNvSpPr>
              <a:spLocks/>
            </p:cNvSpPr>
            <p:nvPr/>
          </p:nvSpPr>
          <p:spPr bwMode="auto">
            <a:xfrm>
              <a:off x="3260" y="1636"/>
              <a:ext cx="7" cy="5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2 h 2"/>
                <a:gd name="T4" fmla="*/ 1 w 3"/>
                <a:gd name="T5" fmla="*/ 2 h 2"/>
                <a:gd name="T6" fmla="*/ 1 w 3"/>
                <a:gd name="T7" fmla="*/ 0 h 2"/>
                <a:gd name="T8" fmla="*/ 3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2"/>
                  </a:lnTo>
                  <a:lnTo>
                    <a:pt x="1" y="2"/>
                  </a:lnTo>
                  <a:cubicBezTo>
                    <a:pt x="1" y="1"/>
                    <a:pt x="0" y="0"/>
                    <a:pt x="1" y="0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52" name="Freeform 512"/>
            <p:cNvSpPr>
              <a:spLocks/>
            </p:cNvSpPr>
            <p:nvPr/>
          </p:nvSpPr>
          <p:spPr bwMode="auto">
            <a:xfrm>
              <a:off x="3295" y="1643"/>
              <a:ext cx="7" cy="4"/>
            </a:xfrm>
            <a:custGeom>
              <a:avLst/>
              <a:gdLst>
                <a:gd name="T0" fmla="*/ 3 w 3"/>
                <a:gd name="T1" fmla="*/ 0 h 2"/>
                <a:gd name="T2" fmla="*/ 2 w 3"/>
                <a:gd name="T3" fmla="*/ 2 h 2"/>
                <a:gd name="T4" fmla="*/ 0 w 3"/>
                <a:gd name="T5" fmla="*/ 1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53" name="Freeform 513"/>
            <p:cNvSpPr>
              <a:spLocks/>
            </p:cNvSpPr>
            <p:nvPr/>
          </p:nvSpPr>
          <p:spPr bwMode="auto">
            <a:xfrm>
              <a:off x="3269" y="1645"/>
              <a:ext cx="7" cy="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1" y="2"/>
                    <a:pt x="0" y="1"/>
                  </a:cubicBezTo>
                  <a:lnTo>
                    <a:pt x="1" y="0"/>
                  </a:ln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54" name="Freeform 514"/>
            <p:cNvSpPr>
              <a:spLocks/>
            </p:cNvSpPr>
            <p:nvPr/>
          </p:nvSpPr>
          <p:spPr bwMode="auto">
            <a:xfrm>
              <a:off x="3330" y="1645"/>
              <a:ext cx="6" cy="7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3 h 3"/>
                <a:gd name="T4" fmla="*/ 1 w 3"/>
                <a:gd name="T5" fmla="*/ 0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2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55" name="Freeform 515"/>
            <p:cNvSpPr>
              <a:spLocks/>
            </p:cNvSpPr>
            <p:nvPr/>
          </p:nvSpPr>
          <p:spPr bwMode="auto">
            <a:xfrm>
              <a:off x="3352" y="1652"/>
              <a:ext cx="4" cy="6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56" name="Freeform 516"/>
            <p:cNvSpPr>
              <a:spLocks/>
            </p:cNvSpPr>
            <p:nvPr/>
          </p:nvSpPr>
          <p:spPr bwMode="auto">
            <a:xfrm>
              <a:off x="3312" y="1652"/>
              <a:ext cx="5" cy="4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2 h 2"/>
                <a:gd name="T4" fmla="*/ 0 w 2"/>
                <a:gd name="T5" fmla="*/ 2 h 2"/>
                <a:gd name="T6" fmla="*/ 0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57" name="Freeform 517"/>
            <p:cNvSpPr>
              <a:spLocks/>
            </p:cNvSpPr>
            <p:nvPr/>
          </p:nvSpPr>
          <p:spPr bwMode="auto">
            <a:xfrm>
              <a:off x="3295" y="1669"/>
              <a:ext cx="4" cy="4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2 h 2"/>
                <a:gd name="T4" fmla="*/ 0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0" y="2"/>
                  </a:cubicBezTo>
                  <a:lnTo>
                    <a:pt x="0" y="0"/>
                  </a:lnTo>
                  <a:cubicBezTo>
                    <a:pt x="1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58" name="Freeform 518"/>
            <p:cNvSpPr>
              <a:spLocks/>
            </p:cNvSpPr>
            <p:nvPr/>
          </p:nvSpPr>
          <p:spPr bwMode="auto">
            <a:xfrm>
              <a:off x="3319" y="1671"/>
              <a:ext cx="4" cy="5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59" name="Freeform 519"/>
            <p:cNvSpPr>
              <a:spLocks/>
            </p:cNvSpPr>
            <p:nvPr/>
          </p:nvSpPr>
          <p:spPr bwMode="auto">
            <a:xfrm>
              <a:off x="3649" y="1682"/>
              <a:ext cx="52" cy="35"/>
            </a:xfrm>
            <a:custGeom>
              <a:avLst/>
              <a:gdLst>
                <a:gd name="T0" fmla="*/ 24 w 24"/>
                <a:gd name="T1" fmla="*/ 1 h 16"/>
                <a:gd name="T2" fmla="*/ 22 w 24"/>
                <a:gd name="T3" fmla="*/ 2 h 16"/>
                <a:gd name="T4" fmla="*/ 21 w 24"/>
                <a:gd name="T5" fmla="*/ 4 h 16"/>
                <a:gd name="T6" fmla="*/ 2 w 24"/>
                <a:gd name="T7" fmla="*/ 16 h 16"/>
                <a:gd name="T8" fmla="*/ 2 w 24"/>
                <a:gd name="T9" fmla="*/ 14 h 16"/>
                <a:gd name="T10" fmla="*/ 19 w 24"/>
                <a:gd name="T11" fmla="*/ 3 h 16"/>
                <a:gd name="T12" fmla="*/ 18 w 24"/>
                <a:gd name="T13" fmla="*/ 2 h 16"/>
                <a:gd name="T14" fmla="*/ 18 w 24"/>
                <a:gd name="T15" fmla="*/ 0 h 16"/>
                <a:gd name="T16" fmla="*/ 24 w 24"/>
                <a:gd name="T1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6">
                  <a:moveTo>
                    <a:pt x="24" y="1"/>
                  </a:moveTo>
                  <a:lnTo>
                    <a:pt x="22" y="2"/>
                  </a:lnTo>
                  <a:cubicBezTo>
                    <a:pt x="23" y="3"/>
                    <a:pt x="21" y="3"/>
                    <a:pt x="21" y="4"/>
                  </a:cubicBezTo>
                  <a:cubicBezTo>
                    <a:pt x="15" y="9"/>
                    <a:pt x="10" y="16"/>
                    <a:pt x="2" y="16"/>
                  </a:cubicBezTo>
                  <a:cubicBezTo>
                    <a:pt x="0" y="16"/>
                    <a:pt x="1" y="14"/>
                    <a:pt x="2" y="14"/>
                  </a:cubicBezTo>
                  <a:cubicBezTo>
                    <a:pt x="9" y="14"/>
                    <a:pt x="15" y="8"/>
                    <a:pt x="19" y="3"/>
                  </a:cubicBezTo>
                  <a:lnTo>
                    <a:pt x="18" y="2"/>
                  </a:lnTo>
                  <a:lnTo>
                    <a:pt x="18" y="0"/>
                  </a:lnTo>
                  <a:cubicBezTo>
                    <a:pt x="20" y="0"/>
                    <a:pt x="23" y="1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60" name="Freeform 520"/>
            <p:cNvSpPr>
              <a:spLocks/>
            </p:cNvSpPr>
            <p:nvPr/>
          </p:nvSpPr>
          <p:spPr bwMode="auto">
            <a:xfrm>
              <a:off x="3567" y="1717"/>
              <a:ext cx="402" cy="473"/>
            </a:xfrm>
            <a:custGeom>
              <a:avLst/>
              <a:gdLst>
                <a:gd name="T0" fmla="*/ 123 w 185"/>
                <a:gd name="T1" fmla="*/ 6 h 218"/>
                <a:gd name="T2" fmla="*/ 117 w 185"/>
                <a:gd name="T3" fmla="*/ 9 h 218"/>
                <a:gd name="T4" fmla="*/ 125 w 185"/>
                <a:gd name="T5" fmla="*/ 8 h 218"/>
                <a:gd name="T6" fmla="*/ 166 w 185"/>
                <a:gd name="T7" fmla="*/ 56 h 218"/>
                <a:gd name="T8" fmla="*/ 180 w 185"/>
                <a:gd name="T9" fmla="*/ 99 h 218"/>
                <a:gd name="T10" fmla="*/ 185 w 185"/>
                <a:gd name="T11" fmla="*/ 141 h 218"/>
                <a:gd name="T12" fmla="*/ 133 w 185"/>
                <a:gd name="T13" fmla="*/ 151 h 218"/>
                <a:gd name="T14" fmla="*/ 120 w 185"/>
                <a:gd name="T15" fmla="*/ 153 h 218"/>
                <a:gd name="T16" fmla="*/ 111 w 185"/>
                <a:gd name="T17" fmla="*/ 123 h 218"/>
                <a:gd name="T18" fmla="*/ 92 w 185"/>
                <a:gd name="T19" fmla="*/ 71 h 218"/>
                <a:gd name="T20" fmla="*/ 81 w 185"/>
                <a:gd name="T21" fmla="*/ 49 h 218"/>
                <a:gd name="T22" fmla="*/ 79 w 185"/>
                <a:gd name="T23" fmla="*/ 50 h 218"/>
                <a:gd name="T24" fmla="*/ 84 w 185"/>
                <a:gd name="T25" fmla="*/ 60 h 218"/>
                <a:gd name="T26" fmla="*/ 96 w 185"/>
                <a:gd name="T27" fmla="*/ 89 h 218"/>
                <a:gd name="T28" fmla="*/ 110 w 185"/>
                <a:gd name="T29" fmla="*/ 126 h 218"/>
                <a:gd name="T30" fmla="*/ 113 w 185"/>
                <a:gd name="T31" fmla="*/ 136 h 218"/>
                <a:gd name="T32" fmla="*/ 116 w 185"/>
                <a:gd name="T33" fmla="*/ 154 h 218"/>
                <a:gd name="T34" fmla="*/ 95 w 185"/>
                <a:gd name="T35" fmla="*/ 201 h 218"/>
                <a:gd name="T36" fmla="*/ 93 w 185"/>
                <a:gd name="T37" fmla="*/ 216 h 218"/>
                <a:gd name="T38" fmla="*/ 61 w 185"/>
                <a:gd name="T39" fmla="*/ 212 h 218"/>
                <a:gd name="T40" fmla="*/ 62 w 185"/>
                <a:gd name="T41" fmla="*/ 169 h 218"/>
                <a:gd name="T42" fmla="*/ 60 w 185"/>
                <a:gd name="T43" fmla="*/ 167 h 218"/>
                <a:gd name="T44" fmla="*/ 68 w 185"/>
                <a:gd name="T45" fmla="*/ 162 h 218"/>
                <a:gd name="T46" fmla="*/ 69 w 185"/>
                <a:gd name="T47" fmla="*/ 160 h 218"/>
                <a:gd name="T48" fmla="*/ 58 w 185"/>
                <a:gd name="T49" fmla="*/ 158 h 218"/>
                <a:gd name="T50" fmla="*/ 56 w 185"/>
                <a:gd name="T51" fmla="*/ 151 h 218"/>
                <a:gd name="T52" fmla="*/ 57 w 185"/>
                <a:gd name="T53" fmla="*/ 148 h 218"/>
                <a:gd name="T54" fmla="*/ 54 w 185"/>
                <a:gd name="T55" fmla="*/ 148 h 218"/>
                <a:gd name="T56" fmla="*/ 54 w 185"/>
                <a:gd name="T57" fmla="*/ 146 h 218"/>
                <a:gd name="T58" fmla="*/ 76 w 185"/>
                <a:gd name="T59" fmla="*/ 127 h 218"/>
                <a:gd name="T60" fmla="*/ 74 w 185"/>
                <a:gd name="T61" fmla="*/ 125 h 218"/>
                <a:gd name="T62" fmla="*/ 21 w 185"/>
                <a:gd name="T63" fmla="*/ 159 h 218"/>
                <a:gd name="T64" fmla="*/ 16 w 185"/>
                <a:gd name="T65" fmla="*/ 158 h 218"/>
                <a:gd name="T66" fmla="*/ 0 w 185"/>
                <a:gd name="T67" fmla="*/ 110 h 218"/>
                <a:gd name="T68" fmla="*/ 12 w 185"/>
                <a:gd name="T69" fmla="*/ 112 h 218"/>
                <a:gd name="T70" fmla="*/ 13 w 185"/>
                <a:gd name="T71" fmla="*/ 111 h 218"/>
                <a:gd name="T72" fmla="*/ 13 w 185"/>
                <a:gd name="T73" fmla="*/ 111 h 218"/>
                <a:gd name="T74" fmla="*/ 14 w 185"/>
                <a:gd name="T75" fmla="*/ 107 h 218"/>
                <a:gd name="T76" fmla="*/ 19 w 185"/>
                <a:gd name="T77" fmla="*/ 95 h 218"/>
                <a:gd name="T78" fmla="*/ 24 w 185"/>
                <a:gd name="T79" fmla="*/ 81 h 218"/>
                <a:gd name="T80" fmla="*/ 38 w 185"/>
                <a:gd name="T81" fmla="*/ 50 h 218"/>
                <a:gd name="T82" fmla="*/ 48 w 185"/>
                <a:gd name="T83" fmla="*/ 43 h 218"/>
                <a:gd name="T84" fmla="*/ 57 w 185"/>
                <a:gd name="T85" fmla="*/ 45 h 218"/>
                <a:gd name="T86" fmla="*/ 58 w 185"/>
                <a:gd name="T87" fmla="*/ 42 h 218"/>
                <a:gd name="T88" fmla="*/ 56 w 185"/>
                <a:gd name="T89" fmla="*/ 40 h 218"/>
                <a:gd name="T90" fmla="*/ 66 w 185"/>
                <a:gd name="T91" fmla="*/ 30 h 218"/>
                <a:gd name="T92" fmla="*/ 91 w 185"/>
                <a:gd name="T93" fmla="*/ 18 h 218"/>
                <a:gd name="T94" fmla="*/ 92 w 185"/>
                <a:gd name="T95" fmla="*/ 17 h 218"/>
                <a:gd name="T96" fmla="*/ 81 w 185"/>
                <a:gd name="T97" fmla="*/ 18 h 218"/>
                <a:gd name="T98" fmla="*/ 70 w 185"/>
                <a:gd name="T99" fmla="*/ 23 h 218"/>
                <a:gd name="T100" fmla="*/ 113 w 185"/>
                <a:gd name="T101" fmla="*/ 1 h 218"/>
                <a:gd name="T102" fmla="*/ 123 w 185"/>
                <a:gd name="T103" fmla="*/ 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5" h="218">
                  <a:moveTo>
                    <a:pt x="123" y="6"/>
                  </a:moveTo>
                  <a:cubicBezTo>
                    <a:pt x="121" y="7"/>
                    <a:pt x="117" y="6"/>
                    <a:pt x="117" y="9"/>
                  </a:cubicBezTo>
                  <a:cubicBezTo>
                    <a:pt x="119" y="11"/>
                    <a:pt x="122" y="9"/>
                    <a:pt x="125" y="8"/>
                  </a:cubicBezTo>
                  <a:cubicBezTo>
                    <a:pt x="149" y="10"/>
                    <a:pt x="158" y="38"/>
                    <a:pt x="166" y="56"/>
                  </a:cubicBezTo>
                  <a:cubicBezTo>
                    <a:pt x="172" y="70"/>
                    <a:pt x="178" y="83"/>
                    <a:pt x="180" y="99"/>
                  </a:cubicBezTo>
                  <a:cubicBezTo>
                    <a:pt x="183" y="113"/>
                    <a:pt x="184" y="127"/>
                    <a:pt x="185" y="141"/>
                  </a:cubicBezTo>
                  <a:cubicBezTo>
                    <a:pt x="168" y="147"/>
                    <a:pt x="150" y="145"/>
                    <a:pt x="133" y="151"/>
                  </a:cubicBezTo>
                  <a:cubicBezTo>
                    <a:pt x="128" y="151"/>
                    <a:pt x="124" y="154"/>
                    <a:pt x="120" y="153"/>
                  </a:cubicBezTo>
                  <a:cubicBezTo>
                    <a:pt x="117" y="143"/>
                    <a:pt x="116" y="132"/>
                    <a:pt x="111" y="123"/>
                  </a:cubicBezTo>
                  <a:cubicBezTo>
                    <a:pt x="104" y="106"/>
                    <a:pt x="101" y="87"/>
                    <a:pt x="92" y="71"/>
                  </a:cubicBezTo>
                  <a:cubicBezTo>
                    <a:pt x="87" y="63"/>
                    <a:pt x="86" y="56"/>
                    <a:pt x="81" y="49"/>
                  </a:cubicBezTo>
                  <a:cubicBezTo>
                    <a:pt x="80" y="49"/>
                    <a:pt x="79" y="50"/>
                    <a:pt x="79" y="50"/>
                  </a:cubicBezTo>
                  <a:cubicBezTo>
                    <a:pt x="79" y="54"/>
                    <a:pt x="83" y="56"/>
                    <a:pt x="84" y="60"/>
                  </a:cubicBezTo>
                  <a:cubicBezTo>
                    <a:pt x="87" y="70"/>
                    <a:pt x="96" y="78"/>
                    <a:pt x="96" y="89"/>
                  </a:cubicBezTo>
                  <a:cubicBezTo>
                    <a:pt x="101" y="101"/>
                    <a:pt x="105" y="114"/>
                    <a:pt x="110" y="126"/>
                  </a:cubicBezTo>
                  <a:cubicBezTo>
                    <a:pt x="111" y="129"/>
                    <a:pt x="112" y="132"/>
                    <a:pt x="113" y="136"/>
                  </a:cubicBezTo>
                  <a:cubicBezTo>
                    <a:pt x="115" y="141"/>
                    <a:pt x="115" y="148"/>
                    <a:pt x="116" y="154"/>
                  </a:cubicBezTo>
                  <a:cubicBezTo>
                    <a:pt x="98" y="162"/>
                    <a:pt x="99" y="184"/>
                    <a:pt x="95" y="201"/>
                  </a:cubicBezTo>
                  <a:cubicBezTo>
                    <a:pt x="94" y="206"/>
                    <a:pt x="94" y="211"/>
                    <a:pt x="93" y="216"/>
                  </a:cubicBezTo>
                  <a:cubicBezTo>
                    <a:pt x="82" y="218"/>
                    <a:pt x="70" y="218"/>
                    <a:pt x="61" y="212"/>
                  </a:cubicBezTo>
                  <a:cubicBezTo>
                    <a:pt x="61" y="198"/>
                    <a:pt x="66" y="183"/>
                    <a:pt x="62" y="169"/>
                  </a:cubicBezTo>
                  <a:cubicBezTo>
                    <a:pt x="61" y="168"/>
                    <a:pt x="60" y="168"/>
                    <a:pt x="60" y="167"/>
                  </a:cubicBezTo>
                  <a:cubicBezTo>
                    <a:pt x="62" y="164"/>
                    <a:pt x="65" y="163"/>
                    <a:pt x="68" y="162"/>
                  </a:cubicBezTo>
                  <a:cubicBezTo>
                    <a:pt x="68" y="161"/>
                    <a:pt x="69" y="161"/>
                    <a:pt x="69" y="160"/>
                  </a:cubicBezTo>
                  <a:cubicBezTo>
                    <a:pt x="65" y="158"/>
                    <a:pt x="61" y="161"/>
                    <a:pt x="58" y="158"/>
                  </a:cubicBezTo>
                  <a:cubicBezTo>
                    <a:pt x="57" y="155"/>
                    <a:pt x="54" y="154"/>
                    <a:pt x="56" y="151"/>
                  </a:cubicBezTo>
                  <a:cubicBezTo>
                    <a:pt x="56" y="150"/>
                    <a:pt x="57" y="150"/>
                    <a:pt x="57" y="148"/>
                  </a:cubicBezTo>
                  <a:cubicBezTo>
                    <a:pt x="56" y="147"/>
                    <a:pt x="56" y="148"/>
                    <a:pt x="54" y="148"/>
                  </a:cubicBezTo>
                  <a:cubicBezTo>
                    <a:pt x="55" y="147"/>
                    <a:pt x="54" y="147"/>
                    <a:pt x="54" y="146"/>
                  </a:cubicBezTo>
                  <a:cubicBezTo>
                    <a:pt x="60" y="139"/>
                    <a:pt x="67" y="132"/>
                    <a:pt x="76" y="127"/>
                  </a:cubicBezTo>
                  <a:cubicBezTo>
                    <a:pt x="76" y="126"/>
                    <a:pt x="75" y="125"/>
                    <a:pt x="74" y="125"/>
                  </a:cubicBezTo>
                  <a:cubicBezTo>
                    <a:pt x="55" y="133"/>
                    <a:pt x="47" y="164"/>
                    <a:pt x="21" y="159"/>
                  </a:cubicBezTo>
                  <a:cubicBezTo>
                    <a:pt x="20" y="159"/>
                    <a:pt x="18" y="158"/>
                    <a:pt x="16" y="158"/>
                  </a:cubicBezTo>
                  <a:cubicBezTo>
                    <a:pt x="11" y="142"/>
                    <a:pt x="3" y="127"/>
                    <a:pt x="0" y="110"/>
                  </a:cubicBezTo>
                  <a:cubicBezTo>
                    <a:pt x="4" y="110"/>
                    <a:pt x="7" y="112"/>
                    <a:pt x="12" y="112"/>
                  </a:cubicBezTo>
                  <a:lnTo>
                    <a:pt x="13" y="111"/>
                  </a:lnTo>
                  <a:lnTo>
                    <a:pt x="13" y="111"/>
                  </a:lnTo>
                  <a:cubicBezTo>
                    <a:pt x="15" y="110"/>
                    <a:pt x="12" y="108"/>
                    <a:pt x="14" y="107"/>
                  </a:cubicBezTo>
                  <a:cubicBezTo>
                    <a:pt x="14" y="102"/>
                    <a:pt x="22" y="101"/>
                    <a:pt x="19" y="95"/>
                  </a:cubicBezTo>
                  <a:cubicBezTo>
                    <a:pt x="18" y="90"/>
                    <a:pt x="22" y="86"/>
                    <a:pt x="24" y="81"/>
                  </a:cubicBezTo>
                  <a:cubicBezTo>
                    <a:pt x="30" y="71"/>
                    <a:pt x="33" y="60"/>
                    <a:pt x="38" y="50"/>
                  </a:cubicBezTo>
                  <a:cubicBezTo>
                    <a:pt x="40" y="46"/>
                    <a:pt x="44" y="44"/>
                    <a:pt x="48" y="43"/>
                  </a:cubicBezTo>
                  <a:lnTo>
                    <a:pt x="57" y="45"/>
                  </a:lnTo>
                  <a:cubicBezTo>
                    <a:pt x="58" y="44"/>
                    <a:pt x="59" y="44"/>
                    <a:pt x="58" y="42"/>
                  </a:cubicBezTo>
                  <a:cubicBezTo>
                    <a:pt x="57" y="41"/>
                    <a:pt x="54" y="41"/>
                    <a:pt x="56" y="40"/>
                  </a:cubicBezTo>
                  <a:cubicBezTo>
                    <a:pt x="59" y="36"/>
                    <a:pt x="63" y="33"/>
                    <a:pt x="66" y="30"/>
                  </a:cubicBezTo>
                  <a:cubicBezTo>
                    <a:pt x="74" y="24"/>
                    <a:pt x="82" y="19"/>
                    <a:pt x="91" y="18"/>
                  </a:cubicBezTo>
                  <a:lnTo>
                    <a:pt x="92" y="17"/>
                  </a:lnTo>
                  <a:cubicBezTo>
                    <a:pt x="88" y="16"/>
                    <a:pt x="84" y="17"/>
                    <a:pt x="81" y="18"/>
                  </a:cubicBezTo>
                  <a:cubicBezTo>
                    <a:pt x="77" y="19"/>
                    <a:pt x="74" y="21"/>
                    <a:pt x="70" y="23"/>
                  </a:cubicBezTo>
                  <a:cubicBezTo>
                    <a:pt x="83" y="12"/>
                    <a:pt x="96" y="4"/>
                    <a:pt x="113" y="1"/>
                  </a:cubicBezTo>
                  <a:cubicBezTo>
                    <a:pt x="116" y="2"/>
                    <a:pt x="123" y="0"/>
                    <a:pt x="123" y="6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61" name="Freeform 521"/>
            <p:cNvSpPr>
              <a:spLocks/>
            </p:cNvSpPr>
            <p:nvPr/>
          </p:nvSpPr>
          <p:spPr bwMode="auto">
            <a:xfrm>
              <a:off x="3006" y="1749"/>
              <a:ext cx="595" cy="485"/>
            </a:xfrm>
            <a:custGeom>
              <a:avLst/>
              <a:gdLst>
                <a:gd name="T0" fmla="*/ 126 w 274"/>
                <a:gd name="T1" fmla="*/ 24 h 223"/>
                <a:gd name="T2" fmla="*/ 127 w 274"/>
                <a:gd name="T3" fmla="*/ 27 h 223"/>
                <a:gd name="T4" fmla="*/ 184 w 274"/>
                <a:gd name="T5" fmla="*/ 11 h 223"/>
                <a:gd name="T6" fmla="*/ 218 w 274"/>
                <a:gd name="T7" fmla="*/ 17 h 223"/>
                <a:gd name="T8" fmla="*/ 240 w 274"/>
                <a:gd name="T9" fmla="*/ 53 h 223"/>
                <a:gd name="T10" fmla="*/ 267 w 274"/>
                <a:gd name="T11" fmla="*/ 132 h 223"/>
                <a:gd name="T12" fmla="*/ 274 w 274"/>
                <a:gd name="T13" fmla="*/ 153 h 223"/>
                <a:gd name="T14" fmla="*/ 202 w 274"/>
                <a:gd name="T15" fmla="*/ 165 h 223"/>
                <a:gd name="T16" fmla="*/ 167 w 274"/>
                <a:gd name="T17" fmla="*/ 124 h 223"/>
                <a:gd name="T18" fmla="*/ 132 w 274"/>
                <a:gd name="T19" fmla="*/ 54 h 223"/>
                <a:gd name="T20" fmla="*/ 131 w 274"/>
                <a:gd name="T21" fmla="*/ 57 h 223"/>
                <a:gd name="T22" fmla="*/ 166 w 274"/>
                <a:gd name="T23" fmla="*/ 127 h 223"/>
                <a:gd name="T24" fmla="*/ 186 w 274"/>
                <a:gd name="T25" fmla="*/ 190 h 223"/>
                <a:gd name="T26" fmla="*/ 183 w 274"/>
                <a:gd name="T27" fmla="*/ 207 h 223"/>
                <a:gd name="T28" fmla="*/ 116 w 274"/>
                <a:gd name="T29" fmla="*/ 197 h 223"/>
                <a:gd name="T30" fmla="*/ 136 w 274"/>
                <a:gd name="T31" fmla="*/ 163 h 223"/>
                <a:gd name="T32" fmla="*/ 115 w 274"/>
                <a:gd name="T33" fmla="*/ 145 h 223"/>
                <a:gd name="T34" fmla="*/ 127 w 274"/>
                <a:gd name="T35" fmla="*/ 132 h 223"/>
                <a:gd name="T36" fmla="*/ 119 w 274"/>
                <a:gd name="T37" fmla="*/ 140 h 223"/>
                <a:gd name="T38" fmla="*/ 30 w 274"/>
                <a:gd name="T39" fmla="*/ 160 h 223"/>
                <a:gd name="T40" fmla="*/ 18 w 274"/>
                <a:gd name="T41" fmla="*/ 107 h 223"/>
                <a:gd name="T42" fmla="*/ 58 w 274"/>
                <a:gd name="T43" fmla="*/ 109 h 223"/>
                <a:gd name="T44" fmla="*/ 61 w 274"/>
                <a:gd name="T45" fmla="*/ 110 h 223"/>
                <a:gd name="T46" fmla="*/ 63 w 274"/>
                <a:gd name="T47" fmla="*/ 115 h 223"/>
                <a:gd name="T48" fmla="*/ 72 w 274"/>
                <a:gd name="T49" fmla="*/ 107 h 223"/>
                <a:gd name="T50" fmla="*/ 76 w 274"/>
                <a:gd name="T51" fmla="*/ 107 h 223"/>
                <a:gd name="T52" fmla="*/ 75 w 274"/>
                <a:gd name="T53" fmla="*/ 95 h 223"/>
                <a:gd name="T54" fmla="*/ 92 w 274"/>
                <a:gd name="T55" fmla="*/ 58 h 223"/>
                <a:gd name="T56" fmla="*/ 103 w 274"/>
                <a:gd name="T57" fmla="*/ 41 h 223"/>
                <a:gd name="T58" fmla="*/ 111 w 274"/>
                <a:gd name="T59" fmla="*/ 40 h 223"/>
                <a:gd name="T60" fmla="*/ 118 w 274"/>
                <a:gd name="T61" fmla="*/ 29 h 223"/>
                <a:gd name="T62" fmla="*/ 180 w 274"/>
                <a:gd name="T63" fmla="*/ 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4" h="223">
                  <a:moveTo>
                    <a:pt x="180" y="8"/>
                  </a:moveTo>
                  <a:cubicBezTo>
                    <a:pt x="161" y="10"/>
                    <a:pt x="144" y="19"/>
                    <a:pt x="126" y="24"/>
                  </a:cubicBezTo>
                  <a:cubicBezTo>
                    <a:pt x="126" y="25"/>
                    <a:pt x="124" y="25"/>
                    <a:pt x="125" y="27"/>
                  </a:cubicBezTo>
                  <a:cubicBezTo>
                    <a:pt x="125" y="27"/>
                    <a:pt x="126" y="28"/>
                    <a:pt x="127" y="27"/>
                  </a:cubicBezTo>
                  <a:cubicBezTo>
                    <a:pt x="131" y="24"/>
                    <a:pt x="136" y="23"/>
                    <a:pt x="141" y="21"/>
                  </a:cubicBezTo>
                  <a:cubicBezTo>
                    <a:pt x="155" y="17"/>
                    <a:pt x="168" y="12"/>
                    <a:pt x="184" y="11"/>
                  </a:cubicBezTo>
                  <a:cubicBezTo>
                    <a:pt x="185" y="13"/>
                    <a:pt x="188" y="11"/>
                    <a:pt x="190" y="11"/>
                  </a:cubicBezTo>
                  <a:cubicBezTo>
                    <a:pt x="198" y="11"/>
                    <a:pt x="210" y="12"/>
                    <a:pt x="218" y="17"/>
                  </a:cubicBezTo>
                  <a:cubicBezTo>
                    <a:pt x="226" y="26"/>
                    <a:pt x="235" y="35"/>
                    <a:pt x="238" y="47"/>
                  </a:cubicBezTo>
                  <a:cubicBezTo>
                    <a:pt x="240" y="49"/>
                    <a:pt x="239" y="52"/>
                    <a:pt x="240" y="53"/>
                  </a:cubicBezTo>
                  <a:cubicBezTo>
                    <a:pt x="246" y="67"/>
                    <a:pt x="251" y="81"/>
                    <a:pt x="254" y="95"/>
                  </a:cubicBezTo>
                  <a:cubicBezTo>
                    <a:pt x="259" y="107"/>
                    <a:pt x="261" y="121"/>
                    <a:pt x="267" y="132"/>
                  </a:cubicBezTo>
                  <a:cubicBezTo>
                    <a:pt x="269" y="138"/>
                    <a:pt x="272" y="144"/>
                    <a:pt x="273" y="151"/>
                  </a:cubicBezTo>
                  <a:lnTo>
                    <a:pt x="274" y="153"/>
                  </a:lnTo>
                  <a:cubicBezTo>
                    <a:pt x="253" y="156"/>
                    <a:pt x="233" y="160"/>
                    <a:pt x="211" y="162"/>
                  </a:cubicBezTo>
                  <a:cubicBezTo>
                    <a:pt x="208" y="163"/>
                    <a:pt x="205" y="164"/>
                    <a:pt x="202" y="165"/>
                  </a:cubicBezTo>
                  <a:cubicBezTo>
                    <a:pt x="193" y="168"/>
                    <a:pt x="190" y="177"/>
                    <a:pt x="187" y="185"/>
                  </a:cubicBezTo>
                  <a:cubicBezTo>
                    <a:pt x="182" y="164"/>
                    <a:pt x="171" y="145"/>
                    <a:pt x="167" y="124"/>
                  </a:cubicBezTo>
                  <a:cubicBezTo>
                    <a:pt x="164" y="116"/>
                    <a:pt x="156" y="109"/>
                    <a:pt x="157" y="99"/>
                  </a:cubicBezTo>
                  <a:cubicBezTo>
                    <a:pt x="147" y="85"/>
                    <a:pt x="147" y="66"/>
                    <a:pt x="132" y="54"/>
                  </a:cubicBezTo>
                  <a:cubicBezTo>
                    <a:pt x="132" y="54"/>
                    <a:pt x="132" y="55"/>
                    <a:pt x="131" y="55"/>
                  </a:cubicBezTo>
                  <a:lnTo>
                    <a:pt x="131" y="57"/>
                  </a:lnTo>
                  <a:cubicBezTo>
                    <a:pt x="144" y="68"/>
                    <a:pt x="146" y="85"/>
                    <a:pt x="155" y="100"/>
                  </a:cubicBezTo>
                  <a:cubicBezTo>
                    <a:pt x="154" y="111"/>
                    <a:pt x="162" y="118"/>
                    <a:pt x="166" y="127"/>
                  </a:cubicBezTo>
                  <a:cubicBezTo>
                    <a:pt x="172" y="146"/>
                    <a:pt x="178" y="163"/>
                    <a:pt x="184" y="182"/>
                  </a:cubicBezTo>
                  <a:cubicBezTo>
                    <a:pt x="184" y="185"/>
                    <a:pt x="185" y="188"/>
                    <a:pt x="186" y="190"/>
                  </a:cubicBezTo>
                  <a:cubicBezTo>
                    <a:pt x="186" y="196"/>
                    <a:pt x="183" y="201"/>
                    <a:pt x="183" y="207"/>
                  </a:cubicBezTo>
                  <a:lnTo>
                    <a:pt x="183" y="207"/>
                  </a:lnTo>
                  <a:cubicBezTo>
                    <a:pt x="183" y="212"/>
                    <a:pt x="180" y="217"/>
                    <a:pt x="180" y="223"/>
                  </a:cubicBezTo>
                  <a:cubicBezTo>
                    <a:pt x="156" y="220"/>
                    <a:pt x="131" y="217"/>
                    <a:pt x="116" y="197"/>
                  </a:cubicBezTo>
                  <a:cubicBezTo>
                    <a:pt x="114" y="192"/>
                    <a:pt x="120" y="191"/>
                    <a:pt x="122" y="187"/>
                  </a:cubicBezTo>
                  <a:cubicBezTo>
                    <a:pt x="124" y="178"/>
                    <a:pt x="143" y="176"/>
                    <a:pt x="136" y="163"/>
                  </a:cubicBezTo>
                  <a:cubicBezTo>
                    <a:pt x="136" y="159"/>
                    <a:pt x="132" y="159"/>
                    <a:pt x="130" y="159"/>
                  </a:cubicBezTo>
                  <a:cubicBezTo>
                    <a:pt x="124" y="156"/>
                    <a:pt x="119" y="150"/>
                    <a:pt x="115" y="145"/>
                  </a:cubicBezTo>
                  <a:cubicBezTo>
                    <a:pt x="120" y="142"/>
                    <a:pt x="125" y="139"/>
                    <a:pt x="128" y="133"/>
                  </a:cubicBezTo>
                  <a:cubicBezTo>
                    <a:pt x="128" y="133"/>
                    <a:pt x="128" y="132"/>
                    <a:pt x="127" y="132"/>
                  </a:cubicBezTo>
                  <a:cubicBezTo>
                    <a:pt x="126" y="131"/>
                    <a:pt x="125" y="133"/>
                    <a:pt x="124" y="134"/>
                  </a:cubicBezTo>
                  <a:cubicBezTo>
                    <a:pt x="124" y="137"/>
                    <a:pt x="120" y="138"/>
                    <a:pt x="119" y="140"/>
                  </a:cubicBezTo>
                  <a:cubicBezTo>
                    <a:pt x="102" y="150"/>
                    <a:pt x="85" y="157"/>
                    <a:pt x="68" y="167"/>
                  </a:cubicBezTo>
                  <a:cubicBezTo>
                    <a:pt x="54" y="170"/>
                    <a:pt x="43" y="162"/>
                    <a:pt x="30" y="160"/>
                  </a:cubicBezTo>
                  <a:cubicBezTo>
                    <a:pt x="17" y="156"/>
                    <a:pt x="7" y="144"/>
                    <a:pt x="0" y="133"/>
                  </a:cubicBezTo>
                  <a:cubicBezTo>
                    <a:pt x="0" y="122"/>
                    <a:pt x="8" y="111"/>
                    <a:pt x="18" y="107"/>
                  </a:cubicBezTo>
                  <a:cubicBezTo>
                    <a:pt x="29" y="103"/>
                    <a:pt x="44" y="99"/>
                    <a:pt x="53" y="108"/>
                  </a:cubicBezTo>
                  <a:cubicBezTo>
                    <a:pt x="54" y="109"/>
                    <a:pt x="56" y="110"/>
                    <a:pt x="58" y="109"/>
                  </a:cubicBezTo>
                  <a:cubicBezTo>
                    <a:pt x="57" y="111"/>
                    <a:pt x="57" y="114"/>
                    <a:pt x="58" y="116"/>
                  </a:cubicBezTo>
                  <a:cubicBezTo>
                    <a:pt x="60" y="115"/>
                    <a:pt x="59" y="111"/>
                    <a:pt x="61" y="110"/>
                  </a:cubicBezTo>
                  <a:cubicBezTo>
                    <a:pt x="61" y="109"/>
                    <a:pt x="62" y="110"/>
                    <a:pt x="63" y="109"/>
                  </a:cubicBezTo>
                  <a:cubicBezTo>
                    <a:pt x="64" y="111"/>
                    <a:pt x="60" y="113"/>
                    <a:pt x="63" y="115"/>
                  </a:cubicBezTo>
                  <a:cubicBezTo>
                    <a:pt x="65" y="113"/>
                    <a:pt x="67" y="111"/>
                    <a:pt x="66" y="107"/>
                  </a:cubicBezTo>
                  <a:cubicBezTo>
                    <a:pt x="68" y="108"/>
                    <a:pt x="70" y="105"/>
                    <a:pt x="72" y="107"/>
                  </a:cubicBezTo>
                  <a:cubicBezTo>
                    <a:pt x="72" y="108"/>
                    <a:pt x="73" y="108"/>
                    <a:pt x="75" y="108"/>
                  </a:cubicBezTo>
                  <a:lnTo>
                    <a:pt x="76" y="107"/>
                  </a:lnTo>
                  <a:cubicBezTo>
                    <a:pt x="73" y="105"/>
                    <a:pt x="72" y="102"/>
                    <a:pt x="74" y="99"/>
                  </a:cubicBezTo>
                  <a:cubicBezTo>
                    <a:pt x="74" y="98"/>
                    <a:pt x="76" y="97"/>
                    <a:pt x="75" y="95"/>
                  </a:cubicBezTo>
                  <a:cubicBezTo>
                    <a:pt x="82" y="90"/>
                    <a:pt x="79" y="81"/>
                    <a:pt x="84" y="75"/>
                  </a:cubicBezTo>
                  <a:cubicBezTo>
                    <a:pt x="87" y="70"/>
                    <a:pt x="90" y="64"/>
                    <a:pt x="92" y="58"/>
                  </a:cubicBezTo>
                  <a:cubicBezTo>
                    <a:pt x="92" y="56"/>
                    <a:pt x="94" y="55"/>
                    <a:pt x="94" y="53"/>
                  </a:cubicBezTo>
                  <a:cubicBezTo>
                    <a:pt x="97" y="49"/>
                    <a:pt x="98" y="43"/>
                    <a:pt x="103" y="41"/>
                  </a:cubicBezTo>
                  <a:cubicBezTo>
                    <a:pt x="107" y="40"/>
                    <a:pt x="111" y="45"/>
                    <a:pt x="114" y="42"/>
                  </a:cubicBezTo>
                  <a:cubicBezTo>
                    <a:pt x="114" y="40"/>
                    <a:pt x="112" y="41"/>
                    <a:pt x="111" y="40"/>
                  </a:cubicBezTo>
                  <a:cubicBezTo>
                    <a:pt x="113" y="37"/>
                    <a:pt x="114" y="33"/>
                    <a:pt x="118" y="31"/>
                  </a:cubicBezTo>
                  <a:lnTo>
                    <a:pt x="118" y="29"/>
                  </a:lnTo>
                  <a:cubicBezTo>
                    <a:pt x="132" y="18"/>
                    <a:pt x="148" y="9"/>
                    <a:pt x="164" y="3"/>
                  </a:cubicBezTo>
                  <a:cubicBezTo>
                    <a:pt x="170" y="4"/>
                    <a:pt x="178" y="0"/>
                    <a:pt x="180" y="8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62" name="Freeform 522"/>
            <p:cNvSpPr>
              <a:spLocks/>
            </p:cNvSpPr>
            <p:nvPr/>
          </p:nvSpPr>
          <p:spPr bwMode="auto">
            <a:xfrm>
              <a:off x="3215" y="1856"/>
              <a:ext cx="11" cy="30"/>
            </a:xfrm>
            <a:custGeom>
              <a:avLst/>
              <a:gdLst>
                <a:gd name="T0" fmla="*/ 5 w 5"/>
                <a:gd name="T1" fmla="*/ 0 h 14"/>
                <a:gd name="T2" fmla="*/ 0 w 5"/>
                <a:gd name="T3" fmla="*/ 14 h 14"/>
                <a:gd name="T4" fmla="*/ 4 w 5"/>
                <a:gd name="T5" fmla="*/ 0 h 14"/>
                <a:gd name="T6" fmla="*/ 5 w 5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4">
                  <a:moveTo>
                    <a:pt x="5" y="0"/>
                  </a:moveTo>
                  <a:cubicBezTo>
                    <a:pt x="3" y="5"/>
                    <a:pt x="0" y="9"/>
                    <a:pt x="0" y="14"/>
                  </a:cubicBezTo>
                  <a:cubicBezTo>
                    <a:pt x="0" y="10"/>
                    <a:pt x="2" y="4"/>
                    <a:pt x="4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63" name="Freeform 523"/>
            <p:cNvSpPr>
              <a:spLocks/>
            </p:cNvSpPr>
            <p:nvPr/>
          </p:nvSpPr>
          <p:spPr bwMode="auto">
            <a:xfrm>
              <a:off x="2967" y="1914"/>
              <a:ext cx="137" cy="111"/>
            </a:xfrm>
            <a:custGeom>
              <a:avLst/>
              <a:gdLst>
                <a:gd name="T0" fmla="*/ 54 w 63"/>
                <a:gd name="T1" fmla="*/ 10 h 51"/>
                <a:gd name="T2" fmla="*/ 63 w 63"/>
                <a:gd name="T3" fmla="*/ 24 h 51"/>
                <a:gd name="T4" fmla="*/ 21 w 63"/>
                <a:gd name="T5" fmla="*/ 41 h 51"/>
                <a:gd name="T6" fmla="*/ 16 w 63"/>
                <a:gd name="T7" fmla="*/ 51 h 51"/>
                <a:gd name="T8" fmla="*/ 0 w 63"/>
                <a:gd name="T9" fmla="*/ 38 h 51"/>
                <a:gd name="T10" fmla="*/ 11 w 63"/>
                <a:gd name="T11" fmla="*/ 22 h 51"/>
                <a:gd name="T12" fmla="*/ 18 w 63"/>
                <a:gd name="T13" fmla="*/ 12 h 51"/>
                <a:gd name="T14" fmla="*/ 35 w 63"/>
                <a:gd name="T15" fmla="*/ 1 h 51"/>
                <a:gd name="T16" fmla="*/ 54 w 63"/>
                <a:gd name="T1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1">
                  <a:moveTo>
                    <a:pt x="54" y="10"/>
                  </a:moveTo>
                  <a:cubicBezTo>
                    <a:pt x="60" y="12"/>
                    <a:pt x="62" y="19"/>
                    <a:pt x="63" y="24"/>
                  </a:cubicBezTo>
                  <a:cubicBezTo>
                    <a:pt x="46" y="22"/>
                    <a:pt x="30" y="27"/>
                    <a:pt x="21" y="41"/>
                  </a:cubicBezTo>
                  <a:cubicBezTo>
                    <a:pt x="19" y="44"/>
                    <a:pt x="17" y="48"/>
                    <a:pt x="16" y="51"/>
                  </a:cubicBezTo>
                  <a:cubicBezTo>
                    <a:pt x="10" y="48"/>
                    <a:pt x="1" y="46"/>
                    <a:pt x="0" y="38"/>
                  </a:cubicBezTo>
                  <a:cubicBezTo>
                    <a:pt x="7" y="34"/>
                    <a:pt x="7" y="26"/>
                    <a:pt x="11" y="22"/>
                  </a:cubicBezTo>
                  <a:cubicBezTo>
                    <a:pt x="13" y="19"/>
                    <a:pt x="18" y="17"/>
                    <a:pt x="18" y="12"/>
                  </a:cubicBezTo>
                  <a:cubicBezTo>
                    <a:pt x="23" y="8"/>
                    <a:pt x="27" y="0"/>
                    <a:pt x="35" y="1"/>
                  </a:cubicBezTo>
                  <a:cubicBezTo>
                    <a:pt x="41" y="5"/>
                    <a:pt x="47" y="8"/>
                    <a:pt x="54" y="10"/>
                  </a:cubicBezTo>
                  <a:close/>
                </a:path>
              </a:pathLst>
            </a:custGeom>
            <a:solidFill>
              <a:srgbClr val="FCAC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64" name="Freeform 524"/>
            <p:cNvSpPr>
              <a:spLocks/>
            </p:cNvSpPr>
            <p:nvPr/>
          </p:nvSpPr>
          <p:spPr bwMode="auto">
            <a:xfrm>
              <a:off x="3108" y="1967"/>
              <a:ext cx="44" cy="15"/>
            </a:xfrm>
            <a:custGeom>
              <a:avLst/>
              <a:gdLst>
                <a:gd name="T0" fmla="*/ 20 w 20"/>
                <a:gd name="T1" fmla="*/ 3 h 7"/>
                <a:gd name="T2" fmla="*/ 9 w 20"/>
                <a:gd name="T3" fmla="*/ 6 h 7"/>
                <a:gd name="T4" fmla="*/ 0 w 20"/>
                <a:gd name="T5" fmla="*/ 1 h 7"/>
                <a:gd name="T6" fmla="*/ 3 w 20"/>
                <a:gd name="T7" fmla="*/ 1 h 7"/>
                <a:gd name="T8" fmla="*/ 20 w 20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20" y="3"/>
                  </a:moveTo>
                  <a:cubicBezTo>
                    <a:pt x="17" y="7"/>
                    <a:pt x="12" y="5"/>
                    <a:pt x="9" y="6"/>
                  </a:cubicBezTo>
                  <a:cubicBezTo>
                    <a:pt x="6" y="4"/>
                    <a:pt x="3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8" y="3"/>
                    <a:pt x="15" y="2"/>
                    <a:pt x="20" y="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65" name="Freeform 525"/>
            <p:cNvSpPr>
              <a:spLocks/>
            </p:cNvSpPr>
            <p:nvPr/>
          </p:nvSpPr>
          <p:spPr bwMode="auto">
            <a:xfrm>
              <a:off x="2872" y="1977"/>
              <a:ext cx="184" cy="129"/>
            </a:xfrm>
            <a:custGeom>
              <a:avLst/>
              <a:gdLst>
                <a:gd name="T0" fmla="*/ 48 w 85"/>
                <a:gd name="T1" fmla="*/ 0 h 59"/>
                <a:gd name="T2" fmla="*/ 41 w 85"/>
                <a:gd name="T3" fmla="*/ 12 h 59"/>
                <a:gd name="T4" fmla="*/ 59 w 85"/>
                <a:gd name="T5" fmla="*/ 26 h 59"/>
                <a:gd name="T6" fmla="*/ 71 w 85"/>
                <a:gd name="T7" fmla="*/ 45 h 59"/>
                <a:gd name="T8" fmla="*/ 85 w 85"/>
                <a:gd name="T9" fmla="*/ 56 h 59"/>
                <a:gd name="T10" fmla="*/ 76 w 85"/>
                <a:gd name="T11" fmla="*/ 58 h 59"/>
                <a:gd name="T12" fmla="*/ 24 w 85"/>
                <a:gd name="T13" fmla="*/ 29 h 59"/>
                <a:gd name="T14" fmla="*/ 7 w 85"/>
                <a:gd name="T15" fmla="*/ 20 h 59"/>
                <a:gd name="T16" fmla="*/ 0 w 85"/>
                <a:gd name="T17" fmla="*/ 17 h 59"/>
                <a:gd name="T18" fmla="*/ 47 w 85"/>
                <a:gd name="T19" fmla="*/ 0 h 59"/>
                <a:gd name="T20" fmla="*/ 48 w 85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59">
                  <a:moveTo>
                    <a:pt x="48" y="0"/>
                  </a:moveTo>
                  <a:cubicBezTo>
                    <a:pt x="47" y="4"/>
                    <a:pt x="39" y="6"/>
                    <a:pt x="41" y="12"/>
                  </a:cubicBezTo>
                  <a:cubicBezTo>
                    <a:pt x="45" y="19"/>
                    <a:pt x="52" y="23"/>
                    <a:pt x="59" y="26"/>
                  </a:cubicBezTo>
                  <a:cubicBezTo>
                    <a:pt x="59" y="34"/>
                    <a:pt x="67" y="39"/>
                    <a:pt x="71" y="45"/>
                  </a:cubicBezTo>
                  <a:cubicBezTo>
                    <a:pt x="76" y="48"/>
                    <a:pt x="80" y="54"/>
                    <a:pt x="85" y="56"/>
                  </a:cubicBezTo>
                  <a:cubicBezTo>
                    <a:pt x="82" y="57"/>
                    <a:pt x="79" y="59"/>
                    <a:pt x="76" y="58"/>
                  </a:cubicBezTo>
                  <a:cubicBezTo>
                    <a:pt x="57" y="52"/>
                    <a:pt x="42" y="37"/>
                    <a:pt x="24" y="29"/>
                  </a:cubicBezTo>
                  <a:cubicBezTo>
                    <a:pt x="19" y="25"/>
                    <a:pt x="13" y="21"/>
                    <a:pt x="7" y="20"/>
                  </a:cubicBezTo>
                  <a:lnTo>
                    <a:pt x="0" y="17"/>
                  </a:lnTo>
                  <a:cubicBezTo>
                    <a:pt x="18" y="15"/>
                    <a:pt x="30" y="1"/>
                    <a:pt x="47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66" name="Freeform 526"/>
            <p:cNvSpPr>
              <a:spLocks/>
            </p:cNvSpPr>
            <p:nvPr/>
          </p:nvSpPr>
          <p:spPr bwMode="auto">
            <a:xfrm>
              <a:off x="3736" y="1980"/>
              <a:ext cx="13" cy="11"/>
            </a:xfrm>
            <a:custGeom>
              <a:avLst/>
              <a:gdLst>
                <a:gd name="T0" fmla="*/ 6 w 6"/>
                <a:gd name="T1" fmla="*/ 0 h 5"/>
                <a:gd name="T2" fmla="*/ 2 w 6"/>
                <a:gd name="T3" fmla="*/ 5 h 5"/>
                <a:gd name="T4" fmla="*/ 0 w 6"/>
                <a:gd name="T5" fmla="*/ 3 h 5"/>
                <a:gd name="T6" fmla="*/ 6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2" y="5"/>
                  </a:lnTo>
                  <a:lnTo>
                    <a:pt x="0" y="3"/>
                  </a:lnTo>
                  <a:cubicBezTo>
                    <a:pt x="2" y="2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67" name="Freeform 527"/>
            <p:cNvSpPr>
              <a:spLocks/>
            </p:cNvSpPr>
            <p:nvPr/>
          </p:nvSpPr>
          <p:spPr bwMode="auto">
            <a:xfrm>
              <a:off x="3740" y="1988"/>
              <a:ext cx="13" cy="11"/>
            </a:xfrm>
            <a:custGeom>
              <a:avLst/>
              <a:gdLst>
                <a:gd name="T0" fmla="*/ 6 w 6"/>
                <a:gd name="T1" fmla="*/ 1 h 5"/>
                <a:gd name="T2" fmla="*/ 0 w 6"/>
                <a:gd name="T3" fmla="*/ 3 h 5"/>
                <a:gd name="T4" fmla="*/ 6 w 6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cubicBezTo>
                    <a:pt x="4" y="2"/>
                    <a:pt x="2" y="5"/>
                    <a:pt x="0" y="3"/>
                  </a:cubicBezTo>
                  <a:cubicBezTo>
                    <a:pt x="0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68" name="Freeform 528"/>
            <p:cNvSpPr>
              <a:spLocks/>
            </p:cNvSpPr>
            <p:nvPr/>
          </p:nvSpPr>
          <p:spPr bwMode="auto">
            <a:xfrm>
              <a:off x="3013" y="2004"/>
              <a:ext cx="19" cy="34"/>
            </a:xfrm>
            <a:custGeom>
              <a:avLst/>
              <a:gdLst>
                <a:gd name="T0" fmla="*/ 1 w 9"/>
                <a:gd name="T1" fmla="*/ 16 h 16"/>
                <a:gd name="T2" fmla="*/ 0 w 9"/>
                <a:gd name="T3" fmla="*/ 16 h 16"/>
                <a:gd name="T4" fmla="*/ 9 w 9"/>
                <a:gd name="T5" fmla="*/ 0 h 16"/>
                <a:gd name="T6" fmla="*/ 1 w 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lnTo>
                    <a:pt x="0" y="16"/>
                  </a:lnTo>
                  <a:cubicBezTo>
                    <a:pt x="0" y="10"/>
                    <a:pt x="3" y="4"/>
                    <a:pt x="9" y="0"/>
                  </a:cubicBezTo>
                  <a:cubicBezTo>
                    <a:pt x="3" y="4"/>
                    <a:pt x="2" y="10"/>
                    <a:pt x="1" y="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69" name="Freeform 529"/>
            <p:cNvSpPr>
              <a:spLocks/>
            </p:cNvSpPr>
            <p:nvPr/>
          </p:nvSpPr>
          <p:spPr bwMode="auto">
            <a:xfrm>
              <a:off x="2772" y="2017"/>
              <a:ext cx="521" cy="128"/>
            </a:xfrm>
            <a:custGeom>
              <a:avLst/>
              <a:gdLst>
                <a:gd name="T0" fmla="*/ 43 w 240"/>
                <a:gd name="T1" fmla="*/ 1 h 59"/>
                <a:gd name="T2" fmla="*/ 36 w 240"/>
                <a:gd name="T3" fmla="*/ 6 h 59"/>
                <a:gd name="T4" fmla="*/ 40 w 240"/>
                <a:gd name="T5" fmla="*/ 8 h 59"/>
                <a:gd name="T6" fmla="*/ 36 w 240"/>
                <a:gd name="T7" fmla="*/ 11 h 59"/>
                <a:gd name="T8" fmla="*/ 68 w 240"/>
                <a:gd name="T9" fmla="*/ 27 h 59"/>
                <a:gd name="T10" fmla="*/ 84 w 240"/>
                <a:gd name="T11" fmla="*/ 36 h 59"/>
                <a:gd name="T12" fmla="*/ 122 w 240"/>
                <a:gd name="T13" fmla="*/ 54 h 59"/>
                <a:gd name="T14" fmla="*/ 131 w 240"/>
                <a:gd name="T15" fmla="*/ 51 h 59"/>
                <a:gd name="T16" fmla="*/ 155 w 240"/>
                <a:gd name="T17" fmla="*/ 47 h 59"/>
                <a:gd name="T18" fmla="*/ 163 w 240"/>
                <a:gd name="T19" fmla="*/ 48 h 59"/>
                <a:gd name="T20" fmla="*/ 182 w 240"/>
                <a:gd name="T21" fmla="*/ 44 h 59"/>
                <a:gd name="T22" fmla="*/ 188 w 240"/>
                <a:gd name="T23" fmla="*/ 42 h 59"/>
                <a:gd name="T24" fmla="*/ 204 w 240"/>
                <a:gd name="T25" fmla="*/ 40 h 59"/>
                <a:gd name="T26" fmla="*/ 237 w 240"/>
                <a:gd name="T27" fmla="*/ 38 h 59"/>
                <a:gd name="T28" fmla="*/ 240 w 240"/>
                <a:gd name="T29" fmla="*/ 39 h 59"/>
                <a:gd name="T30" fmla="*/ 210 w 240"/>
                <a:gd name="T31" fmla="*/ 45 h 59"/>
                <a:gd name="T32" fmla="*/ 174 w 240"/>
                <a:gd name="T33" fmla="*/ 50 h 59"/>
                <a:gd name="T34" fmla="*/ 123 w 240"/>
                <a:gd name="T35" fmla="*/ 59 h 59"/>
                <a:gd name="T36" fmla="*/ 119 w 240"/>
                <a:gd name="T37" fmla="*/ 58 h 59"/>
                <a:gd name="T38" fmla="*/ 98 w 240"/>
                <a:gd name="T39" fmla="*/ 48 h 59"/>
                <a:gd name="T40" fmla="*/ 18 w 240"/>
                <a:gd name="T41" fmla="*/ 11 h 59"/>
                <a:gd name="T42" fmla="*/ 0 w 240"/>
                <a:gd name="T43" fmla="*/ 6 h 59"/>
                <a:gd name="T44" fmla="*/ 22 w 240"/>
                <a:gd name="T45" fmla="*/ 2 h 59"/>
                <a:gd name="T46" fmla="*/ 43 w 240"/>
                <a:gd name="T47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0" h="59">
                  <a:moveTo>
                    <a:pt x="43" y="1"/>
                  </a:moveTo>
                  <a:cubicBezTo>
                    <a:pt x="41" y="3"/>
                    <a:pt x="36" y="2"/>
                    <a:pt x="36" y="6"/>
                  </a:cubicBezTo>
                  <a:lnTo>
                    <a:pt x="40" y="8"/>
                  </a:lnTo>
                  <a:cubicBezTo>
                    <a:pt x="39" y="9"/>
                    <a:pt x="35" y="8"/>
                    <a:pt x="36" y="11"/>
                  </a:cubicBezTo>
                  <a:cubicBezTo>
                    <a:pt x="46" y="18"/>
                    <a:pt x="57" y="22"/>
                    <a:pt x="68" y="27"/>
                  </a:cubicBezTo>
                  <a:cubicBezTo>
                    <a:pt x="73" y="30"/>
                    <a:pt x="80" y="31"/>
                    <a:pt x="84" y="36"/>
                  </a:cubicBezTo>
                  <a:cubicBezTo>
                    <a:pt x="97" y="41"/>
                    <a:pt x="110" y="47"/>
                    <a:pt x="122" y="54"/>
                  </a:cubicBezTo>
                  <a:cubicBezTo>
                    <a:pt x="124" y="51"/>
                    <a:pt x="128" y="52"/>
                    <a:pt x="131" y="51"/>
                  </a:cubicBezTo>
                  <a:cubicBezTo>
                    <a:pt x="138" y="49"/>
                    <a:pt x="147" y="47"/>
                    <a:pt x="155" y="47"/>
                  </a:cubicBezTo>
                  <a:cubicBezTo>
                    <a:pt x="157" y="45"/>
                    <a:pt x="160" y="47"/>
                    <a:pt x="163" y="48"/>
                  </a:cubicBezTo>
                  <a:cubicBezTo>
                    <a:pt x="170" y="47"/>
                    <a:pt x="177" y="49"/>
                    <a:pt x="182" y="44"/>
                  </a:cubicBezTo>
                  <a:cubicBezTo>
                    <a:pt x="184" y="44"/>
                    <a:pt x="186" y="42"/>
                    <a:pt x="188" y="42"/>
                  </a:cubicBezTo>
                  <a:cubicBezTo>
                    <a:pt x="194" y="42"/>
                    <a:pt x="197" y="39"/>
                    <a:pt x="204" y="40"/>
                  </a:cubicBezTo>
                  <a:cubicBezTo>
                    <a:pt x="215" y="38"/>
                    <a:pt x="227" y="31"/>
                    <a:pt x="237" y="38"/>
                  </a:cubicBezTo>
                  <a:lnTo>
                    <a:pt x="240" y="39"/>
                  </a:lnTo>
                  <a:cubicBezTo>
                    <a:pt x="231" y="43"/>
                    <a:pt x="220" y="43"/>
                    <a:pt x="210" y="45"/>
                  </a:cubicBezTo>
                  <a:cubicBezTo>
                    <a:pt x="198" y="47"/>
                    <a:pt x="187" y="49"/>
                    <a:pt x="174" y="50"/>
                  </a:cubicBezTo>
                  <a:cubicBezTo>
                    <a:pt x="157" y="52"/>
                    <a:pt x="140" y="58"/>
                    <a:pt x="123" y="59"/>
                  </a:cubicBezTo>
                  <a:cubicBezTo>
                    <a:pt x="122" y="58"/>
                    <a:pt x="120" y="58"/>
                    <a:pt x="119" y="58"/>
                  </a:cubicBezTo>
                  <a:cubicBezTo>
                    <a:pt x="113" y="54"/>
                    <a:pt x="106" y="50"/>
                    <a:pt x="98" y="48"/>
                  </a:cubicBezTo>
                  <a:cubicBezTo>
                    <a:pt x="72" y="34"/>
                    <a:pt x="44" y="24"/>
                    <a:pt x="18" y="11"/>
                  </a:cubicBezTo>
                  <a:cubicBezTo>
                    <a:pt x="13" y="11"/>
                    <a:pt x="4" y="8"/>
                    <a:pt x="0" y="6"/>
                  </a:cubicBezTo>
                  <a:cubicBezTo>
                    <a:pt x="6" y="5"/>
                    <a:pt x="17" y="4"/>
                    <a:pt x="22" y="2"/>
                  </a:cubicBezTo>
                  <a:cubicBezTo>
                    <a:pt x="29" y="3"/>
                    <a:pt x="36" y="0"/>
                    <a:pt x="43" y="1"/>
                  </a:cubicBezTo>
                  <a:close/>
                </a:path>
              </a:pathLst>
            </a:custGeom>
            <a:solidFill>
              <a:srgbClr val="DADAE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70" name="Freeform 530"/>
            <p:cNvSpPr>
              <a:spLocks/>
            </p:cNvSpPr>
            <p:nvPr/>
          </p:nvSpPr>
          <p:spPr bwMode="auto">
            <a:xfrm>
              <a:off x="3293" y="2019"/>
              <a:ext cx="15" cy="13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0 w 7"/>
                <a:gd name="T5" fmla="*/ 6 h 6"/>
                <a:gd name="T6" fmla="*/ 7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2"/>
                    <a:pt x="3" y="6"/>
                    <a:pt x="0" y="6"/>
                  </a:cubicBezTo>
                  <a:lnTo>
                    <a:pt x="0" y="6"/>
                  </a:lnTo>
                  <a:cubicBezTo>
                    <a:pt x="2" y="4"/>
                    <a:pt x="4" y="2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71" name="Freeform 531"/>
            <p:cNvSpPr>
              <a:spLocks/>
            </p:cNvSpPr>
            <p:nvPr/>
          </p:nvSpPr>
          <p:spPr bwMode="auto">
            <a:xfrm>
              <a:off x="2861" y="2021"/>
              <a:ext cx="213" cy="98"/>
            </a:xfrm>
            <a:custGeom>
              <a:avLst/>
              <a:gdLst>
                <a:gd name="T0" fmla="*/ 39 w 98"/>
                <a:gd name="T1" fmla="*/ 18 h 45"/>
                <a:gd name="T2" fmla="*/ 81 w 98"/>
                <a:gd name="T3" fmla="*/ 41 h 45"/>
                <a:gd name="T4" fmla="*/ 98 w 98"/>
                <a:gd name="T5" fmla="*/ 38 h 45"/>
                <a:gd name="T6" fmla="*/ 83 w 98"/>
                <a:gd name="T7" fmla="*/ 45 h 45"/>
                <a:gd name="T8" fmla="*/ 27 w 98"/>
                <a:gd name="T9" fmla="*/ 17 h 45"/>
                <a:gd name="T10" fmla="*/ 5 w 98"/>
                <a:gd name="T11" fmla="*/ 6 h 45"/>
                <a:gd name="T12" fmla="*/ 0 w 98"/>
                <a:gd name="T13" fmla="*/ 3 h 45"/>
                <a:gd name="T14" fmla="*/ 5 w 98"/>
                <a:gd name="T15" fmla="*/ 0 h 45"/>
                <a:gd name="T16" fmla="*/ 39 w 98"/>
                <a:gd name="T17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5">
                  <a:moveTo>
                    <a:pt x="39" y="18"/>
                  </a:moveTo>
                  <a:cubicBezTo>
                    <a:pt x="53" y="26"/>
                    <a:pt x="66" y="36"/>
                    <a:pt x="81" y="41"/>
                  </a:cubicBezTo>
                  <a:cubicBezTo>
                    <a:pt x="87" y="41"/>
                    <a:pt x="92" y="36"/>
                    <a:pt x="98" y="38"/>
                  </a:cubicBezTo>
                  <a:cubicBezTo>
                    <a:pt x="93" y="41"/>
                    <a:pt x="87" y="42"/>
                    <a:pt x="83" y="45"/>
                  </a:cubicBezTo>
                  <a:cubicBezTo>
                    <a:pt x="62" y="41"/>
                    <a:pt x="47" y="23"/>
                    <a:pt x="27" y="17"/>
                  </a:cubicBezTo>
                  <a:cubicBezTo>
                    <a:pt x="20" y="13"/>
                    <a:pt x="13" y="10"/>
                    <a:pt x="5" y="6"/>
                  </a:cubicBezTo>
                  <a:cubicBezTo>
                    <a:pt x="4" y="2"/>
                    <a:pt x="1" y="5"/>
                    <a:pt x="0" y="3"/>
                  </a:cubicBezTo>
                  <a:cubicBezTo>
                    <a:pt x="1" y="2"/>
                    <a:pt x="4" y="2"/>
                    <a:pt x="5" y="0"/>
                  </a:cubicBezTo>
                  <a:cubicBezTo>
                    <a:pt x="18" y="2"/>
                    <a:pt x="27" y="14"/>
                    <a:pt x="39" y="18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72" name="Freeform 532"/>
            <p:cNvSpPr>
              <a:spLocks/>
            </p:cNvSpPr>
            <p:nvPr/>
          </p:nvSpPr>
          <p:spPr bwMode="auto">
            <a:xfrm>
              <a:off x="3664" y="2030"/>
              <a:ext cx="370" cy="328"/>
            </a:xfrm>
            <a:custGeom>
              <a:avLst/>
              <a:gdLst>
                <a:gd name="T0" fmla="*/ 163 w 170"/>
                <a:gd name="T1" fmla="*/ 6 h 151"/>
                <a:gd name="T2" fmla="*/ 163 w 170"/>
                <a:gd name="T3" fmla="*/ 66 h 151"/>
                <a:gd name="T4" fmla="*/ 125 w 170"/>
                <a:gd name="T5" fmla="*/ 128 h 151"/>
                <a:gd name="T6" fmla="*/ 26 w 170"/>
                <a:gd name="T7" fmla="*/ 150 h 151"/>
                <a:gd name="T8" fmla="*/ 0 w 170"/>
                <a:gd name="T9" fmla="*/ 143 h 151"/>
                <a:gd name="T10" fmla="*/ 6 w 170"/>
                <a:gd name="T11" fmla="*/ 127 h 151"/>
                <a:gd name="T12" fmla="*/ 45 w 170"/>
                <a:gd name="T13" fmla="*/ 99 h 151"/>
                <a:gd name="T14" fmla="*/ 58 w 170"/>
                <a:gd name="T15" fmla="*/ 32 h 151"/>
                <a:gd name="T16" fmla="*/ 73 w 170"/>
                <a:gd name="T17" fmla="*/ 12 h 151"/>
                <a:gd name="T18" fmla="*/ 76 w 170"/>
                <a:gd name="T19" fmla="*/ 12 h 151"/>
                <a:gd name="T20" fmla="*/ 76 w 170"/>
                <a:gd name="T21" fmla="*/ 12 h 151"/>
                <a:gd name="T22" fmla="*/ 88 w 170"/>
                <a:gd name="T23" fmla="*/ 10 h 151"/>
                <a:gd name="T24" fmla="*/ 137 w 170"/>
                <a:gd name="T25" fmla="*/ 1 h 151"/>
                <a:gd name="T26" fmla="*/ 157 w 170"/>
                <a:gd name="T27" fmla="*/ 0 h 151"/>
                <a:gd name="T28" fmla="*/ 163 w 170"/>
                <a:gd name="T29" fmla="*/ 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151">
                  <a:moveTo>
                    <a:pt x="163" y="6"/>
                  </a:moveTo>
                  <a:cubicBezTo>
                    <a:pt x="170" y="25"/>
                    <a:pt x="165" y="46"/>
                    <a:pt x="163" y="66"/>
                  </a:cubicBezTo>
                  <a:cubicBezTo>
                    <a:pt x="157" y="89"/>
                    <a:pt x="151" y="116"/>
                    <a:pt x="125" y="128"/>
                  </a:cubicBezTo>
                  <a:cubicBezTo>
                    <a:pt x="97" y="147"/>
                    <a:pt x="59" y="151"/>
                    <a:pt x="26" y="150"/>
                  </a:cubicBezTo>
                  <a:cubicBezTo>
                    <a:pt x="17" y="149"/>
                    <a:pt x="8" y="147"/>
                    <a:pt x="0" y="143"/>
                  </a:cubicBezTo>
                  <a:cubicBezTo>
                    <a:pt x="1" y="137"/>
                    <a:pt x="5" y="133"/>
                    <a:pt x="6" y="127"/>
                  </a:cubicBezTo>
                  <a:cubicBezTo>
                    <a:pt x="21" y="122"/>
                    <a:pt x="43" y="119"/>
                    <a:pt x="45" y="99"/>
                  </a:cubicBezTo>
                  <a:cubicBezTo>
                    <a:pt x="52" y="78"/>
                    <a:pt x="53" y="54"/>
                    <a:pt x="58" y="32"/>
                  </a:cubicBezTo>
                  <a:cubicBezTo>
                    <a:pt x="60" y="24"/>
                    <a:pt x="65" y="14"/>
                    <a:pt x="73" y="12"/>
                  </a:cubicBezTo>
                  <a:lnTo>
                    <a:pt x="76" y="12"/>
                  </a:lnTo>
                  <a:lnTo>
                    <a:pt x="76" y="12"/>
                  </a:lnTo>
                  <a:cubicBezTo>
                    <a:pt x="80" y="12"/>
                    <a:pt x="84" y="10"/>
                    <a:pt x="88" y="10"/>
                  </a:cubicBezTo>
                  <a:cubicBezTo>
                    <a:pt x="104" y="5"/>
                    <a:pt x="120" y="6"/>
                    <a:pt x="137" y="1"/>
                  </a:cubicBezTo>
                  <a:cubicBezTo>
                    <a:pt x="143" y="0"/>
                    <a:pt x="150" y="0"/>
                    <a:pt x="157" y="0"/>
                  </a:cubicBezTo>
                  <a:cubicBezTo>
                    <a:pt x="160" y="1"/>
                    <a:pt x="162" y="3"/>
                    <a:pt x="163" y="6"/>
                  </a:cubicBezTo>
                  <a:close/>
                </a:path>
              </a:pathLst>
            </a:custGeom>
            <a:solidFill>
              <a:srgbClr val="49148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73" name="Freeform 533"/>
            <p:cNvSpPr>
              <a:spLocks/>
            </p:cNvSpPr>
            <p:nvPr/>
          </p:nvSpPr>
          <p:spPr bwMode="auto">
            <a:xfrm>
              <a:off x="3297" y="2030"/>
              <a:ext cx="11" cy="8"/>
            </a:xfrm>
            <a:custGeom>
              <a:avLst/>
              <a:gdLst>
                <a:gd name="T0" fmla="*/ 5 w 5"/>
                <a:gd name="T1" fmla="*/ 0 h 4"/>
                <a:gd name="T2" fmla="*/ 1 w 5"/>
                <a:gd name="T3" fmla="*/ 4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2" y="3"/>
                    <a:pt x="1" y="4"/>
                  </a:cubicBezTo>
                  <a:lnTo>
                    <a:pt x="0" y="3"/>
                  </a:lnTo>
                  <a:cubicBezTo>
                    <a:pt x="1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74" name="Freeform 534"/>
            <p:cNvSpPr>
              <a:spLocks/>
            </p:cNvSpPr>
            <p:nvPr/>
          </p:nvSpPr>
          <p:spPr bwMode="auto">
            <a:xfrm>
              <a:off x="2756" y="2027"/>
              <a:ext cx="274" cy="172"/>
            </a:xfrm>
            <a:custGeom>
              <a:avLst/>
              <a:gdLst>
                <a:gd name="T0" fmla="*/ 54 w 126"/>
                <a:gd name="T1" fmla="*/ 24 h 79"/>
                <a:gd name="T2" fmla="*/ 126 w 126"/>
                <a:gd name="T3" fmla="*/ 56 h 79"/>
                <a:gd name="T4" fmla="*/ 126 w 126"/>
                <a:gd name="T5" fmla="*/ 79 h 79"/>
                <a:gd name="T6" fmla="*/ 123 w 126"/>
                <a:gd name="T7" fmla="*/ 79 h 79"/>
                <a:gd name="T8" fmla="*/ 38 w 126"/>
                <a:gd name="T9" fmla="*/ 39 h 79"/>
                <a:gd name="T10" fmla="*/ 29 w 126"/>
                <a:gd name="T11" fmla="*/ 33 h 79"/>
                <a:gd name="T12" fmla="*/ 24 w 126"/>
                <a:gd name="T13" fmla="*/ 31 h 79"/>
                <a:gd name="T14" fmla="*/ 5 w 126"/>
                <a:gd name="T15" fmla="*/ 22 h 79"/>
                <a:gd name="T16" fmla="*/ 1 w 126"/>
                <a:gd name="T17" fmla="*/ 21 h 79"/>
                <a:gd name="T18" fmla="*/ 2 w 126"/>
                <a:gd name="T19" fmla="*/ 1 h 79"/>
                <a:gd name="T20" fmla="*/ 2 w 126"/>
                <a:gd name="T21" fmla="*/ 1 h 79"/>
                <a:gd name="T22" fmla="*/ 54 w 126"/>
                <a:gd name="T23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79">
                  <a:moveTo>
                    <a:pt x="54" y="24"/>
                  </a:moveTo>
                  <a:cubicBezTo>
                    <a:pt x="78" y="36"/>
                    <a:pt x="103" y="43"/>
                    <a:pt x="126" y="56"/>
                  </a:cubicBezTo>
                  <a:lnTo>
                    <a:pt x="126" y="79"/>
                  </a:lnTo>
                  <a:lnTo>
                    <a:pt x="123" y="79"/>
                  </a:lnTo>
                  <a:cubicBezTo>
                    <a:pt x="95" y="65"/>
                    <a:pt x="67" y="50"/>
                    <a:pt x="38" y="39"/>
                  </a:cubicBezTo>
                  <a:cubicBezTo>
                    <a:pt x="35" y="37"/>
                    <a:pt x="31" y="36"/>
                    <a:pt x="29" y="33"/>
                  </a:cubicBezTo>
                  <a:cubicBezTo>
                    <a:pt x="27" y="33"/>
                    <a:pt x="26" y="32"/>
                    <a:pt x="24" y="31"/>
                  </a:cubicBezTo>
                  <a:cubicBezTo>
                    <a:pt x="18" y="28"/>
                    <a:pt x="10" y="26"/>
                    <a:pt x="5" y="22"/>
                  </a:cubicBezTo>
                  <a:cubicBezTo>
                    <a:pt x="3" y="22"/>
                    <a:pt x="2" y="21"/>
                    <a:pt x="1" y="21"/>
                  </a:cubicBezTo>
                  <a:cubicBezTo>
                    <a:pt x="1" y="15"/>
                    <a:pt x="0" y="6"/>
                    <a:pt x="2" y="1"/>
                  </a:cubicBezTo>
                  <a:cubicBezTo>
                    <a:pt x="4" y="0"/>
                    <a:pt x="0" y="3"/>
                    <a:pt x="2" y="1"/>
                  </a:cubicBezTo>
                  <a:cubicBezTo>
                    <a:pt x="17" y="7"/>
                    <a:pt x="40" y="16"/>
                    <a:pt x="54" y="24"/>
                  </a:cubicBezTo>
                  <a:close/>
                </a:path>
              </a:pathLst>
            </a:custGeom>
            <a:solidFill>
              <a:srgbClr val="9CAC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75" name="Freeform 535"/>
            <p:cNvSpPr>
              <a:spLocks/>
            </p:cNvSpPr>
            <p:nvPr/>
          </p:nvSpPr>
          <p:spPr bwMode="auto">
            <a:xfrm>
              <a:off x="2861" y="2036"/>
              <a:ext cx="132" cy="67"/>
            </a:xfrm>
            <a:custGeom>
              <a:avLst/>
              <a:gdLst>
                <a:gd name="T0" fmla="*/ 50 w 61"/>
                <a:gd name="T1" fmla="*/ 25 h 31"/>
                <a:gd name="T2" fmla="*/ 61 w 61"/>
                <a:gd name="T3" fmla="*/ 31 h 31"/>
                <a:gd name="T4" fmla="*/ 0 w 61"/>
                <a:gd name="T5" fmla="*/ 2 h 31"/>
                <a:gd name="T6" fmla="*/ 10 w 61"/>
                <a:gd name="T7" fmla="*/ 4 h 31"/>
                <a:gd name="T8" fmla="*/ 50 w 61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1">
                  <a:moveTo>
                    <a:pt x="50" y="25"/>
                  </a:moveTo>
                  <a:cubicBezTo>
                    <a:pt x="54" y="27"/>
                    <a:pt x="57" y="29"/>
                    <a:pt x="61" y="31"/>
                  </a:cubicBezTo>
                  <a:cubicBezTo>
                    <a:pt x="41" y="22"/>
                    <a:pt x="20" y="12"/>
                    <a:pt x="0" y="2"/>
                  </a:cubicBezTo>
                  <a:cubicBezTo>
                    <a:pt x="3" y="0"/>
                    <a:pt x="7" y="3"/>
                    <a:pt x="10" y="4"/>
                  </a:cubicBezTo>
                  <a:cubicBezTo>
                    <a:pt x="23" y="11"/>
                    <a:pt x="38" y="15"/>
                    <a:pt x="50" y="25"/>
                  </a:cubicBez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76" name="Freeform 536"/>
            <p:cNvSpPr>
              <a:spLocks/>
            </p:cNvSpPr>
            <p:nvPr/>
          </p:nvSpPr>
          <p:spPr bwMode="auto">
            <a:xfrm>
              <a:off x="3634" y="2040"/>
              <a:ext cx="52" cy="29"/>
            </a:xfrm>
            <a:custGeom>
              <a:avLst/>
              <a:gdLst>
                <a:gd name="T0" fmla="*/ 24 w 24"/>
                <a:gd name="T1" fmla="*/ 9 h 13"/>
                <a:gd name="T2" fmla="*/ 0 w 24"/>
                <a:gd name="T3" fmla="*/ 13 h 13"/>
                <a:gd name="T4" fmla="*/ 20 w 24"/>
                <a:gd name="T5" fmla="*/ 0 h 13"/>
                <a:gd name="T6" fmla="*/ 24 w 24"/>
                <a:gd name="T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3">
                  <a:moveTo>
                    <a:pt x="24" y="9"/>
                  </a:moveTo>
                  <a:cubicBezTo>
                    <a:pt x="17" y="13"/>
                    <a:pt x="8" y="12"/>
                    <a:pt x="0" y="13"/>
                  </a:cubicBezTo>
                  <a:cubicBezTo>
                    <a:pt x="8" y="11"/>
                    <a:pt x="15" y="7"/>
                    <a:pt x="20" y="0"/>
                  </a:cubicBezTo>
                  <a:cubicBezTo>
                    <a:pt x="24" y="2"/>
                    <a:pt x="21" y="6"/>
                    <a:pt x="24" y="9"/>
                  </a:cubicBezTo>
                  <a:close/>
                </a:path>
              </a:pathLst>
            </a:custGeom>
            <a:solidFill>
              <a:srgbClr val="DADAE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77" name="Freeform 537"/>
            <p:cNvSpPr>
              <a:spLocks/>
            </p:cNvSpPr>
            <p:nvPr/>
          </p:nvSpPr>
          <p:spPr bwMode="auto">
            <a:xfrm>
              <a:off x="3623" y="2045"/>
              <a:ext cx="22" cy="13"/>
            </a:xfrm>
            <a:custGeom>
              <a:avLst/>
              <a:gdLst>
                <a:gd name="T0" fmla="*/ 0 w 10"/>
                <a:gd name="T1" fmla="*/ 5 h 6"/>
                <a:gd name="T2" fmla="*/ 8 w 10"/>
                <a:gd name="T3" fmla="*/ 1 h 6"/>
                <a:gd name="T4" fmla="*/ 10 w 10"/>
                <a:gd name="T5" fmla="*/ 0 h 6"/>
                <a:gd name="T6" fmla="*/ 0 w 10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0" y="5"/>
                  </a:moveTo>
                  <a:cubicBezTo>
                    <a:pt x="2" y="2"/>
                    <a:pt x="6" y="3"/>
                    <a:pt x="8" y="1"/>
                  </a:cubicBezTo>
                  <a:cubicBezTo>
                    <a:pt x="8" y="1"/>
                    <a:pt x="9" y="1"/>
                    <a:pt x="10" y="0"/>
                  </a:cubicBezTo>
                  <a:cubicBezTo>
                    <a:pt x="7" y="2"/>
                    <a:pt x="4" y="6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78" name="Freeform 538"/>
            <p:cNvSpPr>
              <a:spLocks/>
            </p:cNvSpPr>
            <p:nvPr/>
          </p:nvSpPr>
          <p:spPr bwMode="auto">
            <a:xfrm>
              <a:off x="3992" y="2045"/>
              <a:ext cx="9" cy="6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2 h 3"/>
                <a:gd name="T4" fmla="*/ 0 w 4"/>
                <a:gd name="T5" fmla="*/ 1 h 3"/>
                <a:gd name="T6" fmla="*/ 4 w 4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2"/>
                  </a:lnTo>
                  <a:cubicBezTo>
                    <a:pt x="2" y="3"/>
                    <a:pt x="1" y="2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79" name="Freeform 539"/>
            <p:cNvSpPr>
              <a:spLocks/>
            </p:cNvSpPr>
            <p:nvPr/>
          </p:nvSpPr>
          <p:spPr bwMode="auto">
            <a:xfrm>
              <a:off x="3982" y="2045"/>
              <a:ext cx="6" cy="4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2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80" name="Freeform 540"/>
            <p:cNvSpPr>
              <a:spLocks/>
            </p:cNvSpPr>
            <p:nvPr/>
          </p:nvSpPr>
          <p:spPr bwMode="auto">
            <a:xfrm>
              <a:off x="3856" y="2049"/>
              <a:ext cx="119" cy="22"/>
            </a:xfrm>
            <a:custGeom>
              <a:avLst/>
              <a:gdLst>
                <a:gd name="T0" fmla="*/ 55 w 55"/>
                <a:gd name="T1" fmla="*/ 1 h 10"/>
                <a:gd name="T2" fmla="*/ 11 w 55"/>
                <a:gd name="T3" fmla="*/ 8 h 10"/>
                <a:gd name="T4" fmla="*/ 0 w 55"/>
                <a:gd name="T5" fmla="*/ 10 h 10"/>
                <a:gd name="T6" fmla="*/ 5 w 55"/>
                <a:gd name="T7" fmla="*/ 8 h 10"/>
                <a:gd name="T8" fmla="*/ 35 w 55"/>
                <a:gd name="T9" fmla="*/ 3 h 10"/>
                <a:gd name="T10" fmla="*/ 54 w 55"/>
                <a:gd name="T11" fmla="*/ 0 h 10"/>
                <a:gd name="T12" fmla="*/ 55 w 5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0">
                  <a:moveTo>
                    <a:pt x="55" y="1"/>
                  </a:moveTo>
                  <a:cubicBezTo>
                    <a:pt x="41" y="2"/>
                    <a:pt x="25" y="5"/>
                    <a:pt x="11" y="8"/>
                  </a:cubicBezTo>
                  <a:cubicBezTo>
                    <a:pt x="8" y="10"/>
                    <a:pt x="4" y="9"/>
                    <a:pt x="0" y="10"/>
                  </a:cubicBezTo>
                  <a:cubicBezTo>
                    <a:pt x="1" y="8"/>
                    <a:pt x="4" y="9"/>
                    <a:pt x="5" y="8"/>
                  </a:cubicBezTo>
                  <a:cubicBezTo>
                    <a:pt x="15" y="7"/>
                    <a:pt x="24" y="3"/>
                    <a:pt x="35" y="3"/>
                  </a:cubicBezTo>
                  <a:cubicBezTo>
                    <a:pt x="41" y="1"/>
                    <a:pt x="48" y="2"/>
                    <a:pt x="54" y="0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81" name="Freeform 541"/>
            <p:cNvSpPr>
              <a:spLocks/>
            </p:cNvSpPr>
            <p:nvPr/>
          </p:nvSpPr>
          <p:spPr bwMode="auto">
            <a:xfrm>
              <a:off x="3606" y="2069"/>
              <a:ext cx="26" cy="4"/>
            </a:xfrm>
            <a:custGeom>
              <a:avLst/>
              <a:gdLst>
                <a:gd name="T0" fmla="*/ 12 w 12"/>
                <a:gd name="T1" fmla="*/ 0 h 2"/>
                <a:gd name="T2" fmla="*/ 0 w 12"/>
                <a:gd name="T3" fmla="*/ 2 h 2"/>
                <a:gd name="T4" fmla="*/ 0 w 12"/>
                <a:gd name="T5" fmla="*/ 0 h 2"/>
                <a:gd name="T6" fmla="*/ 12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cubicBezTo>
                    <a:pt x="8" y="2"/>
                    <a:pt x="5" y="1"/>
                    <a:pt x="0" y="2"/>
                  </a:cubicBezTo>
                  <a:lnTo>
                    <a:pt x="0" y="0"/>
                  </a:lnTo>
                  <a:cubicBezTo>
                    <a:pt x="3" y="0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DADAE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82" name="Freeform 542"/>
            <p:cNvSpPr>
              <a:spLocks/>
            </p:cNvSpPr>
            <p:nvPr/>
          </p:nvSpPr>
          <p:spPr bwMode="auto">
            <a:xfrm>
              <a:off x="3623" y="2064"/>
              <a:ext cx="76" cy="13"/>
            </a:xfrm>
            <a:custGeom>
              <a:avLst/>
              <a:gdLst>
                <a:gd name="T0" fmla="*/ 35 w 35"/>
                <a:gd name="T1" fmla="*/ 3 h 6"/>
                <a:gd name="T2" fmla="*/ 30 w 35"/>
                <a:gd name="T3" fmla="*/ 4 h 6"/>
                <a:gd name="T4" fmla="*/ 0 w 35"/>
                <a:gd name="T5" fmla="*/ 6 h 6"/>
                <a:gd name="T6" fmla="*/ 28 w 35"/>
                <a:gd name="T7" fmla="*/ 2 h 6"/>
                <a:gd name="T8" fmla="*/ 35 w 3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35" y="3"/>
                  </a:moveTo>
                  <a:cubicBezTo>
                    <a:pt x="33" y="4"/>
                    <a:pt x="32" y="6"/>
                    <a:pt x="30" y="4"/>
                  </a:cubicBezTo>
                  <a:cubicBezTo>
                    <a:pt x="20" y="3"/>
                    <a:pt x="10" y="5"/>
                    <a:pt x="0" y="6"/>
                  </a:cubicBezTo>
                  <a:cubicBezTo>
                    <a:pt x="9" y="3"/>
                    <a:pt x="20" y="3"/>
                    <a:pt x="28" y="2"/>
                  </a:cubicBezTo>
                  <a:cubicBezTo>
                    <a:pt x="31" y="3"/>
                    <a:pt x="33" y="0"/>
                    <a:pt x="35" y="3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83" name="Freeform 543"/>
            <p:cNvSpPr>
              <a:spLocks/>
            </p:cNvSpPr>
            <p:nvPr/>
          </p:nvSpPr>
          <p:spPr bwMode="auto">
            <a:xfrm>
              <a:off x="3232" y="2069"/>
              <a:ext cx="20" cy="8"/>
            </a:xfrm>
            <a:custGeom>
              <a:avLst/>
              <a:gdLst>
                <a:gd name="T0" fmla="*/ 0 w 9"/>
                <a:gd name="T1" fmla="*/ 4 h 4"/>
                <a:gd name="T2" fmla="*/ 7 w 9"/>
                <a:gd name="T3" fmla="*/ 0 h 4"/>
                <a:gd name="T4" fmla="*/ 9 w 9"/>
                <a:gd name="T5" fmla="*/ 2 h 4"/>
                <a:gd name="T6" fmla="*/ 0 w 9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84" name="Freeform 544"/>
            <p:cNvSpPr>
              <a:spLocks/>
            </p:cNvSpPr>
            <p:nvPr/>
          </p:nvSpPr>
          <p:spPr bwMode="auto">
            <a:xfrm>
              <a:off x="3845" y="2069"/>
              <a:ext cx="4" cy="4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2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cubicBezTo>
                    <a:pt x="1" y="1"/>
                    <a:pt x="1" y="0"/>
                    <a:pt x="2" y="1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85" name="Freeform 545"/>
            <p:cNvSpPr>
              <a:spLocks/>
            </p:cNvSpPr>
            <p:nvPr/>
          </p:nvSpPr>
          <p:spPr bwMode="auto">
            <a:xfrm>
              <a:off x="3228" y="2077"/>
              <a:ext cx="30" cy="7"/>
            </a:xfrm>
            <a:custGeom>
              <a:avLst/>
              <a:gdLst>
                <a:gd name="T0" fmla="*/ 14 w 14"/>
                <a:gd name="T1" fmla="*/ 1 h 3"/>
                <a:gd name="T2" fmla="*/ 0 w 14"/>
                <a:gd name="T3" fmla="*/ 3 h 3"/>
                <a:gd name="T4" fmla="*/ 14 w 1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">
                  <a:moveTo>
                    <a:pt x="14" y="1"/>
                  </a:moveTo>
                  <a:cubicBezTo>
                    <a:pt x="10" y="2"/>
                    <a:pt x="5" y="2"/>
                    <a:pt x="0" y="3"/>
                  </a:cubicBezTo>
                  <a:cubicBezTo>
                    <a:pt x="4" y="1"/>
                    <a:pt x="9" y="0"/>
                    <a:pt x="14" y="1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86" name="Freeform 546"/>
            <p:cNvSpPr>
              <a:spLocks/>
            </p:cNvSpPr>
            <p:nvPr/>
          </p:nvSpPr>
          <p:spPr bwMode="auto">
            <a:xfrm>
              <a:off x="3608" y="2077"/>
              <a:ext cx="2" cy="1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87" name="Freeform 547"/>
            <p:cNvSpPr>
              <a:spLocks/>
            </p:cNvSpPr>
            <p:nvPr/>
          </p:nvSpPr>
          <p:spPr bwMode="auto">
            <a:xfrm>
              <a:off x="3191" y="2080"/>
              <a:ext cx="515" cy="362"/>
            </a:xfrm>
            <a:custGeom>
              <a:avLst/>
              <a:gdLst>
                <a:gd name="T0" fmla="*/ 231 w 237"/>
                <a:gd name="T1" fmla="*/ 2 h 167"/>
                <a:gd name="T2" fmla="*/ 231 w 237"/>
                <a:gd name="T3" fmla="*/ 46 h 167"/>
                <a:gd name="T4" fmla="*/ 220 w 237"/>
                <a:gd name="T5" fmla="*/ 104 h 167"/>
                <a:gd name="T6" fmla="*/ 216 w 237"/>
                <a:gd name="T7" fmla="*/ 116 h 167"/>
                <a:gd name="T8" fmla="*/ 193 w 237"/>
                <a:gd name="T9" fmla="*/ 145 h 167"/>
                <a:gd name="T10" fmla="*/ 110 w 237"/>
                <a:gd name="T11" fmla="*/ 167 h 167"/>
                <a:gd name="T12" fmla="*/ 64 w 237"/>
                <a:gd name="T13" fmla="*/ 160 h 167"/>
                <a:gd name="T14" fmla="*/ 49 w 237"/>
                <a:gd name="T15" fmla="*/ 156 h 167"/>
                <a:gd name="T16" fmla="*/ 9 w 237"/>
                <a:gd name="T17" fmla="*/ 125 h 167"/>
                <a:gd name="T18" fmla="*/ 5 w 237"/>
                <a:gd name="T19" fmla="*/ 112 h 167"/>
                <a:gd name="T20" fmla="*/ 11 w 237"/>
                <a:gd name="T21" fmla="*/ 113 h 167"/>
                <a:gd name="T22" fmla="*/ 30 w 237"/>
                <a:gd name="T23" fmla="*/ 121 h 167"/>
                <a:gd name="T24" fmla="*/ 31 w 237"/>
                <a:gd name="T25" fmla="*/ 121 h 167"/>
                <a:gd name="T26" fmla="*/ 63 w 237"/>
                <a:gd name="T27" fmla="*/ 130 h 167"/>
                <a:gd name="T28" fmla="*/ 76 w 237"/>
                <a:gd name="T29" fmla="*/ 127 h 167"/>
                <a:gd name="T30" fmla="*/ 97 w 237"/>
                <a:gd name="T31" fmla="*/ 77 h 167"/>
                <a:gd name="T32" fmla="*/ 109 w 237"/>
                <a:gd name="T33" fmla="*/ 23 h 167"/>
                <a:gd name="T34" fmla="*/ 119 w 237"/>
                <a:gd name="T35" fmla="*/ 16 h 167"/>
                <a:gd name="T36" fmla="*/ 155 w 237"/>
                <a:gd name="T37" fmla="*/ 9 h 167"/>
                <a:gd name="T38" fmla="*/ 227 w 237"/>
                <a:gd name="T39" fmla="*/ 0 h 167"/>
                <a:gd name="T40" fmla="*/ 231 w 237"/>
                <a:gd name="T41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7" h="167">
                  <a:moveTo>
                    <a:pt x="231" y="2"/>
                  </a:moveTo>
                  <a:cubicBezTo>
                    <a:pt x="237" y="16"/>
                    <a:pt x="231" y="32"/>
                    <a:pt x="231" y="46"/>
                  </a:cubicBezTo>
                  <a:cubicBezTo>
                    <a:pt x="228" y="65"/>
                    <a:pt x="226" y="86"/>
                    <a:pt x="220" y="104"/>
                  </a:cubicBezTo>
                  <a:cubicBezTo>
                    <a:pt x="220" y="108"/>
                    <a:pt x="218" y="112"/>
                    <a:pt x="216" y="116"/>
                  </a:cubicBezTo>
                  <a:cubicBezTo>
                    <a:pt x="209" y="126"/>
                    <a:pt x="205" y="138"/>
                    <a:pt x="193" y="145"/>
                  </a:cubicBezTo>
                  <a:cubicBezTo>
                    <a:pt x="168" y="158"/>
                    <a:pt x="141" y="166"/>
                    <a:pt x="110" y="167"/>
                  </a:cubicBezTo>
                  <a:cubicBezTo>
                    <a:pt x="95" y="165"/>
                    <a:pt x="78" y="166"/>
                    <a:pt x="64" y="160"/>
                  </a:cubicBezTo>
                  <a:cubicBezTo>
                    <a:pt x="59" y="160"/>
                    <a:pt x="55" y="156"/>
                    <a:pt x="49" y="156"/>
                  </a:cubicBezTo>
                  <a:cubicBezTo>
                    <a:pt x="34" y="149"/>
                    <a:pt x="13" y="144"/>
                    <a:pt x="9" y="125"/>
                  </a:cubicBezTo>
                  <a:cubicBezTo>
                    <a:pt x="12" y="118"/>
                    <a:pt x="0" y="119"/>
                    <a:pt x="5" y="112"/>
                  </a:cubicBezTo>
                  <a:cubicBezTo>
                    <a:pt x="7" y="110"/>
                    <a:pt x="9" y="113"/>
                    <a:pt x="11" y="113"/>
                  </a:cubicBezTo>
                  <a:cubicBezTo>
                    <a:pt x="18" y="115"/>
                    <a:pt x="24" y="118"/>
                    <a:pt x="30" y="121"/>
                  </a:cubicBezTo>
                  <a:lnTo>
                    <a:pt x="31" y="121"/>
                  </a:lnTo>
                  <a:cubicBezTo>
                    <a:pt x="41" y="126"/>
                    <a:pt x="52" y="129"/>
                    <a:pt x="63" y="130"/>
                  </a:cubicBezTo>
                  <a:cubicBezTo>
                    <a:pt x="67" y="129"/>
                    <a:pt x="72" y="131"/>
                    <a:pt x="76" y="127"/>
                  </a:cubicBezTo>
                  <a:cubicBezTo>
                    <a:pt x="90" y="114"/>
                    <a:pt x="92" y="94"/>
                    <a:pt x="97" y="77"/>
                  </a:cubicBezTo>
                  <a:cubicBezTo>
                    <a:pt x="102" y="59"/>
                    <a:pt x="102" y="40"/>
                    <a:pt x="109" y="23"/>
                  </a:cubicBezTo>
                  <a:cubicBezTo>
                    <a:pt x="111" y="20"/>
                    <a:pt x="115" y="15"/>
                    <a:pt x="119" y="16"/>
                  </a:cubicBezTo>
                  <a:cubicBezTo>
                    <a:pt x="130" y="11"/>
                    <a:pt x="144" y="12"/>
                    <a:pt x="155" y="9"/>
                  </a:cubicBezTo>
                  <a:cubicBezTo>
                    <a:pt x="180" y="6"/>
                    <a:pt x="203" y="0"/>
                    <a:pt x="227" y="0"/>
                  </a:cubicBezTo>
                  <a:lnTo>
                    <a:pt x="231" y="2"/>
                  </a:lnTo>
                  <a:close/>
                </a:path>
              </a:pathLst>
            </a:custGeom>
            <a:solidFill>
              <a:srgbClr val="49148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88" name="Freeform 548"/>
            <p:cNvSpPr>
              <a:spLocks/>
            </p:cNvSpPr>
            <p:nvPr/>
          </p:nvSpPr>
          <p:spPr bwMode="auto">
            <a:xfrm>
              <a:off x="3721" y="2082"/>
              <a:ext cx="102" cy="228"/>
            </a:xfrm>
            <a:custGeom>
              <a:avLst/>
              <a:gdLst>
                <a:gd name="T0" fmla="*/ 47 w 47"/>
                <a:gd name="T1" fmla="*/ 0 h 105"/>
                <a:gd name="T2" fmla="*/ 41 w 47"/>
                <a:gd name="T3" fmla="*/ 14 h 105"/>
                <a:gd name="T4" fmla="*/ 35 w 47"/>
                <a:gd name="T5" fmla="*/ 40 h 105"/>
                <a:gd name="T6" fmla="*/ 24 w 47"/>
                <a:gd name="T7" fmla="*/ 80 h 105"/>
                <a:gd name="T8" fmla="*/ 16 w 47"/>
                <a:gd name="T9" fmla="*/ 98 h 105"/>
                <a:gd name="T10" fmla="*/ 0 w 47"/>
                <a:gd name="T11" fmla="*/ 105 h 105"/>
                <a:gd name="T12" fmla="*/ 0 w 47"/>
                <a:gd name="T13" fmla="*/ 105 h 105"/>
                <a:gd name="T14" fmla="*/ 27 w 47"/>
                <a:gd name="T15" fmla="*/ 65 h 105"/>
                <a:gd name="T16" fmla="*/ 37 w 47"/>
                <a:gd name="T17" fmla="*/ 26 h 105"/>
                <a:gd name="T18" fmla="*/ 39 w 47"/>
                <a:gd name="T19" fmla="*/ 13 h 105"/>
                <a:gd name="T20" fmla="*/ 47 w 47"/>
                <a:gd name="T2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105">
                  <a:moveTo>
                    <a:pt x="47" y="0"/>
                  </a:moveTo>
                  <a:cubicBezTo>
                    <a:pt x="45" y="4"/>
                    <a:pt x="41" y="9"/>
                    <a:pt x="41" y="14"/>
                  </a:cubicBezTo>
                  <a:cubicBezTo>
                    <a:pt x="39" y="23"/>
                    <a:pt x="38" y="32"/>
                    <a:pt x="35" y="40"/>
                  </a:cubicBezTo>
                  <a:cubicBezTo>
                    <a:pt x="29" y="53"/>
                    <a:pt x="30" y="68"/>
                    <a:pt x="24" y="80"/>
                  </a:cubicBezTo>
                  <a:cubicBezTo>
                    <a:pt x="22" y="86"/>
                    <a:pt x="20" y="92"/>
                    <a:pt x="16" y="98"/>
                  </a:cubicBezTo>
                  <a:cubicBezTo>
                    <a:pt x="13" y="104"/>
                    <a:pt x="5" y="104"/>
                    <a:pt x="0" y="105"/>
                  </a:cubicBezTo>
                  <a:lnTo>
                    <a:pt x="0" y="105"/>
                  </a:lnTo>
                  <a:cubicBezTo>
                    <a:pt x="20" y="103"/>
                    <a:pt x="22" y="80"/>
                    <a:pt x="27" y="65"/>
                  </a:cubicBezTo>
                  <a:cubicBezTo>
                    <a:pt x="29" y="51"/>
                    <a:pt x="35" y="39"/>
                    <a:pt x="37" y="26"/>
                  </a:cubicBezTo>
                  <a:cubicBezTo>
                    <a:pt x="38" y="22"/>
                    <a:pt x="37" y="17"/>
                    <a:pt x="39" y="13"/>
                  </a:cubicBezTo>
                  <a:cubicBezTo>
                    <a:pt x="41" y="9"/>
                    <a:pt x="43" y="3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89" name="Freeform 549"/>
            <p:cNvSpPr>
              <a:spLocks/>
            </p:cNvSpPr>
            <p:nvPr/>
          </p:nvSpPr>
          <p:spPr bwMode="auto">
            <a:xfrm>
              <a:off x="3217" y="2080"/>
              <a:ext cx="11" cy="8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3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2"/>
                    <a:pt x="2" y="4"/>
                    <a:pt x="0" y="3"/>
                  </a:cubicBezTo>
                  <a:cubicBezTo>
                    <a:pt x="1" y="2"/>
                    <a:pt x="3" y="0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90" name="Freeform 550"/>
            <p:cNvSpPr>
              <a:spLocks/>
            </p:cNvSpPr>
            <p:nvPr/>
          </p:nvSpPr>
          <p:spPr bwMode="auto">
            <a:xfrm>
              <a:off x="2763" y="2084"/>
              <a:ext cx="48" cy="565"/>
            </a:xfrm>
            <a:custGeom>
              <a:avLst/>
              <a:gdLst>
                <a:gd name="T0" fmla="*/ 4 w 22"/>
                <a:gd name="T1" fmla="*/ 0 h 260"/>
                <a:gd name="T2" fmla="*/ 21 w 22"/>
                <a:gd name="T3" fmla="*/ 8 h 260"/>
                <a:gd name="T4" fmla="*/ 20 w 22"/>
                <a:gd name="T5" fmla="*/ 213 h 260"/>
                <a:gd name="T6" fmla="*/ 20 w 22"/>
                <a:gd name="T7" fmla="*/ 260 h 260"/>
                <a:gd name="T8" fmla="*/ 3 w 22"/>
                <a:gd name="T9" fmla="*/ 248 h 260"/>
                <a:gd name="T10" fmla="*/ 3 w 22"/>
                <a:gd name="T11" fmla="*/ 164 h 260"/>
                <a:gd name="T12" fmla="*/ 3 w 22"/>
                <a:gd name="T13" fmla="*/ 0 h 260"/>
                <a:gd name="T14" fmla="*/ 4 w 22"/>
                <a:gd name="T15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60">
                  <a:moveTo>
                    <a:pt x="4" y="0"/>
                  </a:moveTo>
                  <a:cubicBezTo>
                    <a:pt x="10" y="3"/>
                    <a:pt x="16" y="5"/>
                    <a:pt x="21" y="8"/>
                  </a:cubicBezTo>
                  <a:cubicBezTo>
                    <a:pt x="19" y="78"/>
                    <a:pt x="22" y="142"/>
                    <a:pt x="20" y="213"/>
                  </a:cubicBezTo>
                  <a:cubicBezTo>
                    <a:pt x="18" y="229"/>
                    <a:pt x="22" y="244"/>
                    <a:pt x="20" y="260"/>
                  </a:cubicBezTo>
                  <a:cubicBezTo>
                    <a:pt x="14" y="257"/>
                    <a:pt x="7" y="253"/>
                    <a:pt x="3" y="248"/>
                  </a:cubicBezTo>
                  <a:cubicBezTo>
                    <a:pt x="3" y="221"/>
                    <a:pt x="0" y="193"/>
                    <a:pt x="3" y="164"/>
                  </a:cubicBezTo>
                  <a:cubicBezTo>
                    <a:pt x="0" y="109"/>
                    <a:pt x="5" y="56"/>
                    <a:pt x="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9CAC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91" name="Freeform 551"/>
            <p:cNvSpPr>
              <a:spLocks/>
            </p:cNvSpPr>
            <p:nvPr/>
          </p:nvSpPr>
          <p:spPr bwMode="auto">
            <a:xfrm>
              <a:off x="3128" y="2084"/>
              <a:ext cx="32" cy="17"/>
            </a:xfrm>
            <a:custGeom>
              <a:avLst/>
              <a:gdLst>
                <a:gd name="T0" fmla="*/ 15 w 15"/>
                <a:gd name="T1" fmla="*/ 0 h 8"/>
                <a:gd name="T2" fmla="*/ 1 w 15"/>
                <a:gd name="T3" fmla="*/ 8 h 8"/>
                <a:gd name="T4" fmla="*/ 0 w 15"/>
                <a:gd name="T5" fmla="*/ 6 h 8"/>
                <a:gd name="T6" fmla="*/ 6 w 15"/>
                <a:gd name="T7" fmla="*/ 5 h 8"/>
                <a:gd name="T8" fmla="*/ 15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cubicBezTo>
                    <a:pt x="11" y="5"/>
                    <a:pt x="6" y="6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2" y="5"/>
                    <a:pt x="4" y="5"/>
                    <a:pt x="6" y="5"/>
                  </a:cubicBezTo>
                  <a:cubicBezTo>
                    <a:pt x="10" y="4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92" name="Freeform 552"/>
            <p:cNvSpPr>
              <a:spLocks/>
            </p:cNvSpPr>
            <p:nvPr/>
          </p:nvSpPr>
          <p:spPr bwMode="auto">
            <a:xfrm>
              <a:off x="3184" y="2084"/>
              <a:ext cx="81" cy="19"/>
            </a:xfrm>
            <a:custGeom>
              <a:avLst/>
              <a:gdLst>
                <a:gd name="T0" fmla="*/ 37 w 37"/>
                <a:gd name="T1" fmla="*/ 1 h 9"/>
                <a:gd name="T2" fmla="*/ 30 w 37"/>
                <a:gd name="T3" fmla="*/ 2 h 9"/>
                <a:gd name="T4" fmla="*/ 21 w 37"/>
                <a:gd name="T5" fmla="*/ 5 h 9"/>
                <a:gd name="T6" fmla="*/ 0 w 37"/>
                <a:gd name="T7" fmla="*/ 9 h 9"/>
                <a:gd name="T8" fmla="*/ 12 w 37"/>
                <a:gd name="T9" fmla="*/ 4 h 9"/>
                <a:gd name="T10" fmla="*/ 19 w 37"/>
                <a:gd name="T11" fmla="*/ 2 h 9"/>
                <a:gd name="T12" fmla="*/ 37 w 3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">
                  <a:moveTo>
                    <a:pt x="37" y="1"/>
                  </a:moveTo>
                  <a:cubicBezTo>
                    <a:pt x="35" y="2"/>
                    <a:pt x="32" y="2"/>
                    <a:pt x="30" y="2"/>
                  </a:cubicBezTo>
                  <a:cubicBezTo>
                    <a:pt x="27" y="2"/>
                    <a:pt x="24" y="5"/>
                    <a:pt x="21" y="5"/>
                  </a:cubicBezTo>
                  <a:cubicBezTo>
                    <a:pt x="15" y="8"/>
                    <a:pt x="7" y="6"/>
                    <a:pt x="0" y="9"/>
                  </a:cubicBezTo>
                  <a:cubicBezTo>
                    <a:pt x="4" y="6"/>
                    <a:pt x="8" y="4"/>
                    <a:pt x="12" y="4"/>
                  </a:cubicBezTo>
                  <a:cubicBezTo>
                    <a:pt x="14" y="3"/>
                    <a:pt x="17" y="2"/>
                    <a:pt x="19" y="2"/>
                  </a:cubicBezTo>
                  <a:cubicBezTo>
                    <a:pt x="25" y="0"/>
                    <a:pt x="32" y="1"/>
                    <a:pt x="37" y="1"/>
                  </a:cubicBez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93" name="Freeform 553"/>
            <p:cNvSpPr>
              <a:spLocks/>
            </p:cNvSpPr>
            <p:nvPr/>
          </p:nvSpPr>
          <p:spPr bwMode="auto">
            <a:xfrm>
              <a:off x="3660" y="2095"/>
              <a:ext cx="7" cy="6"/>
            </a:xfrm>
            <a:custGeom>
              <a:avLst/>
              <a:gdLst>
                <a:gd name="T0" fmla="*/ 3 w 3"/>
                <a:gd name="T1" fmla="*/ 2 h 3"/>
                <a:gd name="T2" fmla="*/ 0 w 3"/>
                <a:gd name="T3" fmla="*/ 2 h 3"/>
                <a:gd name="T4" fmla="*/ 1 w 3"/>
                <a:gd name="T5" fmla="*/ 1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2"/>
                    <a:pt x="1" y="3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94" name="Freeform 554"/>
            <p:cNvSpPr>
              <a:spLocks/>
            </p:cNvSpPr>
            <p:nvPr/>
          </p:nvSpPr>
          <p:spPr bwMode="auto">
            <a:xfrm>
              <a:off x="3480" y="2097"/>
              <a:ext cx="174" cy="30"/>
            </a:xfrm>
            <a:custGeom>
              <a:avLst/>
              <a:gdLst>
                <a:gd name="T0" fmla="*/ 79 w 80"/>
                <a:gd name="T1" fmla="*/ 2 h 14"/>
                <a:gd name="T2" fmla="*/ 16 w 80"/>
                <a:gd name="T3" fmla="*/ 11 h 14"/>
                <a:gd name="T4" fmla="*/ 0 w 80"/>
                <a:gd name="T5" fmla="*/ 14 h 14"/>
                <a:gd name="T6" fmla="*/ 17 w 80"/>
                <a:gd name="T7" fmla="*/ 10 h 14"/>
                <a:gd name="T8" fmla="*/ 22 w 80"/>
                <a:gd name="T9" fmla="*/ 10 h 14"/>
                <a:gd name="T10" fmla="*/ 31 w 80"/>
                <a:gd name="T11" fmla="*/ 8 h 14"/>
                <a:gd name="T12" fmla="*/ 80 w 80"/>
                <a:gd name="T13" fmla="*/ 1 h 14"/>
                <a:gd name="T14" fmla="*/ 79 w 80"/>
                <a:gd name="T1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4">
                  <a:moveTo>
                    <a:pt x="79" y="2"/>
                  </a:moveTo>
                  <a:cubicBezTo>
                    <a:pt x="57" y="3"/>
                    <a:pt x="36" y="8"/>
                    <a:pt x="16" y="11"/>
                  </a:cubicBezTo>
                  <a:cubicBezTo>
                    <a:pt x="10" y="12"/>
                    <a:pt x="6" y="14"/>
                    <a:pt x="0" y="14"/>
                  </a:cubicBezTo>
                  <a:cubicBezTo>
                    <a:pt x="5" y="12"/>
                    <a:pt x="11" y="11"/>
                    <a:pt x="17" y="10"/>
                  </a:cubicBezTo>
                  <a:cubicBezTo>
                    <a:pt x="19" y="10"/>
                    <a:pt x="21" y="9"/>
                    <a:pt x="22" y="10"/>
                  </a:cubicBezTo>
                  <a:cubicBezTo>
                    <a:pt x="25" y="8"/>
                    <a:pt x="28" y="8"/>
                    <a:pt x="31" y="8"/>
                  </a:cubicBezTo>
                  <a:cubicBezTo>
                    <a:pt x="48" y="6"/>
                    <a:pt x="63" y="0"/>
                    <a:pt x="80" y="1"/>
                  </a:cubicBezTo>
                  <a:lnTo>
                    <a:pt x="7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95" name="Freeform 555"/>
            <p:cNvSpPr>
              <a:spLocks/>
            </p:cNvSpPr>
            <p:nvPr/>
          </p:nvSpPr>
          <p:spPr bwMode="auto">
            <a:xfrm>
              <a:off x="2809" y="2106"/>
              <a:ext cx="47" cy="543"/>
            </a:xfrm>
            <a:custGeom>
              <a:avLst/>
              <a:gdLst>
                <a:gd name="T0" fmla="*/ 5 w 22"/>
                <a:gd name="T1" fmla="*/ 1 h 250"/>
                <a:gd name="T2" fmla="*/ 5 w 22"/>
                <a:gd name="T3" fmla="*/ 61 h 250"/>
                <a:gd name="T4" fmla="*/ 15 w 22"/>
                <a:gd name="T5" fmla="*/ 65 h 250"/>
                <a:gd name="T6" fmla="*/ 22 w 22"/>
                <a:gd name="T7" fmla="*/ 68 h 250"/>
                <a:gd name="T8" fmla="*/ 21 w 22"/>
                <a:gd name="T9" fmla="*/ 193 h 250"/>
                <a:gd name="T10" fmla="*/ 21 w 22"/>
                <a:gd name="T11" fmla="*/ 245 h 250"/>
                <a:gd name="T12" fmla="*/ 21 w 22"/>
                <a:gd name="T13" fmla="*/ 244 h 250"/>
                <a:gd name="T14" fmla="*/ 19 w 22"/>
                <a:gd name="T15" fmla="*/ 245 h 250"/>
                <a:gd name="T16" fmla="*/ 14 w 22"/>
                <a:gd name="T17" fmla="*/ 247 h 250"/>
                <a:gd name="T18" fmla="*/ 3 w 22"/>
                <a:gd name="T19" fmla="*/ 250 h 250"/>
                <a:gd name="T20" fmla="*/ 1 w 22"/>
                <a:gd name="T21" fmla="*/ 246 h 250"/>
                <a:gd name="T22" fmla="*/ 1 w 22"/>
                <a:gd name="T23" fmla="*/ 203 h 250"/>
                <a:gd name="T24" fmla="*/ 2 w 22"/>
                <a:gd name="T25" fmla="*/ 149 h 250"/>
                <a:gd name="T26" fmla="*/ 2 w 22"/>
                <a:gd name="T27" fmla="*/ 53 h 250"/>
                <a:gd name="T28" fmla="*/ 3 w 22"/>
                <a:gd name="T29" fmla="*/ 0 h 250"/>
                <a:gd name="T30" fmla="*/ 5 w 22"/>
                <a:gd name="T31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50">
                  <a:moveTo>
                    <a:pt x="5" y="1"/>
                  </a:moveTo>
                  <a:cubicBezTo>
                    <a:pt x="4" y="21"/>
                    <a:pt x="5" y="41"/>
                    <a:pt x="5" y="61"/>
                  </a:cubicBezTo>
                  <a:cubicBezTo>
                    <a:pt x="9" y="62"/>
                    <a:pt x="12" y="63"/>
                    <a:pt x="15" y="65"/>
                  </a:cubicBezTo>
                  <a:lnTo>
                    <a:pt x="22" y="68"/>
                  </a:lnTo>
                  <a:cubicBezTo>
                    <a:pt x="20" y="107"/>
                    <a:pt x="21" y="153"/>
                    <a:pt x="21" y="193"/>
                  </a:cubicBezTo>
                  <a:cubicBezTo>
                    <a:pt x="21" y="209"/>
                    <a:pt x="21" y="227"/>
                    <a:pt x="21" y="245"/>
                  </a:cubicBezTo>
                  <a:cubicBezTo>
                    <a:pt x="21" y="244"/>
                    <a:pt x="21" y="244"/>
                    <a:pt x="21" y="244"/>
                  </a:cubicBezTo>
                  <a:cubicBezTo>
                    <a:pt x="20" y="244"/>
                    <a:pt x="19" y="244"/>
                    <a:pt x="19" y="245"/>
                  </a:cubicBezTo>
                  <a:cubicBezTo>
                    <a:pt x="19" y="247"/>
                    <a:pt x="16" y="246"/>
                    <a:pt x="14" y="247"/>
                  </a:cubicBezTo>
                  <a:cubicBezTo>
                    <a:pt x="10" y="247"/>
                    <a:pt x="6" y="249"/>
                    <a:pt x="3" y="250"/>
                  </a:cubicBezTo>
                  <a:cubicBezTo>
                    <a:pt x="2" y="249"/>
                    <a:pt x="2" y="248"/>
                    <a:pt x="1" y="246"/>
                  </a:cubicBezTo>
                  <a:cubicBezTo>
                    <a:pt x="3" y="232"/>
                    <a:pt x="0" y="217"/>
                    <a:pt x="1" y="203"/>
                  </a:cubicBezTo>
                  <a:cubicBezTo>
                    <a:pt x="3" y="184"/>
                    <a:pt x="1" y="166"/>
                    <a:pt x="2" y="149"/>
                  </a:cubicBezTo>
                  <a:cubicBezTo>
                    <a:pt x="4" y="118"/>
                    <a:pt x="1" y="85"/>
                    <a:pt x="2" y="53"/>
                  </a:cubicBezTo>
                  <a:cubicBezTo>
                    <a:pt x="0" y="35"/>
                    <a:pt x="1" y="19"/>
                    <a:pt x="3" y="0"/>
                  </a:cubicBezTo>
                  <a:cubicBezTo>
                    <a:pt x="4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96" name="Freeform 556"/>
            <p:cNvSpPr>
              <a:spLocks/>
            </p:cNvSpPr>
            <p:nvPr/>
          </p:nvSpPr>
          <p:spPr bwMode="auto">
            <a:xfrm>
              <a:off x="3045" y="2106"/>
              <a:ext cx="57" cy="17"/>
            </a:xfrm>
            <a:custGeom>
              <a:avLst/>
              <a:gdLst>
                <a:gd name="T0" fmla="*/ 26 w 26"/>
                <a:gd name="T1" fmla="*/ 3 h 8"/>
                <a:gd name="T2" fmla="*/ 0 w 26"/>
                <a:gd name="T3" fmla="*/ 8 h 8"/>
                <a:gd name="T4" fmla="*/ 15 w 26"/>
                <a:gd name="T5" fmla="*/ 1 h 8"/>
                <a:gd name="T6" fmla="*/ 15 w 26"/>
                <a:gd name="T7" fmla="*/ 0 h 8"/>
                <a:gd name="T8" fmla="*/ 26 w 2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26" y="3"/>
                  </a:moveTo>
                  <a:cubicBezTo>
                    <a:pt x="16" y="5"/>
                    <a:pt x="10" y="7"/>
                    <a:pt x="0" y="8"/>
                  </a:cubicBezTo>
                  <a:cubicBezTo>
                    <a:pt x="5" y="5"/>
                    <a:pt x="10" y="4"/>
                    <a:pt x="15" y="1"/>
                  </a:cubicBezTo>
                  <a:lnTo>
                    <a:pt x="15" y="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97" name="Freeform 557"/>
            <p:cNvSpPr>
              <a:spLocks/>
            </p:cNvSpPr>
            <p:nvPr/>
          </p:nvSpPr>
          <p:spPr bwMode="auto">
            <a:xfrm>
              <a:off x="2819" y="2110"/>
              <a:ext cx="170" cy="206"/>
            </a:xfrm>
            <a:custGeom>
              <a:avLst/>
              <a:gdLst>
                <a:gd name="T0" fmla="*/ 68 w 78"/>
                <a:gd name="T1" fmla="*/ 31 h 95"/>
                <a:gd name="T2" fmla="*/ 78 w 78"/>
                <a:gd name="T3" fmla="*/ 35 h 95"/>
                <a:gd name="T4" fmla="*/ 76 w 78"/>
                <a:gd name="T5" fmla="*/ 91 h 95"/>
                <a:gd name="T6" fmla="*/ 76 w 78"/>
                <a:gd name="T7" fmla="*/ 95 h 95"/>
                <a:gd name="T8" fmla="*/ 36 w 78"/>
                <a:gd name="T9" fmla="*/ 76 h 95"/>
                <a:gd name="T10" fmla="*/ 34 w 78"/>
                <a:gd name="T11" fmla="*/ 74 h 95"/>
                <a:gd name="T12" fmla="*/ 5 w 78"/>
                <a:gd name="T13" fmla="*/ 57 h 95"/>
                <a:gd name="T14" fmla="*/ 2 w 78"/>
                <a:gd name="T15" fmla="*/ 38 h 95"/>
                <a:gd name="T16" fmla="*/ 3 w 78"/>
                <a:gd name="T17" fmla="*/ 0 h 95"/>
                <a:gd name="T18" fmla="*/ 68 w 78"/>
                <a:gd name="T19" fmla="*/ 3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95">
                  <a:moveTo>
                    <a:pt x="68" y="31"/>
                  </a:moveTo>
                  <a:lnTo>
                    <a:pt x="78" y="35"/>
                  </a:lnTo>
                  <a:cubicBezTo>
                    <a:pt x="78" y="55"/>
                    <a:pt x="76" y="72"/>
                    <a:pt x="76" y="91"/>
                  </a:cubicBezTo>
                  <a:lnTo>
                    <a:pt x="76" y="95"/>
                  </a:lnTo>
                  <a:cubicBezTo>
                    <a:pt x="63" y="88"/>
                    <a:pt x="49" y="83"/>
                    <a:pt x="36" y="76"/>
                  </a:cubicBezTo>
                  <a:cubicBezTo>
                    <a:pt x="36" y="75"/>
                    <a:pt x="35" y="74"/>
                    <a:pt x="34" y="74"/>
                  </a:cubicBezTo>
                  <a:cubicBezTo>
                    <a:pt x="24" y="69"/>
                    <a:pt x="15" y="62"/>
                    <a:pt x="5" y="57"/>
                  </a:cubicBezTo>
                  <a:cubicBezTo>
                    <a:pt x="1" y="52"/>
                    <a:pt x="4" y="45"/>
                    <a:pt x="2" y="38"/>
                  </a:cubicBezTo>
                  <a:cubicBezTo>
                    <a:pt x="2" y="25"/>
                    <a:pt x="0" y="13"/>
                    <a:pt x="3" y="0"/>
                  </a:cubicBezTo>
                  <a:cubicBezTo>
                    <a:pt x="25" y="10"/>
                    <a:pt x="46" y="20"/>
                    <a:pt x="68" y="31"/>
                  </a:cubicBezTo>
                  <a:close/>
                </a:path>
              </a:pathLst>
            </a:custGeom>
            <a:solidFill>
              <a:srgbClr val="9CAC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98" name="Freeform 558"/>
            <p:cNvSpPr>
              <a:spLocks/>
            </p:cNvSpPr>
            <p:nvPr/>
          </p:nvSpPr>
          <p:spPr bwMode="auto">
            <a:xfrm>
              <a:off x="3030" y="2112"/>
              <a:ext cx="272" cy="89"/>
            </a:xfrm>
            <a:custGeom>
              <a:avLst/>
              <a:gdLst>
                <a:gd name="T0" fmla="*/ 123 w 125"/>
                <a:gd name="T1" fmla="*/ 1 h 41"/>
                <a:gd name="T2" fmla="*/ 117 w 125"/>
                <a:gd name="T3" fmla="*/ 9 h 41"/>
                <a:gd name="T4" fmla="*/ 99 w 125"/>
                <a:gd name="T5" fmla="*/ 24 h 41"/>
                <a:gd name="T6" fmla="*/ 25 w 125"/>
                <a:gd name="T7" fmla="*/ 37 h 41"/>
                <a:gd name="T8" fmla="*/ 17 w 125"/>
                <a:gd name="T9" fmla="*/ 38 h 41"/>
                <a:gd name="T10" fmla="*/ 3 w 125"/>
                <a:gd name="T11" fmla="*/ 41 h 41"/>
                <a:gd name="T12" fmla="*/ 3 w 125"/>
                <a:gd name="T13" fmla="*/ 20 h 41"/>
                <a:gd name="T14" fmla="*/ 19 w 125"/>
                <a:gd name="T15" fmla="*/ 16 h 41"/>
                <a:gd name="T16" fmla="*/ 82 w 125"/>
                <a:gd name="T17" fmla="*/ 5 h 41"/>
                <a:gd name="T18" fmla="*/ 122 w 125"/>
                <a:gd name="T19" fmla="*/ 0 h 41"/>
                <a:gd name="T20" fmla="*/ 123 w 125"/>
                <a:gd name="T21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41">
                  <a:moveTo>
                    <a:pt x="123" y="1"/>
                  </a:moveTo>
                  <a:cubicBezTo>
                    <a:pt x="125" y="6"/>
                    <a:pt x="119" y="6"/>
                    <a:pt x="117" y="9"/>
                  </a:cubicBezTo>
                  <a:cubicBezTo>
                    <a:pt x="110" y="13"/>
                    <a:pt x="108" y="24"/>
                    <a:pt x="99" y="24"/>
                  </a:cubicBezTo>
                  <a:cubicBezTo>
                    <a:pt x="74" y="28"/>
                    <a:pt x="48" y="32"/>
                    <a:pt x="25" y="37"/>
                  </a:cubicBezTo>
                  <a:cubicBezTo>
                    <a:pt x="22" y="38"/>
                    <a:pt x="19" y="38"/>
                    <a:pt x="17" y="38"/>
                  </a:cubicBezTo>
                  <a:cubicBezTo>
                    <a:pt x="12" y="39"/>
                    <a:pt x="8" y="41"/>
                    <a:pt x="3" y="41"/>
                  </a:cubicBezTo>
                  <a:cubicBezTo>
                    <a:pt x="0" y="34"/>
                    <a:pt x="3" y="27"/>
                    <a:pt x="3" y="20"/>
                  </a:cubicBezTo>
                  <a:cubicBezTo>
                    <a:pt x="8" y="16"/>
                    <a:pt x="14" y="17"/>
                    <a:pt x="19" y="16"/>
                  </a:cubicBezTo>
                  <a:cubicBezTo>
                    <a:pt x="40" y="12"/>
                    <a:pt x="62" y="9"/>
                    <a:pt x="82" y="5"/>
                  </a:cubicBezTo>
                  <a:cubicBezTo>
                    <a:pt x="96" y="4"/>
                    <a:pt x="107" y="1"/>
                    <a:pt x="122" y="0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799" name="Freeform 559"/>
            <p:cNvSpPr>
              <a:spLocks/>
            </p:cNvSpPr>
            <p:nvPr/>
          </p:nvSpPr>
          <p:spPr bwMode="auto">
            <a:xfrm>
              <a:off x="3021" y="2121"/>
              <a:ext cx="16" cy="4"/>
            </a:xfrm>
            <a:custGeom>
              <a:avLst/>
              <a:gdLst>
                <a:gd name="T0" fmla="*/ 7 w 7"/>
                <a:gd name="T1" fmla="*/ 2 h 2"/>
                <a:gd name="T2" fmla="*/ 0 w 7"/>
                <a:gd name="T3" fmla="*/ 0 h 2"/>
                <a:gd name="T4" fmla="*/ 7 w 7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cubicBezTo>
                    <a:pt x="5" y="1"/>
                    <a:pt x="2" y="1"/>
                    <a:pt x="0" y="0"/>
                  </a:cubicBezTo>
                  <a:cubicBezTo>
                    <a:pt x="2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FF1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00" name="Freeform 560"/>
            <p:cNvSpPr>
              <a:spLocks/>
            </p:cNvSpPr>
            <p:nvPr/>
          </p:nvSpPr>
          <p:spPr bwMode="auto">
            <a:xfrm>
              <a:off x="3360" y="2125"/>
              <a:ext cx="107" cy="250"/>
            </a:xfrm>
            <a:custGeom>
              <a:avLst/>
              <a:gdLst>
                <a:gd name="T0" fmla="*/ 49 w 49"/>
                <a:gd name="T1" fmla="*/ 1 h 115"/>
                <a:gd name="T2" fmla="*/ 35 w 49"/>
                <a:gd name="T3" fmla="*/ 24 h 115"/>
                <a:gd name="T4" fmla="*/ 18 w 49"/>
                <a:gd name="T5" fmla="*/ 96 h 115"/>
                <a:gd name="T6" fmla="*/ 3 w 49"/>
                <a:gd name="T7" fmla="*/ 115 h 115"/>
                <a:gd name="T8" fmla="*/ 0 w 49"/>
                <a:gd name="T9" fmla="*/ 115 h 115"/>
                <a:gd name="T10" fmla="*/ 5 w 49"/>
                <a:gd name="T11" fmla="*/ 112 h 115"/>
                <a:gd name="T12" fmla="*/ 26 w 49"/>
                <a:gd name="T13" fmla="*/ 61 h 115"/>
                <a:gd name="T14" fmla="*/ 36 w 49"/>
                <a:gd name="T15" fmla="*/ 16 h 115"/>
                <a:gd name="T16" fmla="*/ 47 w 49"/>
                <a:gd name="T17" fmla="*/ 0 h 115"/>
                <a:gd name="T18" fmla="*/ 49 w 49"/>
                <a:gd name="T19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15">
                  <a:moveTo>
                    <a:pt x="49" y="1"/>
                  </a:moveTo>
                  <a:cubicBezTo>
                    <a:pt x="40" y="5"/>
                    <a:pt x="38" y="15"/>
                    <a:pt x="35" y="24"/>
                  </a:cubicBezTo>
                  <a:cubicBezTo>
                    <a:pt x="30" y="48"/>
                    <a:pt x="25" y="73"/>
                    <a:pt x="18" y="96"/>
                  </a:cubicBezTo>
                  <a:cubicBezTo>
                    <a:pt x="16" y="104"/>
                    <a:pt x="10" y="112"/>
                    <a:pt x="3" y="115"/>
                  </a:cubicBezTo>
                  <a:lnTo>
                    <a:pt x="0" y="115"/>
                  </a:lnTo>
                  <a:cubicBezTo>
                    <a:pt x="1" y="114"/>
                    <a:pt x="3" y="113"/>
                    <a:pt x="5" y="112"/>
                  </a:cubicBezTo>
                  <a:cubicBezTo>
                    <a:pt x="20" y="99"/>
                    <a:pt x="20" y="79"/>
                    <a:pt x="26" y="61"/>
                  </a:cubicBezTo>
                  <a:cubicBezTo>
                    <a:pt x="29" y="46"/>
                    <a:pt x="33" y="31"/>
                    <a:pt x="36" y="16"/>
                  </a:cubicBezTo>
                  <a:cubicBezTo>
                    <a:pt x="38" y="10"/>
                    <a:pt x="41" y="4"/>
                    <a:pt x="47" y="0"/>
                  </a:cubicBezTo>
                  <a:cubicBezTo>
                    <a:pt x="48" y="0"/>
                    <a:pt x="49" y="0"/>
                    <a:pt x="49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01" name="Freeform 561"/>
            <p:cNvSpPr>
              <a:spLocks/>
            </p:cNvSpPr>
            <p:nvPr/>
          </p:nvSpPr>
          <p:spPr bwMode="auto">
            <a:xfrm>
              <a:off x="3110" y="2162"/>
              <a:ext cx="285" cy="439"/>
            </a:xfrm>
            <a:custGeom>
              <a:avLst/>
              <a:gdLst>
                <a:gd name="T0" fmla="*/ 65 w 131"/>
                <a:gd name="T1" fmla="*/ 7 h 202"/>
                <a:gd name="T2" fmla="*/ 86 w 131"/>
                <a:gd name="T3" fmla="*/ 26 h 202"/>
                <a:gd name="T4" fmla="*/ 86 w 131"/>
                <a:gd name="T5" fmla="*/ 25 h 202"/>
                <a:gd name="T6" fmla="*/ 131 w 131"/>
                <a:gd name="T7" fmla="*/ 35 h 202"/>
                <a:gd name="T8" fmla="*/ 119 w 131"/>
                <a:gd name="T9" fmla="*/ 77 h 202"/>
                <a:gd name="T10" fmla="*/ 108 w 131"/>
                <a:gd name="T11" fmla="*/ 88 h 202"/>
                <a:gd name="T12" fmla="*/ 89 w 131"/>
                <a:gd name="T13" fmla="*/ 87 h 202"/>
                <a:gd name="T14" fmla="*/ 45 w 131"/>
                <a:gd name="T15" fmla="*/ 70 h 202"/>
                <a:gd name="T16" fmla="*/ 39 w 131"/>
                <a:gd name="T17" fmla="*/ 72 h 202"/>
                <a:gd name="T18" fmla="*/ 38 w 131"/>
                <a:gd name="T19" fmla="*/ 79 h 202"/>
                <a:gd name="T20" fmla="*/ 46 w 131"/>
                <a:gd name="T21" fmla="*/ 96 h 202"/>
                <a:gd name="T22" fmla="*/ 63 w 131"/>
                <a:gd name="T23" fmla="*/ 111 h 202"/>
                <a:gd name="T24" fmla="*/ 58 w 131"/>
                <a:gd name="T25" fmla="*/ 138 h 202"/>
                <a:gd name="T26" fmla="*/ 57 w 131"/>
                <a:gd name="T27" fmla="*/ 196 h 202"/>
                <a:gd name="T28" fmla="*/ 13 w 131"/>
                <a:gd name="T29" fmla="*/ 191 h 202"/>
                <a:gd name="T30" fmla="*/ 12 w 131"/>
                <a:gd name="T31" fmla="*/ 185 h 202"/>
                <a:gd name="T32" fmla="*/ 15 w 131"/>
                <a:gd name="T33" fmla="*/ 148 h 202"/>
                <a:gd name="T34" fmla="*/ 13 w 131"/>
                <a:gd name="T35" fmla="*/ 119 h 202"/>
                <a:gd name="T36" fmla="*/ 6 w 131"/>
                <a:gd name="T37" fmla="*/ 91 h 202"/>
                <a:gd name="T38" fmla="*/ 1 w 131"/>
                <a:gd name="T39" fmla="*/ 21 h 202"/>
                <a:gd name="T40" fmla="*/ 14 w 131"/>
                <a:gd name="T41" fmla="*/ 11 h 202"/>
                <a:gd name="T42" fmla="*/ 57 w 131"/>
                <a:gd name="T43" fmla="*/ 5 h 202"/>
                <a:gd name="T44" fmla="*/ 65 w 131"/>
                <a:gd name="T45" fmla="*/ 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" h="202">
                  <a:moveTo>
                    <a:pt x="65" y="7"/>
                  </a:moveTo>
                  <a:cubicBezTo>
                    <a:pt x="69" y="16"/>
                    <a:pt x="78" y="21"/>
                    <a:pt x="86" y="26"/>
                  </a:cubicBezTo>
                  <a:lnTo>
                    <a:pt x="86" y="25"/>
                  </a:lnTo>
                  <a:cubicBezTo>
                    <a:pt x="100" y="33"/>
                    <a:pt x="115" y="34"/>
                    <a:pt x="131" y="35"/>
                  </a:cubicBezTo>
                  <a:cubicBezTo>
                    <a:pt x="128" y="50"/>
                    <a:pt x="125" y="64"/>
                    <a:pt x="119" y="77"/>
                  </a:cubicBezTo>
                  <a:cubicBezTo>
                    <a:pt x="115" y="81"/>
                    <a:pt x="113" y="88"/>
                    <a:pt x="108" y="88"/>
                  </a:cubicBezTo>
                  <a:cubicBezTo>
                    <a:pt x="102" y="91"/>
                    <a:pt x="95" y="88"/>
                    <a:pt x="89" y="87"/>
                  </a:cubicBezTo>
                  <a:cubicBezTo>
                    <a:pt x="73" y="83"/>
                    <a:pt x="60" y="75"/>
                    <a:pt x="45" y="70"/>
                  </a:cubicBezTo>
                  <a:cubicBezTo>
                    <a:pt x="42" y="69"/>
                    <a:pt x="40" y="70"/>
                    <a:pt x="39" y="72"/>
                  </a:cubicBezTo>
                  <a:cubicBezTo>
                    <a:pt x="38" y="74"/>
                    <a:pt x="38" y="77"/>
                    <a:pt x="38" y="79"/>
                  </a:cubicBezTo>
                  <a:cubicBezTo>
                    <a:pt x="45" y="83"/>
                    <a:pt x="42" y="90"/>
                    <a:pt x="46" y="96"/>
                  </a:cubicBezTo>
                  <a:cubicBezTo>
                    <a:pt x="49" y="102"/>
                    <a:pt x="56" y="108"/>
                    <a:pt x="63" y="111"/>
                  </a:cubicBezTo>
                  <a:cubicBezTo>
                    <a:pt x="59" y="119"/>
                    <a:pt x="60" y="129"/>
                    <a:pt x="58" y="138"/>
                  </a:cubicBezTo>
                  <a:cubicBezTo>
                    <a:pt x="58" y="157"/>
                    <a:pt x="58" y="178"/>
                    <a:pt x="57" y="196"/>
                  </a:cubicBezTo>
                  <a:cubicBezTo>
                    <a:pt x="44" y="202"/>
                    <a:pt x="25" y="199"/>
                    <a:pt x="13" y="191"/>
                  </a:cubicBezTo>
                  <a:cubicBezTo>
                    <a:pt x="11" y="189"/>
                    <a:pt x="11" y="187"/>
                    <a:pt x="12" y="185"/>
                  </a:cubicBezTo>
                  <a:cubicBezTo>
                    <a:pt x="12" y="173"/>
                    <a:pt x="18" y="161"/>
                    <a:pt x="15" y="148"/>
                  </a:cubicBezTo>
                  <a:cubicBezTo>
                    <a:pt x="13" y="138"/>
                    <a:pt x="10" y="129"/>
                    <a:pt x="13" y="119"/>
                  </a:cubicBezTo>
                  <a:cubicBezTo>
                    <a:pt x="11" y="110"/>
                    <a:pt x="8" y="100"/>
                    <a:pt x="6" y="91"/>
                  </a:cubicBezTo>
                  <a:cubicBezTo>
                    <a:pt x="0" y="70"/>
                    <a:pt x="0" y="44"/>
                    <a:pt x="1" y="21"/>
                  </a:cubicBezTo>
                  <a:cubicBezTo>
                    <a:pt x="3" y="16"/>
                    <a:pt x="8" y="11"/>
                    <a:pt x="14" y="11"/>
                  </a:cubicBezTo>
                  <a:cubicBezTo>
                    <a:pt x="27" y="9"/>
                    <a:pt x="43" y="6"/>
                    <a:pt x="57" y="5"/>
                  </a:cubicBezTo>
                  <a:cubicBezTo>
                    <a:pt x="59" y="4"/>
                    <a:pt x="66" y="0"/>
                    <a:pt x="65" y="7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02" name="Freeform 562"/>
            <p:cNvSpPr>
              <a:spLocks/>
            </p:cNvSpPr>
            <p:nvPr/>
          </p:nvSpPr>
          <p:spPr bwMode="auto">
            <a:xfrm>
              <a:off x="3677" y="2186"/>
              <a:ext cx="89" cy="113"/>
            </a:xfrm>
            <a:custGeom>
              <a:avLst/>
              <a:gdLst>
                <a:gd name="T0" fmla="*/ 41 w 41"/>
                <a:gd name="T1" fmla="*/ 3 h 52"/>
                <a:gd name="T2" fmla="*/ 33 w 41"/>
                <a:gd name="T3" fmla="*/ 36 h 52"/>
                <a:gd name="T4" fmla="*/ 0 w 41"/>
                <a:gd name="T5" fmla="*/ 52 h 52"/>
                <a:gd name="T6" fmla="*/ 7 w 41"/>
                <a:gd name="T7" fmla="*/ 17 h 52"/>
                <a:gd name="T8" fmla="*/ 8 w 41"/>
                <a:gd name="T9" fmla="*/ 15 h 52"/>
                <a:gd name="T10" fmla="*/ 9 w 41"/>
                <a:gd name="T11" fmla="*/ 0 h 52"/>
                <a:gd name="T12" fmla="*/ 41 w 41"/>
                <a:gd name="T13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2">
                  <a:moveTo>
                    <a:pt x="41" y="3"/>
                  </a:moveTo>
                  <a:cubicBezTo>
                    <a:pt x="39" y="14"/>
                    <a:pt x="36" y="25"/>
                    <a:pt x="33" y="36"/>
                  </a:cubicBezTo>
                  <a:cubicBezTo>
                    <a:pt x="25" y="46"/>
                    <a:pt x="12" y="49"/>
                    <a:pt x="0" y="52"/>
                  </a:cubicBezTo>
                  <a:cubicBezTo>
                    <a:pt x="2" y="40"/>
                    <a:pt x="6" y="28"/>
                    <a:pt x="7" y="17"/>
                  </a:cubicBezTo>
                  <a:lnTo>
                    <a:pt x="8" y="15"/>
                  </a:lnTo>
                  <a:cubicBezTo>
                    <a:pt x="8" y="10"/>
                    <a:pt x="8" y="5"/>
                    <a:pt x="9" y="0"/>
                  </a:cubicBezTo>
                  <a:cubicBezTo>
                    <a:pt x="19" y="5"/>
                    <a:pt x="30" y="5"/>
                    <a:pt x="41" y="3"/>
                  </a:cubicBezTo>
                  <a:close/>
                </a:path>
              </a:pathLst>
            </a:custGeom>
            <a:solidFill>
              <a:srgbClr val="E8F5F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03" name="Freeform 563"/>
            <p:cNvSpPr>
              <a:spLocks/>
            </p:cNvSpPr>
            <p:nvPr/>
          </p:nvSpPr>
          <p:spPr bwMode="auto">
            <a:xfrm>
              <a:off x="3228" y="2184"/>
              <a:ext cx="30" cy="24"/>
            </a:xfrm>
            <a:custGeom>
              <a:avLst/>
              <a:gdLst>
                <a:gd name="T0" fmla="*/ 3 w 14"/>
                <a:gd name="T1" fmla="*/ 3 h 11"/>
                <a:gd name="T2" fmla="*/ 14 w 14"/>
                <a:gd name="T3" fmla="*/ 11 h 11"/>
                <a:gd name="T4" fmla="*/ 1 w 14"/>
                <a:gd name="T5" fmla="*/ 3 h 11"/>
                <a:gd name="T6" fmla="*/ 0 w 14"/>
                <a:gd name="T7" fmla="*/ 1 h 11"/>
                <a:gd name="T8" fmla="*/ 3 w 14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3" y="3"/>
                  </a:moveTo>
                  <a:cubicBezTo>
                    <a:pt x="6" y="8"/>
                    <a:pt x="11" y="9"/>
                    <a:pt x="14" y="11"/>
                  </a:cubicBezTo>
                  <a:cubicBezTo>
                    <a:pt x="10" y="10"/>
                    <a:pt x="3" y="8"/>
                    <a:pt x="1" y="3"/>
                  </a:cubicBezTo>
                  <a:lnTo>
                    <a:pt x="0" y="1"/>
                  </a:lnTo>
                  <a:cubicBezTo>
                    <a:pt x="3" y="0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04" name="Freeform 564"/>
            <p:cNvSpPr>
              <a:spLocks/>
            </p:cNvSpPr>
            <p:nvPr/>
          </p:nvSpPr>
          <p:spPr bwMode="auto">
            <a:xfrm>
              <a:off x="2976" y="2190"/>
              <a:ext cx="61" cy="565"/>
            </a:xfrm>
            <a:custGeom>
              <a:avLst/>
              <a:gdLst>
                <a:gd name="T0" fmla="*/ 24 w 28"/>
                <a:gd name="T1" fmla="*/ 7 h 260"/>
                <a:gd name="T2" fmla="*/ 27 w 28"/>
                <a:gd name="T3" fmla="*/ 8 h 260"/>
                <a:gd name="T4" fmla="*/ 26 w 28"/>
                <a:gd name="T5" fmla="*/ 42 h 260"/>
                <a:gd name="T6" fmla="*/ 26 w 28"/>
                <a:gd name="T7" fmla="*/ 47 h 260"/>
                <a:gd name="T8" fmla="*/ 24 w 28"/>
                <a:gd name="T9" fmla="*/ 77 h 260"/>
                <a:gd name="T10" fmla="*/ 19 w 28"/>
                <a:gd name="T11" fmla="*/ 176 h 260"/>
                <a:gd name="T12" fmla="*/ 17 w 28"/>
                <a:gd name="T13" fmla="*/ 260 h 260"/>
                <a:gd name="T14" fmla="*/ 0 w 28"/>
                <a:gd name="T15" fmla="*/ 249 h 260"/>
                <a:gd name="T16" fmla="*/ 3 w 28"/>
                <a:gd name="T17" fmla="*/ 211 h 260"/>
                <a:gd name="T18" fmla="*/ 4 w 28"/>
                <a:gd name="T19" fmla="*/ 150 h 260"/>
                <a:gd name="T20" fmla="*/ 7 w 28"/>
                <a:gd name="T21" fmla="*/ 49 h 260"/>
                <a:gd name="T22" fmla="*/ 7 w 28"/>
                <a:gd name="T23" fmla="*/ 47 h 260"/>
                <a:gd name="T24" fmla="*/ 8 w 28"/>
                <a:gd name="T25" fmla="*/ 0 h 260"/>
                <a:gd name="T26" fmla="*/ 24 w 28"/>
                <a:gd name="T27" fmla="*/ 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60">
                  <a:moveTo>
                    <a:pt x="24" y="7"/>
                  </a:moveTo>
                  <a:cubicBezTo>
                    <a:pt x="24" y="8"/>
                    <a:pt x="26" y="9"/>
                    <a:pt x="27" y="8"/>
                  </a:cubicBezTo>
                  <a:cubicBezTo>
                    <a:pt x="28" y="20"/>
                    <a:pt x="26" y="31"/>
                    <a:pt x="26" y="42"/>
                  </a:cubicBezTo>
                  <a:cubicBezTo>
                    <a:pt x="27" y="44"/>
                    <a:pt x="26" y="46"/>
                    <a:pt x="26" y="47"/>
                  </a:cubicBezTo>
                  <a:cubicBezTo>
                    <a:pt x="26" y="58"/>
                    <a:pt x="25" y="66"/>
                    <a:pt x="24" y="77"/>
                  </a:cubicBezTo>
                  <a:cubicBezTo>
                    <a:pt x="22" y="109"/>
                    <a:pt x="22" y="143"/>
                    <a:pt x="19" y="176"/>
                  </a:cubicBezTo>
                  <a:cubicBezTo>
                    <a:pt x="16" y="205"/>
                    <a:pt x="20" y="232"/>
                    <a:pt x="17" y="260"/>
                  </a:cubicBezTo>
                  <a:cubicBezTo>
                    <a:pt x="11" y="256"/>
                    <a:pt x="6" y="253"/>
                    <a:pt x="0" y="249"/>
                  </a:cubicBezTo>
                  <a:cubicBezTo>
                    <a:pt x="2" y="235"/>
                    <a:pt x="1" y="224"/>
                    <a:pt x="3" y="211"/>
                  </a:cubicBezTo>
                  <a:cubicBezTo>
                    <a:pt x="4" y="191"/>
                    <a:pt x="5" y="171"/>
                    <a:pt x="4" y="150"/>
                  </a:cubicBezTo>
                  <a:cubicBezTo>
                    <a:pt x="5" y="117"/>
                    <a:pt x="6" y="84"/>
                    <a:pt x="7" y="49"/>
                  </a:cubicBezTo>
                  <a:cubicBezTo>
                    <a:pt x="6" y="48"/>
                    <a:pt x="5" y="48"/>
                    <a:pt x="7" y="47"/>
                  </a:cubicBezTo>
                  <a:cubicBezTo>
                    <a:pt x="7" y="30"/>
                    <a:pt x="7" y="15"/>
                    <a:pt x="8" y="0"/>
                  </a:cubicBezTo>
                  <a:cubicBezTo>
                    <a:pt x="14" y="2"/>
                    <a:pt x="18" y="6"/>
                    <a:pt x="24" y="7"/>
                  </a:cubicBezTo>
                  <a:close/>
                </a:path>
              </a:pathLst>
            </a:custGeom>
            <a:solidFill>
              <a:srgbClr val="9CACD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05" name="Freeform 565"/>
            <p:cNvSpPr>
              <a:spLocks/>
            </p:cNvSpPr>
            <p:nvPr/>
          </p:nvSpPr>
          <p:spPr bwMode="auto">
            <a:xfrm>
              <a:off x="3113" y="2190"/>
              <a:ext cx="6" cy="7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0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2"/>
                    <a:pt x="0" y="1"/>
                    <a:pt x="1" y="0"/>
                  </a:cubicBez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06" name="Freeform 566"/>
            <p:cNvSpPr>
              <a:spLocks/>
            </p:cNvSpPr>
            <p:nvPr/>
          </p:nvSpPr>
          <p:spPr bwMode="auto">
            <a:xfrm>
              <a:off x="3019" y="2193"/>
              <a:ext cx="89" cy="564"/>
            </a:xfrm>
            <a:custGeom>
              <a:avLst/>
              <a:gdLst>
                <a:gd name="T0" fmla="*/ 41 w 41"/>
                <a:gd name="T1" fmla="*/ 3 h 260"/>
                <a:gd name="T2" fmla="*/ 40 w 41"/>
                <a:gd name="T3" fmla="*/ 54 h 260"/>
                <a:gd name="T4" fmla="*/ 36 w 41"/>
                <a:gd name="T5" fmla="*/ 152 h 260"/>
                <a:gd name="T6" fmla="*/ 32 w 41"/>
                <a:gd name="T7" fmla="*/ 239 h 260"/>
                <a:gd name="T8" fmla="*/ 32 w 41"/>
                <a:gd name="T9" fmla="*/ 251 h 260"/>
                <a:gd name="T10" fmla="*/ 24 w 41"/>
                <a:gd name="T11" fmla="*/ 255 h 260"/>
                <a:gd name="T12" fmla="*/ 3 w 41"/>
                <a:gd name="T13" fmla="*/ 260 h 260"/>
                <a:gd name="T14" fmla="*/ 0 w 41"/>
                <a:gd name="T15" fmla="*/ 260 h 260"/>
                <a:gd name="T16" fmla="*/ 2 w 41"/>
                <a:gd name="T17" fmla="*/ 166 h 260"/>
                <a:gd name="T18" fmla="*/ 6 w 41"/>
                <a:gd name="T19" fmla="*/ 92 h 260"/>
                <a:gd name="T20" fmla="*/ 10 w 41"/>
                <a:gd name="T21" fmla="*/ 7 h 260"/>
                <a:gd name="T22" fmla="*/ 20 w 41"/>
                <a:gd name="T23" fmla="*/ 4 h 260"/>
                <a:gd name="T24" fmla="*/ 40 w 41"/>
                <a:gd name="T25" fmla="*/ 0 h 260"/>
                <a:gd name="T26" fmla="*/ 41 w 41"/>
                <a:gd name="T27" fmla="*/ 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260">
                  <a:moveTo>
                    <a:pt x="41" y="3"/>
                  </a:moveTo>
                  <a:cubicBezTo>
                    <a:pt x="41" y="19"/>
                    <a:pt x="41" y="36"/>
                    <a:pt x="40" y="54"/>
                  </a:cubicBezTo>
                  <a:cubicBezTo>
                    <a:pt x="39" y="86"/>
                    <a:pt x="36" y="117"/>
                    <a:pt x="36" y="152"/>
                  </a:cubicBezTo>
                  <a:cubicBezTo>
                    <a:pt x="35" y="181"/>
                    <a:pt x="33" y="210"/>
                    <a:pt x="32" y="239"/>
                  </a:cubicBezTo>
                  <a:cubicBezTo>
                    <a:pt x="33" y="243"/>
                    <a:pt x="31" y="246"/>
                    <a:pt x="32" y="251"/>
                  </a:cubicBezTo>
                  <a:cubicBezTo>
                    <a:pt x="29" y="253"/>
                    <a:pt x="26" y="254"/>
                    <a:pt x="24" y="255"/>
                  </a:cubicBezTo>
                  <a:cubicBezTo>
                    <a:pt x="17" y="257"/>
                    <a:pt x="10" y="257"/>
                    <a:pt x="3" y="260"/>
                  </a:cubicBezTo>
                  <a:lnTo>
                    <a:pt x="0" y="260"/>
                  </a:lnTo>
                  <a:cubicBezTo>
                    <a:pt x="2" y="229"/>
                    <a:pt x="0" y="200"/>
                    <a:pt x="2" y="166"/>
                  </a:cubicBezTo>
                  <a:cubicBezTo>
                    <a:pt x="3" y="142"/>
                    <a:pt x="6" y="117"/>
                    <a:pt x="6" y="92"/>
                  </a:cubicBezTo>
                  <a:cubicBezTo>
                    <a:pt x="8" y="65"/>
                    <a:pt x="8" y="34"/>
                    <a:pt x="10" y="7"/>
                  </a:cubicBezTo>
                  <a:cubicBezTo>
                    <a:pt x="13" y="5"/>
                    <a:pt x="17" y="5"/>
                    <a:pt x="20" y="4"/>
                  </a:cubicBezTo>
                  <a:cubicBezTo>
                    <a:pt x="27" y="3"/>
                    <a:pt x="33" y="1"/>
                    <a:pt x="40" y="0"/>
                  </a:cubicBezTo>
                  <a:lnTo>
                    <a:pt x="41" y="3"/>
                  </a:ln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07" name="Freeform 567"/>
            <p:cNvSpPr>
              <a:spLocks/>
            </p:cNvSpPr>
            <p:nvPr/>
          </p:nvSpPr>
          <p:spPr bwMode="auto">
            <a:xfrm>
              <a:off x="3200" y="2234"/>
              <a:ext cx="139" cy="41"/>
            </a:xfrm>
            <a:custGeom>
              <a:avLst/>
              <a:gdLst>
                <a:gd name="T0" fmla="*/ 59 w 64"/>
                <a:gd name="T1" fmla="*/ 17 h 19"/>
                <a:gd name="T2" fmla="*/ 64 w 64"/>
                <a:gd name="T3" fmla="*/ 10 h 19"/>
                <a:gd name="T4" fmla="*/ 60 w 64"/>
                <a:gd name="T5" fmla="*/ 19 h 19"/>
                <a:gd name="T6" fmla="*/ 55 w 64"/>
                <a:gd name="T7" fmla="*/ 16 h 19"/>
                <a:gd name="T8" fmla="*/ 7 w 64"/>
                <a:gd name="T9" fmla="*/ 5 h 19"/>
                <a:gd name="T10" fmla="*/ 0 w 64"/>
                <a:gd name="T11" fmla="*/ 2 h 19"/>
                <a:gd name="T12" fmla="*/ 1 w 64"/>
                <a:gd name="T13" fmla="*/ 0 h 19"/>
                <a:gd name="T14" fmla="*/ 59 w 64"/>
                <a:gd name="T1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9">
                  <a:moveTo>
                    <a:pt x="59" y="17"/>
                  </a:moveTo>
                  <a:cubicBezTo>
                    <a:pt x="61" y="15"/>
                    <a:pt x="60" y="10"/>
                    <a:pt x="64" y="10"/>
                  </a:cubicBezTo>
                  <a:cubicBezTo>
                    <a:pt x="63" y="13"/>
                    <a:pt x="62" y="16"/>
                    <a:pt x="60" y="19"/>
                  </a:cubicBezTo>
                  <a:cubicBezTo>
                    <a:pt x="57" y="18"/>
                    <a:pt x="56" y="18"/>
                    <a:pt x="55" y="16"/>
                  </a:cubicBezTo>
                  <a:cubicBezTo>
                    <a:pt x="39" y="11"/>
                    <a:pt x="21" y="10"/>
                    <a:pt x="7" y="5"/>
                  </a:cubicBezTo>
                  <a:cubicBezTo>
                    <a:pt x="4" y="5"/>
                    <a:pt x="2" y="4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9" y="11"/>
                    <a:pt x="41" y="9"/>
                    <a:pt x="59" y="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08" name="Freeform 568"/>
            <p:cNvSpPr>
              <a:spLocks/>
            </p:cNvSpPr>
            <p:nvPr/>
          </p:nvSpPr>
          <p:spPr bwMode="auto">
            <a:xfrm>
              <a:off x="3150" y="2234"/>
              <a:ext cx="17" cy="35"/>
            </a:xfrm>
            <a:custGeom>
              <a:avLst/>
              <a:gdLst>
                <a:gd name="T0" fmla="*/ 8 w 8"/>
                <a:gd name="T1" fmla="*/ 1 h 16"/>
                <a:gd name="T2" fmla="*/ 2 w 8"/>
                <a:gd name="T3" fmla="*/ 7 h 16"/>
                <a:gd name="T4" fmla="*/ 4 w 8"/>
                <a:gd name="T5" fmla="*/ 15 h 16"/>
                <a:gd name="T6" fmla="*/ 3 w 8"/>
                <a:gd name="T7" fmla="*/ 16 h 16"/>
                <a:gd name="T8" fmla="*/ 0 w 8"/>
                <a:gd name="T9" fmla="*/ 7 h 16"/>
                <a:gd name="T10" fmla="*/ 6 w 8"/>
                <a:gd name="T11" fmla="*/ 1 h 16"/>
                <a:gd name="T12" fmla="*/ 8 w 8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8" y="1"/>
                  </a:moveTo>
                  <a:cubicBezTo>
                    <a:pt x="6" y="3"/>
                    <a:pt x="2" y="4"/>
                    <a:pt x="2" y="7"/>
                  </a:cubicBezTo>
                  <a:cubicBezTo>
                    <a:pt x="6" y="9"/>
                    <a:pt x="3" y="12"/>
                    <a:pt x="4" y="15"/>
                  </a:cubicBezTo>
                  <a:lnTo>
                    <a:pt x="3" y="16"/>
                  </a:lnTo>
                  <a:cubicBezTo>
                    <a:pt x="1" y="13"/>
                    <a:pt x="5" y="8"/>
                    <a:pt x="0" y="7"/>
                  </a:cubicBezTo>
                  <a:cubicBezTo>
                    <a:pt x="1" y="4"/>
                    <a:pt x="3" y="2"/>
                    <a:pt x="6" y="1"/>
                  </a:cubicBezTo>
                  <a:cubicBezTo>
                    <a:pt x="7" y="1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09" name="Freeform 569"/>
            <p:cNvSpPr>
              <a:spLocks/>
            </p:cNvSpPr>
            <p:nvPr/>
          </p:nvSpPr>
          <p:spPr bwMode="auto">
            <a:xfrm>
              <a:off x="3154" y="2275"/>
              <a:ext cx="6" cy="11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1 h 5"/>
                <a:gd name="T4" fmla="*/ 2 w 3"/>
                <a:gd name="T5" fmla="*/ 0 h 5"/>
                <a:gd name="T6" fmla="*/ 3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2" y="4"/>
                    <a:pt x="0" y="3"/>
                    <a:pt x="0" y="1"/>
                  </a:cubicBezTo>
                  <a:lnTo>
                    <a:pt x="2" y="0"/>
                  </a:lnTo>
                  <a:cubicBezTo>
                    <a:pt x="3" y="2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10" name="Freeform 570"/>
            <p:cNvSpPr>
              <a:spLocks/>
            </p:cNvSpPr>
            <p:nvPr/>
          </p:nvSpPr>
          <p:spPr bwMode="auto">
            <a:xfrm>
              <a:off x="3932" y="2310"/>
              <a:ext cx="117" cy="280"/>
            </a:xfrm>
            <a:custGeom>
              <a:avLst/>
              <a:gdLst>
                <a:gd name="T0" fmla="*/ 14 w 54"/>
                <a:gd name="T1" fmla="*/ 19 h 129"/>
                <a:gd name="T2" fmla="*/ 26 w 54"/>
                <a:gd name="T3" fmla="*/ 53 h 129"/>
                <a:gd name="T4" fmla="*/ 39 w 54"/>
                <a:gd name="T5" fmla="*/ 85 h 129"/>
                <a:gd name="T6" fmla="*/ 53 w 54"/>
                <a:gd name="T7" fmla="*/ 121 h 129"/>
                <a:gd name="T8" fmla="*/ 50 w 54"/>
                <a:gd name="T9" fmla="*/ 128 h 129"/>
                <a:gd name="T10" fmla="*/ 45 w 54"/>
                <a:gd name="T11" fmla="*/ 126 h 129"/>
                <a:gd name="T12" fmla="*/ 34 w 54"/>
                <a:gd name="T13" fmla="*/ 99 h 129"/>
                <a:gd name="T14" fmla="*/ 12 w 54"/>
                <a:gd name="T15" fmla="*/ 40 h 129"/>
                <a:gd name="T16" fmla="*/ 3 w 54"/>
                <a:gd name="T17" fmla="*/ 18 h 129"/>
                <a:gd name="T18" fmla="*/ 0 w 54"/>
                <a:gd name="T19" fmla="*/ 4 h 129"/>
                <a:gd name="T20" fmla="*/ 5 w 54"/>
                <a:gd name="T21" fmla="*/ 0 h 129"/>
                <a:gd name="T22" fmla="*/ 14 w 54"/>
                <a:gd name="T23" fmla="*/ 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29">
                  <a:moveTo>
                    <a:pt x="14" y="19"/>
                  </a:moveTo>
                  <a:cubicBezTo>
                    <a:pt x="17" y="31"/>
                    <a:pt x="23" y="42"/>
                    <a:pt x="26" y="53"/>
                  </a:cubicBezTo>
                  <a:cubicBezTo>
                    <a:pt x="31" y="64"/>
                    <a:pt x="34" y="75"/>
                    <a:pt x="39" y="85"/>
                  </a:cubicBezTo>
                  <a:cubicBezTo>
                    <a:pt x="43" y="97"/>
                    <a:pt x="47" y="110"/>
                    <a:pt x="53" y="121"/>
                  </a:cubicBezTo>
                  <a:cubicBezTo>
                    <a:pt x="54" y="124"/>
                    <a:pt x="52" y="127"/>
                    <a:pt x="50" y="128"/>
                  </a:cubicBezTo>
                  <a:cubicBezTo>
                    <a:pt x="48" y="129"/>
                    <a:pt x="46" y="128"/>
                    <a:pt x="45" y="126"/>
                  </a:cubicBezTo>
                  <a:cubicBezTo>
                    <a:pt x="41" y="117"/>
                    <a:pt x="38" y="108"/>
                    <a:pt x="34" y="99"/>
                  </a:cubicBezTo>
                  <a:cubicBezTo>
                    <a:pt x="28" y="80"/>
                    <a:pt x="18" y="60"/>
                    <a:pt x="12" y="40"/>
                  </a:cubicBezTo>
                  <a:cubicBezTo>
                    <a:pt x="8" y="33"/>
                    <a:pt x="7" y="25"/>
                    <a:pt x="3" y="18"/>
                  </a:cubicBezTo>
                  <a:cubicBezTo>
                    <a:pt x="3" y="13"/>
                    <a:pt x="0" y="9"/>
                    <a:pt x="0" y="4"/>
                  </a:cubicBezTo>
                  <a:cubicBezTo>
                    <a:pt x="2" y="4"/>
                    <a:pt x="3" y="1"/>
                    <a:pt x="5" y="0"/>
                  </a:cubicBezTo>
                  <a:cubicBezTo>
                    <a:pt x="9" y="6"/>
                    <a:pt x="10" y="13"/>
                    <a:pt x="14" y="19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11" name="Freeform 571"/>
            <p:cNvSpPr>
              <a:spLocks/>
            </p:cNvSpPr>
            <p:nvPr/>
          </p:nvSpPr>
          <p:spPr bwMode="auto">
            <a:xfrm>
              <a:off x="3158" y="2314"/>
              <a:ext cx="31" cy="263"/>
            </a:xfrm>
            <a:custGeom>
              <a:avLst/>
              <a:gdLst>
                <a:gd name="T0" fmla="*/ 2 w 14"/>
                <a:gd name="T1" fmla="*/ 1 h 121"/>
                <a:gd name="T2" fmla="*/ 14 w 14"/>
                <a:gd name="T3" fmla="*/ 91 h 121"/>
                <a:gd name="T4" fmla="*/ 13 w 14"/>
                <a:gd name="T5" fmla="*/ 110 h 121"/>
                <a:gd name="T6" fmla="*/ 9 w 14"/>
                <a:gd name="T7" fmla="*/ 110 h 121"/>
                <a:gd name="T8" fmla="*/ 8 w 14"/>
                <a:gd name="T9" fmla="*/ 113 h 121"/>
                <a:gd name="T10" fmla="*/ 10 w 14"/>
                <a:gd name="T11" fmla="*/ 116 h 121"/>
                <a:gd name="T12" fmla="*/ 7 w 14"/>
                <a:gd name="T13" fmla="*/ 120 h 121"/>
                <a:gd name="T14" fmla="*/ 8 w 14"/>
                <a:gd name="T15" fmla="*/ 121 h 121"/>
                <a:gd name="T16" fmla="*/ 5 w 14"/>
                <a:gd name="T17" fmla="*/ 121 h 121"/>
                <a:gd name="T18" fmla="*/ 9 w 14"/>
                <a:gd name="T19" fmla="*/ 115 h 121"/>
                <a:gd name="T20" fmla="*/ 6 w 14"/>
                <a:gd name="T21" fmla="*/ 110 h 121"/>
                <a:gd name="T22" fmla="*/ 12 w 14"/>
                <a:gd name="T23" fmla="*/ 106 h 121"/>
                <a:gd name="T24" fmla="*/ 8 w 14"/>
                <a:gd name="T25" fmla="*/ 36 h 121"/>
                <a:gd name="T26" fmla="*/ 0 w 14"/>
                <a:gd name="T27" fmla="*/ 1 h 121"/>
                <a:gd name="T28" fmla="*/ 2 w 14"/>
                <a:gd name="T29" fmla="*/ 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21">
                  <a:moveTo>
                    <a:pt x="2" y="1"/>
                  </a:moveTo>
                  <a:cubicBezTo>
                    <a:pt x="11" y="29"/>
                    <a:pt x="10" y="61"/>
                    <a:pt x="14" y="91"/>
                  </a:cubicBezTo>
                  <a:cubicBezTo>
                    <a:pt x="14" y="96"/>
                    <a:pt x="14" y="103"/>
                    <a:pt x="13" y="110"/>
                  </a:cubicBezTo>
                  <a:cubicBezTo>
                    <a:pt x="12" y="108"/>
                    <a:pt x="11" y="110"/>
                    <a:pt x="9" y="110"/>
                  </a:cubicBezTo>
                  <a:cubicBezTo>
                    <a:pt x="9" y="111"/>
                    <a:pt x="8" y="111"/>
                    <a:pt x="8" y="113"/>
                  </a:cubicBezTo>
                  <a:cubicBezTo>
                    <a:pt x="8" y="114"/>
                    <a:pt x="12" y="114"/>
                    <a:pt x="10" y="116"/>
                  </a:cubicBezTo>
                  <a:cubicBezTo>
                    <a:pt x="9" y="117"/>
                    <a:pt x="8" y="118"/>
                    <a:pt x="7" y="120"/>
                  </a:cubicBezTo>
                  <a:cubicBezTo>
                    <a:pt x="8" y="120"/>
                    <a:pt x="8" y="121"/>
                    <a:pt x="8" y="121"/>
                  </a:cubicBezTo>
                  <a:cubicBezTo>
                    <a:pt x="6" y="121"/>
                    <a:pt x="6" y="121"/>
                    <a:pt x="5" y="121"/>
                  </a:cubicBezTo>
                  <a:cubicBezTo>
                    <a:pt x="5" y="118"/>
                    <a:pt x="7" y="117"/>
                    <a:pt x="9" y="115"/>
                  </a:cubicBezTo>
                  <a:cubicBezTo>
                    <a:pt x="7" y="115"/>
                    <a:pt x="5" y="112"/>
                    <a:pt x="6" y="110"/>
                  </a:cubicBezTo>
                  <a:cubicBezTo>
                    <a:pt x="8" y="106"/>
                    <a:pt x="12" y="111"/>
                    <a:pt x="12" y="106"/>
                  </a:cubicBezTo>
                  <a:cubicBezTo>
                    <a:pt x="13" y="83"/>
                    <a:pt x="9" y="60"/>
                    <a:pt x="8" y="36"/>
                  </a:cubicBezTo>
                  <a:cubicBezTo>
                    <a:pt x="6" y="24"/>
                    <a:pt x="5" y="12"/>
                    <a:pt x="0" y="1"/>
                  </a:cubicBezTo>
                  <a:cubicBezTo>
                    <a:pt x="1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12" name="Freeform 572"/>
            <p:cNvSpPr>
              <a:spLocks/>
            </p:cNvSpPr>
            <p:nvPr/>
          </p:nvSpPr>
          <p:spPr bwMode="auto">
            <a:xfrm>
              <a:off x="3769" y="2325"/>
              <a:ext cx="154" cy="230"/>
            </a:xfrm>
            <a:custGeom>
              <a:avLst/>
              <a:gdLst>
                <a:gd name="T0" fmla="*/ 71 w 71"/>
                <a:gd name="T1" fmla="*/ 0 h 106"/>
                <a:gd name="T2" fmla="*/ 70 w 71"/>
                <a:gd name="T3" fmla="*/ 96 h 106"/>
                <a:gd name="T4" fmla="*/ 59 w 71"/>
                <a:gd name="T5" fmla="*/ 101 h 106"/>
                <a:gd name="T6" fmla="*/ 48 w 71"/>
                <a:gd name="T7" fmla="*/ 104 h 106"/>
                <a:gd name="T8" fmla="*/ 33 w 71"/>
                <a:gd name="T9" fmla="*/ 95 h 106"/>
                <a:gd name="T10" fmla="*/ 34 w 71"/>
                <a:gd name="T11" fmla="*/ 74 h 106"/>
                <a:gd name="T12" fmla="*/ 22 w 71"/>
                <a:gd name="T13" fmla="*/ 74 h 106"/>
                <a:gd name="T14" fmla="*/ 0 w 71"/>
                <a:gd name="T15" fmla="*/ 18 h 106"/>
                <a:gd name="T16" fmla="*/ 30 w 71"/>
                <a:gd name="T17" fmla="*/ 12 h 106"/>
                <a:gd name="T18" fmla="*/ 45 w 71"/>
                <a:gd name="T19" fmla="*/ 10 h 106"/>
                <a:gd name="T20" fmla="*/ 71 w 71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06">
                  <a:moveTo>
                    <a:pt x="71" y="0"/>
                  </a:moveTo>
                  <a:cubicBezTo>
                    <a:pt x="70" y="33"/>
                    <a:pt x="70" y="65"/>
                    <a:pt x="70" y="96"/>
                  </a:cubicBezTo>
                  <a:cubicBezTo>
                    <a:pt x="67" y="99"/>
                    <a:pt x="63" y="99"/>
                    <a:pt x="59" y="101"/>
                  </a:cubicBezTo>
                  <a:cubicBezTo>
                    <a:pt x="55" y="101"/>
                    <a:pt x="53" y="106"/>
                    <a:pt x="48" y="104"/>
                  </a:cubicBezTo>
                  <a:cubicBezTo>
                    <a:pt x="43" y="101"/>
                    <a:pt x="38" y="98"/>
                    <a:pt x="33" y="95"/>
                  </a:cubicBezTo>
                  <a:cubicBezTo>
                    <a:pt x="33" y="88"/>
                    <a:pt x="32" y="80"/>
                    <a:pt x="34" y="74"/>
                  </a:cubicBezTo>
                  <a:cubicBezTo>
                    <a:pt x="30" y="70"/>
                    <a:pt x="26" y="75"/>
                    <a:pt x="22" y="74"/>
                  </a:cubicBezTo>
                  <a:cubicBezTo>
                    <a:pt x="15" y="55"/>
                    <a:pt x="6" y="37"/>
                    <a:pt x="0" y="18"/>
                  </a:cubicBezTo>
                  <a:cubicBezTo>
                    <a:pt x="9" y="15"/>
                    <a:pt x="21" y="17"/>
                    <a:pt x="30" y="12"/>
                  </a:cubicBezTo>
                  <a:cubicBezTo>
                    <a:pt x="35" y="13"/>
                    <a:pt x="40" y="10"/>
                    <a:pt x="45" y="10"/>
                  </a:cubicBezTo>
                  <a:cubicBezTo>
                    <a:pt x="54" y="7"/>
                    <a:pt x="63" y="4"/>
                    <a:pt x="71" y="0"/>
                  </a:cubicBezTo>
                  <a:close/>
                </a:path>
              </a:pathLst>
            </a:custGeom>
            <a:solidFill>
              <a:srgbClr val="5F618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13" name="Freeform 573"/>
            <p:cNvSpPr>
              <a:spLocks/>
            </p:cNvSpPr>
            <p:nvPr/>
          </p:nvSpPr>
          <p:spPr bwMode="auto">
            <a:xfrm>
              <a:off x="3104" y="2325"/>
              <a:ext cx="35" cy="189"/>
            </a:xfrm>
            <a:custGeom>
              <a:avLst/>
              <a:gdLst>
                <a:gd name="T0" fmla="*/ 13 w 16"/>
                <a:gd name="T1" fmla="*/ 42 h 87"/>
                <a:gd name="T2" fmla="*/ 15 w 16"/>
                <a:gd name="T3" fmla="*/ 84 h 87"/>
                <a:gd name="T4" fmla="*/ 0 w 16"/>
                <a:gd name="T5" fmla="*/ 87 h 87"/>
                <a:gd name="T6" fmla="*/ 3 w 16"/>
                <a:gd name="T7" fmla="*/ 0 h 87"/>
                <a:gd name="T8" fmla="*/ 13 w 16"/>
                <a:gd name="T9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7">
                  <a:moveTo>
                    <a:pt x="13" y="42"/>
                  </a:moveTo>
                  <a:cubicBezTo>
                    <a:pt x="9" y="56"/>
                    <a:pt x="16" y="69"/>
                    <a:pt x="15" y="84"/>
                  </a:cubicBezTo>
                  <a:cubicBezTo>
                    <a:pt x="10" y="83"/>
                    <a:pt x="4" y="85"/>
                    <a:pt x="0" y="87"/>
                  </a:cubicBezTo>
                  <a:cubicBezTo>
                    <a:pt x="1" y="58"/>
                    <a:pt x="1" y="28"/>
                    <a:pt x="3" y="0"/>
                  </a:cubicBezTo>
                  <a:cubicBezTo>
                    <a:pt x="5" y="13"/>
                    <a:pt x="9" y="28"/>
                    <a:pt x="13" y="4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14" name="Freeform 574"/>
            <p:cNvSpPr>
              <a:spLocks/>
            </p:cNvSpPr>
            <p:nvPr/>
          </p:nvSpPr>
          <p:spPr bwMode="auto">
            <a:xfrm>
              <a:off x="3636" y="2345"/>
              <a:ext cx="144" cy="169"/>
            </a:xfrm>
            <a:custGeom>
              <a:avLst/>
              <a:gdLst>
                <a:gd name="T0" fmla="*/ 44 w 66"/>
                <a:gd name="T1" fmla="*/ 9 h 78"/>
                <a:gd name="T2" fmla="*/ 66 w 66"/>
                <a:gd name="T3" fmla="*/ 68 h 78"/>
                <a:gd name="T4" fmla="*/ 55 w 66"/>
                <a:gd name="T5" fmla="*/ 70 h 78"/>
                <a:gd name="T6" fmla="*/ 53 w 66"/>
                <a:gd name="T7" fmla="*/ 67 h 78"/>
                <a:gd name="T8" fmla="*/ 49 w 66"/>
                <a:gd name="T9" fmla="*/ 70 h 78"/>
                <a:gd name="T10" fmla="*/ 26 w 66"/>
                <a:gd name="T11" fmla="*/ 77 h 78"/>
                <a:gd name="T12" fmla="*/ 0 w 66"/>
                <a:gd name="T13" fmla="*/ 16 h 78"/>
                <a:gd name="T14" fmla="*/ 9 w 66"/>
                <a:gd name="T15" fmla="*/ 1 h 78"/>
                <a:gd name="T16" fmla="*/ 19 w 66"/>
                <a:gd name="T17" fmla="*/ 4 h 78"/>
                <a:gd name="T18" fmla="*/ 44 w 66"/>
                <a:gd name="T19" fmla="*/ 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78">
                  <a:moveTo>
                    <a:pt x="44" y="9"/>
                  </a:moveTo>
                  <a:cubicBezTo>
                    <a:pt x="51" y="28"/>
                    <a:pt x="59" y="48"/>
                    <a:pt x="66" y="68"/>
                  </a:cubicBezTo>
                  <a:cubicBezTo>
                    <a:pt x="64" y="71"/>
                    <a:pt x="58" y="70"/>
                    <a:pt x="55" y="70"/>
                  </a:cubicBezTo>
                  <a:cubicBezTo>
                    <a:pt x="54" y="69"/>
                    <a:pt x="54" y="67"/>
                    <a:pt x="53" y="67"/>
                  </a:cubicBezTo>
                  <a:cubicBezTo>
                    <a:pt x="51" y="66"/>
                    <a:pt x="51" y="69"/>
                    <a:pt x="49" y="70"/>
                  </a:cubicBezTo>
                  <a:cubicBezTo>
                    <a:pt x="42" y="75"/>
                    <a:pt x="33" y="78"/>
                    <a:pt x="26" y="77"/>
                  </a:cubicBezTo>
                  <a:cubicBezTo>
                    <a:pt x="17" y="57"/>
                    <a:pt x="9" y="36"/>
                    <a:pt x="0" y="16"/>
                  </a:cubicBezTo>
                  <a:cubicBezTo>
                    <a:pt x="4" y="11"/>
                    <a:pt x="7" y="7"/>
                    <a:pt x="9" y="1"/>
                  </a:cubicBezTo>
                  <a:cubicBezTo>
                    <a:pt x="12" y="0"/>
                    <a:pt x="16" y="3"/>
                    <a:pt x="19" y="4"/>
                  </a:cubicBezTo>
                  <a:cubicBezTo>
                    <a:pt x="27" y="7"/>
                    <a:pt x="35" y="8"/>
                    <a:pt x="44" y="9"/>
                  </a:cubicBezTo>
                  <a:close/>
                </a:path>
              </a:pathLst>
            </a:custGeom>
            <a:solidFill>
              <a:srgbClr val="5F618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15" name="Freeform 575"/>
            <p:cNvSpPr>
              <a:spLocks/>
            </p:cNvSpPr>
            <p:nvPr/>
          </p:nvSpPr>
          <p:spPr bwMode="auto">
            <a:xfrm>
              <a:off x="3738" y="2362"/>
              <a:ext cx="122" cy="282"/>
            </a:xfrm>
            <a:custGeom>
              <a:avLst/>
              <a:gdLst>
                <a:gd name="T0" fmla="*/ 11 w 56"/>
                <a:gd name="T1" fmla="*/ 0 h 130"/>
                <a:gd name="T2" fmla="*/ 13 w 56"/>
                <a:gd name="T3" fmla="*/ 5 h 130"/>
                <a:gd name="T4" fmla="*/ 37 w 56"/>
                <a:gd name="T5" fmla="*/ 67 h 130"/>
                <a:gd name="T6" fmla="*/ 39 w 56"/>
                <a:gd name="T7" fmla="*/ 69 h 130"/>
                <a:gd name="T8" fmla="*/ 40 w 56"/>
                <a:gd name="T9" fmla="*/ 74 h 130"/>
                <a:gd name="T10" fmla="*/ 56 w 56"/>
                <a:gd name="T11" fmla="*/ 128 h 130"/>
                <a:gd name="T12" fmla="*/ 51 w 56"/>
                <a:gd name="T13" fmla="*/ 130 h 130"/>
                <a:gd name="T14" fmla="*/ 30 w 56"/>
                <a:gd name="T15" fmla="*/ 83 h 130"/>
                <a:gd name="T16" fmla="*/ 25 w 56"/>
                <a:gd name="T17" fmla="*/ 68 h 130"/>
                <a:gd name="T18" fmla="*/ 1 w 56"/>
                <a:gd name="T19" fmla="*/ 7 h 130"/>
                <a:gd name="T20" fmla="*/ 0 w 56"/>
                <a:gd name="T21" fmla="*/ 1 h 130"/>
                <a:gd name="T22" fmla="*/ 11 w 56"/>
                <a:gd name="T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30">
                  <a:moveTo>
                    <a:pt x="11" y="0"/>
                  </a:moveTo>
                  <a:cubicBezTo>
                    <a:pt x="11" y="2"/>
                    <a:pt x="13" y="3"/>
                    <a:pt x="13" y="5"/>
                  </a:cubicBezTo>
                  <a:cubicBezTo>
                    <a:pt x="20" y="28"/>
                    <a:pt x="30" y="46"/>
                    <a:pt x="37" y="67"/>
                  </a:cubicBezTo>
                  <a:lnTo>
                    <a:pt x="39" y="69"/>
                  </a:lnTo>
                  <a:cubicBezTo>
                    <a:pt x="39" y="70"/>
                    <a:pt x="39" y="72"/>
                    <a:pt x="40" y="74"/>
                  </a:cubicBezTo>
                  <a:cubicBezTo>
                    <a:pt x="45" y="92"/>
                    <a:pt x="54" y="109"/>
                    <a:pt x="56" y="128"/>
                  </a:cubicBezTo>
                  <a:cubicBezTo>
                    <a:pt x="55" y="130"/>
                    <a:pt x="53" y="130"/>
                    <a:pt x="51" y="130"/>
                  </a:cubicBezTo>
                  <a:cubicBezTo>
                    <a:pt x="41" y="116"/>
                    <a:pt x="37" y="99"/>
                    <a:pt x="30" y="83"/>
                  </a:cubicBezTo>
                  <a:cubicBezTo>
                    <a:pt x="28" y="78"/>
                    <a:pt x="26" y="73"/>
                    <a:pt x="25" y="68"/>
                  </a:cubicBezTo>
                  <a:cubicBezTo>
                    <a:pt x="17" y="48"/>
                    <a:pt x="8" y="27"/>
                    <a:pt x="1" y="7"/>
                  </a:cubicBezTo>
                  <a:lnTo>
                    <a:pt x="0" y="1"/>
                  </a:lnTo>
                  <a:cubicBezTo>
                    <a:pt x="4" y="0"/>
                    <a:pt x="8" y="1"/>
                    <a:pt x="11" y="0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16" name="Freeform 576"/>
            <p:cNvSpPr>
              <a:spLocks/>
            </p:cNvSpPr>
            <p:nvPr/>
          </p:nvSpPr>
          <p:spPr bwMode="auto">
            <a:xfrm>
              <a:off x="3621" y="2384"/>
              <a:ext cx="128" cy="306"/>
            </a:xfrm>
            <a:custGeom>
              <a:avLst/>
              <a:gdLst>
                <a:gd name="T0" fmla="*/ 13 w 59"/>
                <a:gd name="T1" fmla="*/ 17 h 141"/>
                <a:gd name="T2" fmla="*/ 21 w 59"/>
                <a:gd name="T3" fmla="*/ 36 h 141"/>
                <a:gd name="T4" fmla="*/ 50 w 59"/>
                <a:gd name="T5" fmla="*/ 109 h 141"/>
                <a:gd name="T6" fmla="*/ 52 w 59"/>
                <a:gd name="T7" fmla="*/ 112 h 141"/>
                <a:gd name="T8" fmla="*/ 58 w 59"/>
                <a:gd name="T9" fmla="*/ 137 h 141"/>
                <a:gd name="T10" fmla="*/ 52 w 59"/>
                <a:gd name="T11" fmla="*/ 141 h 141"/>
                <a:gd name="T12" fmla="*/ 47 w 59"/>
                <a:gd name="T13" fmla="*/ 139 h 141"/>
                <a:gd name="T14" fmla="*/ 34 w 59"/>
                <a:gd name="T15" fmla="*/ 104 h 141"/>
                <a:gd name="T16" fmla="*/ 20 w 59"/>
                <a:gd name="T17" fmla="*/ 62 h 141"/>
                <a:gd name="T18" fmla="*/ 11 w 59"/>
                <a:gd name="T19" fmla="*/ 39 h 141"/>
                <a:gd name="T20" fmla="*/ 0 w 59"/>
                <a:gd name="T21" fmla="*/ 5 h 141"/>
                <a:gd name="T22" fmla="*/ 5 w 59"/>
                <a:gd name="T23" fmla="*/ 0 h 141"/>
                <a:gd name="T24" fmla="*/ 13 w 59"/>
                <a:gd name="T25" fmla="*/ 1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1">
                  <a:moveTo>
                    <a:pt x="13" y="17"/>
                  </a:moveTo>
                  <a:cubicBezTo>
                    <a:pt x="16" y="23"/>
                    <a:pt x="18" y="30"/>
                    <a:pt x="21" y="36"/>
                  </a:cubicBezTo>
                  <a:cubicBezTo>
                    <a:pt x="28" y="61"/>
                    <a:pt x="44" y="83"/>
                    <a:pt x="50" y="109"/>
                  </a:cubicBezTo>
                  <a:cubicBezTo>
                    <a:pt x="52" y="110"/>
                    <a:pt x="50" y="112"/>
                    <a:pt x="52" y="112"/>
                  </a:cubicBezTo>
                  <a:cubicBezTo>
                    <a:pt x="53" y="121"/>
                    <a:pt x="59" y="129"/>
                    <a:pt x="58" y="137"/>
                  </a:cubicBezTo>
                  <a:cubicBezTo>
                    <a:pt x="58" y="140"/>
                    <a:pt x="54" y="140"/>
                    <a:pt x="52" y="141"/>
                  </a:cubicBezTo>
                  <a:cubicBezTo>
                    <a:pt x="50" y="141"/>
                    <a:pt x="48" y="140"/>
                    <a:pt x="47" y="139"/>
                  </a:cubicBezTo>
                  <a:cubicBezTo>
                    <a:pt x="42" y="127"/>
                    <a:pt x="39" y="115"/>
                    <a:pt x="34" y="104"/>
                  </a:cubicBezTo>
                  <a:cubicBezTo>
                    <a:pt x="31" y="90"/>
                    <a:pt x="23" y="77"/>
                    <a:pt x="20" y="62"/>
                  </a:cubicBezTo>
                  <a:cubicBezTo>
                    <a:pt x="16" y="55"/>
                    <a:pt x="14" y="47"/>
                    <a:pt x="11" y="39"/>
                  </a:cubicBezTo>
                  <a:cubicBezTo>
                    <a:pt x="7" y="27"/>
                    <a:pt x="2" y="17"/>
                    <a:pt x="0" y="5"/>
                  </a:cubicBezTo>
                  <a:lnTo>
                    <a:pt x="5" y="0"/>
                  </a:lnTo>
                  <a:cubicBezTo>
                    <a:pt x="8" y="5"/>
                    <a:pt x="11" y="12"/>
                    <a:pt x="13" y="17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17" name="Freeform 577"/>
            <p:cNvSpPr>
              <a:spLocks/>
            </p:cNvSpPr>
            <p:nvPr/>
          </p:nvSpPr>
          <p:spPr bwMode="auto">
            <a:xfrm>
              <a:off x="3475" y="2399"/>
              <a:ext cx="183" cy="172"/>
            </a:xfrm>
            <a:custGeom>
              <a:avLst/>
              <a:gdLst>
                <a:gd name="T0" fmla="*/ 67 w 84"/>
                <a:gd name="T1" fmla="*/ 7 h 79"/>
                <a:gd name="T2" fmla="*/ 84 w 84"/>
                <a:gd name="T3" fmla="*/ 55 h 79"/>
                <a:gd name="T4" fmla="*/ 74 w 84"/>
                <a:gd name="T5" fmla="*/ 59 h 79"/>
                <a:gd name="T6" fmla="*/ 73 w 84"/>
                <a:gd name="T7" fmla="*/ 68 h 79"/>
                <a:gd name="T8" fmla="*/ 30 w 84"/>
                <a:gd name="T9" fmla="*/ 73 h 79"/>
                <a:gd name="T10" fmla="*/ 2 w 84"/>
                <a:gd name="T11" fmla="*/ 66 h 79"/>
                <a:gd name="T12" fmla="*/ 1 w 84"/>
                <a:gd name="T13" fmla="*/ 66 h 79"/>
                <a:gd name="T14" fmla="*/ 1 w 84"/>
                <a:gd name="T15" fmla="*/ 30 h 79"/>
                <a:gd name="T16" fmla="*/ 6 w 84"/>
                <a:gd name="T17" fmla="*/ 20 h 79"/>
                <a:gd name="T18" fmla="*/ 64 w 84"/>
                <a:gd name="T19" fmla="*/ 0 h 79"/>
                <a:gd name="T20" fmla="*/ 67 w 84"/>
                <a:gd name="T21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79">
                  <a:moveTo>
                    <a:pt x="67" y="7"/>
                  </a:moveTo>
                  <a:cubicBezTo>
                    <a:pt x="73" y="23"/>
                    <a:pt x="78" y="39"/>
                    <a:pt x="84" y="55"/>
                  </a:cubicBezTo>
                  <a:cubicBezTo>
                    <a:pt x="82" y="58"/>
                    <a:pt x="76" y="55"/>
                    <a:pt x="74" y="59"/>
                  </a:cubicBezTo>
                  <a:cubicBezTo>
                    <a:pt x="73" y="62"/>
                    <a:pt x="74" y="65"/>
                    <a:pt x="73" y="68"/>
                  </a:cubicBezTo>
                  <a:cubicBezTo>
                    <a:pt x="62" y="79"/>
                    <a:pt x="43" y="76"/>
                    <a:pt x="30" y="73"/>
                  </a:cubicBezTo>
                  <a:cubicBezTo>
                    <a:pt x="20" y="71"/>
                    <a:pt x="11" y="69"/>
                    <a:pt x="2" y="66"/>
                  </a:cubicBezTo>
                  <a:lnTo>
                    <a:pt x="1" y="66"/>
                  </a:lnTo>
                  <a:cubicBezTo>
                    <a:pt x="0" y="55"/>
                    <a:pt x="0" y="43"/>
                    <a:pt x="1" y="30"/>
                  </a:cubicBezTo>
                  <a:cubicBezTo>
                    <a:pt x="2" y="27"/>
                    <a:pt x="2" y="20"/>
                    <a:pt x="6" y="20"/>
                  </a:cubicBezTo>
                  <a:cubicBezTo>
                    <a:pt x="27" y="16"/>
                    <a:pt x="47" y="11"/>
                    <a:pt x="64" y="0"/>
                  </a:cubicBezTo>
                  <a:cubicBezTo>
                    <a:pt x="65" y="2"/>
                    <a:pt x="66" y="5"/>
                    <a:pt x="67" y="7"/>
                  </a:cubicBezTo>
                  <a:close/>
                </a:path>
              </a:pathLst>
            </a:custGeom>
            <a:solidFill>
              <a:srgbClr val="5F618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18" name="Freeform 578"/>
            <p:cNvSpPr>
              <a:spLocks/>
            </p:cNvSpPr>
            <p:nvPr/>
          </p:nvSpPr>
          <p:spPr bwMode="auto">
            <a:xfrm>
              <a:off x="3236" y="2408"/>
              <a:ext cx="40" cy="265"/>
            </a:xfrm>
            <a:custGeom>
              <a:avLst/>
              <a:gdLst>
                <a:gd name="T0" fmla="*/ 18 w 18"/>
                <a:gd name="T1" fmla="*/ 4 h 122"/>
                <a:gd name="T2" fmla="*/ 14 w 18"/>
                <a:gd name="T3" fmla="*/ 44 h 122"/>
                <a:gd name="T4" fmla="*/ 13 w 18"/>
                <a:gd name="T5" fmla="*/ 119 h 122"/>
                <a:gd name="T6" fmla="*/ 10 w 18"/>
                <a:gd name="T7" fmla="*/ 122 h 122"/>
                <a:gd name="T8" fmla="*/ 4 w 18"/>
                <a:gd name="T9" fmla="*/ 118 h 122"/>
                <a:gd name="T10" fmla="*/ 3 w 18"/>
                <a:gd name="T11" fmla="*/ 23 h 122"/>
                <a:gd name="T12" fmla="*/ 7 w 18"/>
                <a:gd name="T13" fmla="*/ 0 h 122"/>
                <a:gd name="T14" fmla="*/ 18 w 18"/>
                <a:gd name="T15" fmla="*/ 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2">
                  <a:moveTo>
                    <a:pt x="18" y="4"/>
                  </a:moveTo>
                  <a:cubicBezTo>
                    <a:pt x="14" y="17"/>
                    <a:pt x="15" y="31"/>
                    <a:pt x="14" y="44"/>
                  </a:cubicBezTo>
                  <a:cubicBezTo>
                    <a:pt x="15" y="68"/>
                    <a:pt x="13" y="92"/>
                    <a:pt x="13" y="119"/>
                  </a:cubicBezTo>
                  <a:cubicBezTo>
                    <a:pt x="13" y="121"/>
                    <a:pt x="11" y="120"/>
                    <a:pt x="10" y="122"/>
                  </a:cubicBezTo>
                  <a:cubicBezTo>
                    <a:pt x="7" y="122"/>
                    <a:pt x="5" y="120"/>
                    <a:pt x="4" y="118"/>
                  </a:cubicBezTo>
                  <a:cubicBezTo>
                    <a:pt x="0" y="84"/>
                    <a:pt x="3" y="56"/>
                    <a:pt x="3" y="23"/>
                  </a:cubicBezTo>
                  <a:cubicBezTo>
                    <a:pt x="4" y="15"/>
                    <a:pt x="4" y="7"/>
                    <a:pt x="7" y="0"/>
                  </a:cubicBezTo>
                  <a:cubicBezTo>
                    <a:pt x="11" y="1"/>
                    <a:pt x="14" y="3"/>
                    <a:pt x="18" y="4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19" name="Freeform 579"/>
            <p:cNvSpPr>
              <a:spLocks/>
            </p:cNvSpPr>
            <p:nvPr/>
          </p:nvSpPr>
          <p:spPr bwMode="auto">
            <a:xfrm>
              <a:off x="3271" y="2416"/>
              <a:ext cx="22" cy="161"/>
            </a:xfrm>
            <a:custGeom>
              <a:avLst/>
              <a:gdLst>
                <a:gd name="T0" fmla="*/ 7 w 10"/>
                <a:gd name="T1" fmla="*/ 2 h 74"/>
                <a:gd name="T2" fmla="*/ 8 w 10"/>
                <a:gd name="T3" fmla="*/ 51 h 74"/>
                <a:gd name="T4" fmla="*/ 8 w 10"/>
                <a:gd name="T5" fmla="*/ 70 h 74"/>
                <a:gd name="T6" fmla="*/ 1 w 10"/>
                <a:gd name="T7" fmla="*/ 74 h 74"/>
                <a:gd name="T8" fmla="*/ 2 w 10"/>
                <a:gd name="T9" fmla="*/ 8 h 74"/>
                <a:gd name="T10" fmla="*/ 7 w 10"/>
                <a:gd name="T11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4">
                  <a:moveTo>
                    <a:pt x="7" y="2"/>
                  </a:moveTo>
                  <a:cubicBezTo>
                    <a:pt x="10" y="19"/>
                    <a:pt x="9" y="34"/>
                    <a:pt x="8" y="51"/>
                  </a:cubicBezTo>
                  <a:cubicBezTo>
                    <a:pt x="7" y="57"/>
                    <a:pt x="9" y="64"/>
                    <a:pt x="8" y="70"/>
                  </a:cubicBezTo>
                  <a:cubicBezTo>
                    <a:pt x="5" y="70"/>
                    <a:pt x="4" y="74"/>
                    <a:pt x="1" y="74"/>
                  </a:cubicBezTo>
                  <a:cubicBezTo>
                    <a:pt x="1" y="52"/>
                    <a:pt x="0" y="31"/>
                    <a:pt x="2" y="8"/>
                  </a:cubicBezTo>
                  <a:cubicBezTo>
                    <a:pt x="3" y="6"/>
                    <a:pt x="3" y="0"/>
                    <a:pt x="7" y="2"/>
                  </a:cubicBezTo>
                  <a:close/>
                </a:path>
              </a:pathLst>
            </a:custGeom>
            <a:solidFill>
              <a:srgbClr val="C1C8E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20" name="Freeform 580"/>
            <p:cNvSpPr>
              <a:spLocks/>
            </p:cNvSpPr>
            <p:nvPr/>
          </p:nvSpPr>
          <p:spPr bwMode="auto">
            <a:xfrm>
              <a:off x="3293" y="2425"/>
              <a:ext cx="115" cy="143"/>
            </a:xfrm>
            <a:custGeom>
              <a:avLst/>
              <a:gdLst>
                <a:gd name="T0" fmla="*/ 46 w 53"/>
                <a:gd name="T1" fmla="*/ 10 h 66"/>
                <a:gd name="T2" fmla="*/ 48 w 53"/>
                <a:gd name="T3" fmla="*/ 55 h 66"/>
                <a:gd name="T4" fmla="*/ 38 w 53"/>
                <a:gd name="T5" fmla="*/ 62 h 66"/>
                <a:gd name="T6" fmla="*/ 2 w 53"/>
                <a:gd name="T7" fmla="*/ 60 h 66"/>
                <a:gd name="T8" fmla="*/ 1 w 53"/>
                <a:gd name="T9" fmla="*/ 56 h 66"/>
                <a:gd name="T10" fmla="*/ 0 w 53"/>
                <a:gd name="T11" fmla="*/ 0 h 66"/>
                <a:gd name="T12" fmla="*/ 46 w 53"/>
                <a:gd name="T13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66">
                  <a:moveTo>
                    <a:pt x="46" y="10"/>
                  </a:moveTo>
                  <a:cubicBezTo>
                    <a:pt x="53" y="25"/>
                    <a:pt x="49" y="38"/>
                    <a:pt x="48" y="55"/>
                  </a:cubicBezTo>
                  <a:cubicBezTo>
                    <a:pt x="45" y="58"/>
                    <a:pt x="42" y="61"/>
                    <a:pt x="38" y="62"/>
                  </a:cubicBezTo>
                  <a:cubicBezTo>
                    <a:pt x="27" y="66"/>
                    <a:pt x="12" y="66"/>
                    <a:pt x="2" y="60"/>
                  </a:cubicBezTo>
                  <a:lnTo>
                    <a:pt x="1" y="56"/>
                  </a:lnTo>
                  <a:cubicBezTo>
                    <a:pt x="2" y="37"/>
                    <a:pt x="2" y="18"/>
                    <a:pt x="0" y="0"/>
                  </a:cubicBezTo>
                  <a:cubicBezTo>
                    <a:pt x="15" y="4"/>
                    <a:pt x="29" y="9"/>
                    <a:pt x="46" y="10"/>
                  </a:cubicBezTo>
                  <a:close/>
                </a:path>
              </a:pathLst>
            </a:custGeom>
            <a:solidFill>
              <a:srgbClr val="C1C8E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21" name="Freeform 581"/>
            <p:cNvSpPr>
              <a:spLocks/>
            </p:cNvSpPr>
            <p:nvPr/>
          </p:nvSpPr>
          <p:spPr bwMode="auto">
            <a:xfrm>
              <a:off x="3447" y="2447"/>
              <a:ext cx="28" cy="161"/>
            </a:xfrm>
            <a:custGeom>
              <a:avLst/>
              <a:gdLst>
                <a:gd name="T0" fmla="*/ 13 w 13"/>
                <a:gd name="T1" fmla="*/ 0 h 74"/>
                <a:gd name="T2" fmla="*/ 12 w 13"/>
                <a:gd name="T3" fmla="*/ 74 h 74"/>
                <a:gd name="T4" fmla="*/ 3 w 13"/>
                <a:gd name="T5" fmla="*/ 30 h 74"/>
                <a:gd name="T6" fmla="*/ 3 w 13"/>
                <a:gd name="T7" fmla="*/ 1 h 74"/>
                <a:gd name="T8" fmla="*/ 13 w 1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4">
                  <a:moveTo>
                    <a:pt x="13" y="0"/>
                  </a:moveTo>
                  <a:cubicBezTo>
                    <a:pt x="10" y="26"/>
                    <a:pt x="13" y="48"/>
                    <a:pt x="12" y="74"/>
                  </a:cubicBezTo>
                  <a:cubicBezTo>
                    <a:pt x="8" y="59"/>
                    <a:pt x="1" y="46"/>
                    <a:pt x="3" y="30"/>
                  </a:cubicBezTo>
                  <a:cubicBezTo>
                    <a:pt x="3" y="20"/>
                    <a:pt x="0" y="10"/>
                    <a:pt x="3" y="1"/>
                  </a:cubicBezTo>
                  <a:cubicBezTo>
                    <a:pt x="6" y="0"/>
                    <a:pt x="10" y="0"/>
                    <a:pt x="13" y="0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22" name="Freeform 582"/>
            <p:cNvSpPr>
              <a:spLocks/>
            </p:cNvSpPr>
            <p:nvPr/>
          </p:nvSpPr>
          <p:spPr bwMode="auto">
            <a:xfrm>
              <a:off x="3399" y="2447"/>
              <a:ext cx="111" cy="317"/>
            </a:xfrm>
            <a:custGeom>
              <a:avLst/>
              <a:gdLst>
                <a:gd name="T0" fmla="*/ 9 w 51"/>
                <a:gd name="T1" fmla="*/ 0 h 146"/>
                <a:gd name="T2" fmla="*/ 23 w 51"/>
                <a:gd name="T3" fmla="*/ 47 h 146"/>
                <a:gd name="T4" fmla="*/ 34 w 51"/>
                <a:gd name="T5" fmla="*/ 82 h 146"/>
                <a:gd name="T6" fmla="*/ 35 w 51"/>
                <a:gd name="T7" fmla="*/ 84 h 146"/>
                <a:gd name="T8" fmla="*/ 50 w 51"/>
                <a:gd name="T9" fmla="*/ 141 h 146"/>
                <a:gd name="T10" fmla="*/ 46 w 51"/>
                <a:gd name="T11" fmla="*/ 146 h 146"/>
                <a:gd name="T12" fmla="*/ 39 w 51"/>
                <a:gd name="T13" fmla="*/ 145 h 146"/>
                <a:gd name="T14" fmla="*/ 33 w 51"/>
                <a:gd name="T15" fmla="*/ 124 h 146"/>
                <a:gd name="T16" fmla="*/ 29 w 51"/>
                <a:gd name="T17" fmla="*/ 112 h 146"/>
                <a:gd name="T18" fmla="*/ 0 w 51"/>
                <a:gd name="T19" fmla="*/ 0 h 146"/>
                <a:gd name="T20" fmla="*/ 9 w 51"/>
                <a:gd name="T2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146">
                  <a:moveTo>
                    <a:pt x="9" y="0"/>
                  </a:moveTo>
                  <a:cubicBezTo>
                    <a:pt x="16" y="15"/>
                    <a:pt x="19" y="31"/>
                    <a:pt x="23" y="47"/>
                  </a:cubicBezTo>
                  <a:cubicBezTo>
                    <a:pt x="27" y="58"/>
                    <a:pt x="31" y="70"/>
                    <a:pt x="34" y="82"/>
                  </a:cubicBezTo>
                  <a:cubicBezTo>
                    <a:pt x="32" y="83"/>
                    <a:pt x="34" y="83"/>
                    <a:pt x="35" y="84"/>
                  </a:cubicBezTo>
                  <a:cubicBezTo>
                    <a:pt x="41" y="103"/>
                    <a:pt x="45" y="122"/>
                    <a:pt x="50" y="141"/>
                  </a:cubicBezTo>
                  <a:cubicBezTo>
                    <a:pt x="51" y="143"/>
                    <a:pt x="48" y="145"/>
                    <a:pt x="46" y="146"/>
                  </a:cubicBezTo>
                  <a:cubicBezTo>
                    <a:pt x="44" y="146"/>
                    <a:pt x="41" y="146"/>
                    <a:pt x="39" y="145"/>
                  </a:cubicBezTo>
                  <a:cubicBezTo>
                    <a:pt x="34" y="139"/>
                    <a:pt x="34" y="130"/>
                    <a:pt x="33" y="124"/>
                  </a:cubicBezTo>
                  <a:cubicBezTo>
                    <a:pt x="31" y="120"/>
                    <a:pt x="30" y="116"/>
                    <a:pt x="29" y="112"/>
                  </a:cubicBezTo>
                  <a:cubicBezTo>
                    <a:pt x="23" y="74"/>
                    <a:pt x="10" y="38"/>
                    <a:pt x="0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23" name="Freeform 583"/>
            <p:cNvSpPr>
              <a:spLocks/>
            </p:cNvSpPr>
            <p:nvPr/>
          </p:nvSpPr>
          <p:spPr bwMode="auto">
            <a:xfrm>
              <a:off x="3428" y="2449"/>
              <a:ext cx="21" cy="74"/>
            </a:xfrm>
            <a:custGeom>
              <a:avLst/>
              <a:gdLst>
                <a:gd name="T0" fmla="*/ 9 w 10"/>
                <a:gd name="T1" fmla="*/ 0 h 34"/>
                <a:gd name="T2" fmla="*/ 10 w 10"/>
                <a:gd name="T3" fmla="*/ 34 h 34"/>
                <a:gd name="T4" fmla="*/ 0 w 10"/>
                <a:gd name="T5" fmla="*/ 0 h 34"/>
                <a:gd name="T6" fmla="*/ 9 w 10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4">
                  <a:moveTo>
                    <a:pt x="9" y="0"/>
                  </a:moveTo>
                  <a:cubicBezTo>
                    <a:pt x="8" y="12"/>
                    <a:pt x="9" y="21"/>
                    <a:pt x="10" y="34"/>
                  </a:cubicBezTo>
                  <a:cubicBezTo>
                    <a:pt x="6" y="22"/>
                    <a:pt x="3" y="11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24" name="Freeform 584"/>
            <p:cNvSpPr>
              <a:spLocks/>
            </p:cNvSpPr>
            <p:nvPr/>
          </p:nvSpPr>
          <p:spPr bwMode="auto">
            <a:xfrm>
              <a:off x="3814" y="2490"/>
              <a:ext cx="24" cy="41"/>
            </a:xfrm>
            <a:custGeom>
              <a:avLst/>
              <a:gdLst>
                <a:gd name="T0" fmla="*/ 9 w 11"/>
                <a:gd name="T1" fmla="*/ 0 h 19"/>
                <a:gd name="T2" fmla="*/ 9 w 11"/>
                <a:gd name="T3" fmla="*/ 19 h 19"/>
                <a:gd name="T4" fmla="*/ 4 w 11"/>
                <a:gd name="T5" fmla="*/ 7 h 19"/>
                <a:gd name="T6" fmla="*/ 6 w 11"/>
                <a:gd name="T7" fmla="*/ 0 h 19"/>
                <a:gd name="T8" fmla="*/ 9 w 1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9" y="0"/>
                  </a:moveTo>
                  <a:cubicBezTo>
                    <a:pt x="11" y="7"/>
                    <a:pt x="9" y="12"/>
                    <a:pt x="9" y="19"/>
                  </a:cubicBezTo>
                  <a:cubicBezTo>
                    <a:pt x="7" y="16"/>
                    <a:pt x="6" y="11"/>
                    <a:pt x="4" y="7"/>
                  </a:cubicBezTo>
                  <a:cubicBezTo>
                    <a:pt x="4" y="4"/>
                    <a:pt x="0" y="1"/>
                    <a:pt x="6" y="0"/>
                  </a:cubicBezTo>
                  <a:cubicBezTo>
                    <a:pt x="7" y="1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25" name="Freeform 585"/>
            <p:cNvSpPr>
              <a:spLocks/>
            </p:cNvSpPr>
            <p:nvPr/>
          </p:nvSpPr>
          <p:spPr bwMode="auto">
            <a:xfrm>
              <a:off x="3097" y="2512"/>
              <a:ext cx="142" cy="132"/>
            </a:xfrm>
            <a:custGeom>
              <a:avLst/>
              <a:gdLst>
                <a:gd name="T0" fmla="*/ 18 w 65"/>
                <a:gd name="T1" fmla="*/ 2 h 61"/>
                <a:gd name="T2" fmla="*/ 14 w 65"/>
                <a:gd name="T3" fmla="*/ 26 h 61"/>
                <a:gd name="T4" fmla="*/ 24 w 65"/>
                <a:gd name="T5" fmla="*/ 38 h 61"/>
                <a:gd name="T6" fmla="*/ 63 w 65"/>
                <a:gd name="T7" fmla="*/ 39 h 61"/>
                <a:gd name="T8" fmla="*/ 62 w 65"/>
                <a:gd name="T9" fmla="*/ 54 h 61"/>
                <a:gd name="T10" fmla="*/ 52 w 65"/>
                <a:gd name="T11" fmla="*/ 59 h 61"/>
                <a:gd name="T12" fmla="*/ 40 w 65"/>
                <a:gd name="T13" fmla="*/ 59 h 61"/>
                <a:gd name="T14" fmla="*/ 3 w 65"/>
                <a:gd name="T15" fmla="*/ 47 h 61"/>
                <a:gd name="T16" fmla="*/ 0 w 65"/>
                <a:gd name="T17" fmla="*/ 43 h 61"/>
                <a:gd name="T18" fmla="*/ 2 w 65"/>
                <a:gd name="T19" fmla="*/ 7 h 61"/>
                <a:gd name="T20" fmla="*/ 18 w 65"/>
                <a:gd name="T21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1">
                  <a:moveTo>
                    <a:pt x="18" y="2"/>
                  </a:moveTo>
                  <a:cubicBezTo>
                    <a:pt x="17" y="10"/>
                    <a:pt x="16" y="18"/>
                    <a:pt x="14" y="26"/>
                  </a:cubicBezTo>
                  <a:cubicBezTo>
                    <a:pt x="13" y="32"/>
                    <a:pt x="20" y="35"/>
                    <a:pt x="24" y="38"/>
                  </a:cubicBezTo>
                  <a:cubicBezTo>
                    <a:pt x="36" y="42"/>
                    <a:pt x="51" y="42"/>
                    <a:pt x="63" y="39"/>
                  </a:cubicBezTo>
                  <a:cubicBezTo>
                    <a:pt x="62" y="45"/>
                    <a:pt x="65" y="51"/>
                    <a:pt x="62" y="54"/>
                  </a:cubicBezTo>
                  <a:cubicBezTo>
                    <a:pt x="60" y="59"/>
                    <a:pt x="55" y="57"/>
                    <a:pt x="52" y="59"/>
                  </a:cubicBezTo>
                  <a:cubicBezTo>
                    <a:pt x="48" y="59"/>
                    <a:pt x="43" y="61"/>
                    <a:pt x="40" y="59"/>
                  </a:cubicBezTo>
                  <a:cubicBezTo>
                    <a:pt x="27" y="60"/>
                    <a:pt x="13" y="55"/>
                    <a:pt x="3" y="47"/>
                  </a:cubicBezTo>
                  <a:lnTo>
                    <a:pt x="0" y="43"/>
                  </a:lnTo>
                  <a:cubicBezTo>
                    <a:pt x="2" y="30"/>
                    <a:pt x="2" y="19"/>
                    <a:pt x="2" y="7"/>
                  </a:cubicBezTo>
                  <a:cubicBezTo>
                    <a:pt x="5" y="2"/>
                    <a:pt x="13" y="0"/>
                    <a:pt x="18" y="2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26" name="Freeform 586"/>
            <p:cNvSpPr>
              <a:spLocks/>
            </p:cNvSpPr>
            <p:nvPr/>
          </p:nvSpPr>
          <p:spPr bwMode="auto">
            <a:xfrm>
              <a:off x="3286" y="2564"/>
              <a:ext cx="103" cy="54"/>
            </a:xfrm>
            <a:custGeom>
              <a:avLst/>
              <a:gdLst>
                <a:gd name="T0" fmla="*/ 47 w 47"/>
                <a:gd name="T1" fmla="*/ 7 h 25"/>
                <a:gd name="T2" fmla="*/ 42 w 47"/>
                <a:gd name="T3" fmla="*/ 20 h 25"/>
                <a:gd name="T4" fmla="*/ 39 w 47"/>
                <a:gd name="T5" fmla="*/ 22 h 25"/>
                <a:gd name="T6" fmla="*/ 3 w 47"/>
                <a:gd name="T7" fmla="*/ 21 h 25"/>
                <a:gd name="T8" fmla="*/ 1 w 47"/>
                <a:gd name="T9" fmla="*/ 19 h 25"/>
                <a:gd name="T10" fmla="*/ 1 w 47"/>
                <a:gd name="T11" fmla="*/ 20 h 25"/>
                <a:gd name="T12" fmla="*/ 1 w 47"/>
                <a:gd name="T13" fmla="*/ 5 h 25"/>
                <a:gd name="T14" fmla="*/ 5 w 47"/>
                <a:gd name="T15" fmla="*/ 1 h 25"/>
                <a:gd name="T16" fmla="*/ 23 w 47"/>
                <a:gd name="T17" fmla="*/ 4 h 25"/>
                <a:gd name="T18" fmla="*/ 45 w 47"/>
                <a:gd name="T19" fmla="*/ 0 h 25"/>
                <a:gd name="T20" fmla="*/ 47 w 47"/>
                <a:gd name="T21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25">
                  <a:moveTo>
                    <a:pt x="47" y="7"/>
                  </a:moveTo>
                  <a:cubicBezTo>
                    <a:pt x="47" y="12"/>
                    <a:pt x="47" y="18"/>
                    <a:pt x="42" y="20"/>
                  </a:cubicBezTo>
                  <a:cubicBezTo>
                    <a:pt x="41" y="20"/>
                    <a:pt x="40" y="21"/>
                    <a:pt x="39" y="22"/>
                  </a:cubicBezTo>
                  <a:cubicBezTo>
                    <a:pt x="27" y="23"/>
                    <a:pt x="13" y="25"/>
                    <a:pt x="3" y="21"/>
                  </a:cubicBezTo>
                  <a:lnTo>
                    <a:pt x="1" y="19"/>
                  </a:lnTo>
                  <a:lnTo>
                    <a:pt x="1" y="20"/>
                  </a:lnTo>
                  <a:cubicBezTo>
                    <a:pt x="0" y="15"/>
                    <a:pt x="2" y="10"/>
                    <a:pt x="1" y="5"/>
                  </a:cubicBezTo>
                  <a:cubicBezTo>
                    <a:pt x="2" y="3"/>
                    <a:pt x="6" y="4"/>
                    <a:pt x="5" y="1"/>
                  </a:cubicBezTo>
                  <a:cubicBezTo>
                    <a:pt x="10" y="2"/>
                    <a:pt x="16" y="4"/>
                    <a:pt x="23" y="4"/>
                  </a:cubicBezTo>
                  <a:cubicBezTo>
                    <a:pt x="30" y="4"/>
                    <a:pt x="38" y="2"/>
                    <a:pt x="45" y="0"/>
                  </a:cubicBezTo>
                  <a:cubicBezTo>
                    <a:pt x="47" y="2"/>
                    <a:pt x="46" y="5"/>
                    <a:pt x="47" y="7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27" name="Freeform 587"/>
            <p:cNvSpPr>
              <a:spLocks/>
            </p:cNvSpPr>
            <p:nvPr/>
          </p:nvSpPr>
          <p:spPr bwMode="auto">
            <a:xfrm>
              <a:off x="3265" y="2579"/>
              <a:ext cx="19" cy="39"/>
            </a:xfrm>
            <a:custGeom>
              <a:avLst/>
              <a:gdLst>
                <a:gd name="T0" fmla="*/ 6 w 9"/>
                <a:gd name="T1" fmla="*/ 16 h 18"/>
                <a:gd name="T2" fmla="*/ 4 w 9"/>
                <a:gd name="T3" fmla="*/ 17 h 18"/>
                <a:gd name="T4" fmla="*/ 3 w 9"/>
                <a:gd name="T5" fmla="*/ 17 h 18"/>
                <a:gd name="T6" fmla="*/ 9 w 9"/>
                <a:gd name="T7" fmla="*/ 0 h 18"/>
                <a:gd name="T8" fmla="*/ 6 w 9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5" y="16"/>
                    <a:pt x="5" y="18"/>
                    <a:pt x="4" y="17"/>
                  </a:cubicBezTo>
                  <a:lnTo>
                    <a:pt x="3" y="17"/>
                  </a:lnTo>
                  <a:cubicBezTo>
                    <a:pt x="5" y="12"/>
                    <a:pt x="0" y="2"/>
                    <a:pt x="9" y="0"/>
                  </a:cubicBezTo>
                  <a:cubicBezTo>
                    <a:pt x="9" y="6"/>
                    <a:pt x="9" y="11"/>
                    <a:pt x="6" y="16"/>
                  </a:cubicBezTo>
                  <a:close/>
                </a:path>
              </a:pathLst>
            </a:custGeom>
            <a:solidFill>
              <a:srgbClr val="7475A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28" name="Freeform 588"/>
            <p:cNvSpPr>
              <a:spLocks/>
            </p:cNvSpPr>
            <p:nvPr/>
          </p:nvSpPr>
          <p:spPr bwMode="auto">
            <a:xfrm>
              <a:off x="3289" y="2599"/>
              <a:ext cx="108" cy="39"/>
            </a:xfrm>
            <a:custGeom>
              <a:avLst/>
              <a:gdLst>
                <a:gd name="T0" fmla="*/ 49 w 50"/>
                <a:gd name="T1" fmla="*/ 6 h 18"/>
                <a:gd name="T2" fmla="*/ 45 w 50"/>
                <a:gd name="T3" fmla="*/ 12 h 18"/>
                <a:gd name="T4" fmla="*/ 1 w 50"/>
                <a:gd name="T5" fmla="*/ 12 h 18"/>
                <a:gd name="T6" fmla="*/ 0 w 50"/>
                <a:gd name="T7" fmla="*/ 8 h 18"/>
                <a:gd name="T8" fmla="*/ 43 w 50"/>
                <a:gd name="T9" fmla="*/ 6 h 18"/>
                <a:gd name="T10" fmla="*/ 49 w 50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8">
                  <a:moveTo>
                    <a:pt x="49" y="6"/>
                  </a:moveTo>
                  <a:cubicBezTo>
                    <a:pt x="50" y="9"/>
                    <a:pt x="48" y="11"/>
                    <a:pt x="45" y="12"/>
                  </a:cubicBezTo>
                  <a:cubicBezTo>
                    <a:pt x="31" y="18"/>
                    <a:pt x="15" y="16"/>
                    <a:pt x="1" y="12"/>
                  </a:cubicBezTo>
                  <a:lnTo>
                    <a:pt x="0" y="8"/>
                  </a:lnTo>
                  <a:cubicBezTo>
                    <a:pt x="15" y="12"/>
                    <a:pt x="28" y="10"/>
                    <a:pt x="43" y="6"/>
                  </a:cubicBezTo>
                  <a:cubicBezTo>
                    <a:pt x="45" y="4"/>
                    <a:pt x="48" y="0"/>
                    <a:pt x="49" y="6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29" name="Freeform 589"/>
            <p:cNvSpPr>
              <a:spLocks/>
            </p:cNvSpPr>
            <p:nvPr/>
          </p:nvSpPr>
          <p:spPr bwMode="auto">
            <a:xfrm>
              <a:off x="3269" y="2618"/>
              <a:ext cx="17" cy="22"/>
            </a:xfrm>
            <a:custGeom>
              <a:avLst/>
              <a:gdLst>
                <a:gd name="T0" fmla="*/ 7 w 8"/>
                <a:gd name="T1" fmla="*/ 5 h 10"/>
                <a:gd name="T2" fmla="*/ 1 w 8"/>
                <a:gd name="T3" fmla="*/ 10 h 10"/>
                <a:gd name="T4" fmla="*/ 1 w 8"/>
                <a:gd name="T5" fmla="*/ 3 h 10"/>
                <a:gd name="T6" fmla="*/ 6 w 8"/>
                <a:gd name="T7" fmla="*/ 0 h 10"/>
                <a:gd name="T8" fmla="*/ 7 w 8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7" y="5"/>
                  </a:moveTo>
                  <a:lnTo>
                    <a:pt x="1" y="10"/>
                  </a:ln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5" y="1"/>
                    <a:pt x="6" y="0"/>
                  </a:cubicBezTo>
                  <a:cubicBezTo>
                    <a:pt x="6" y="2"/>
                    <a:pt x="8" y="3"/>
                    <a:pt x="7" y="5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30" name="Freeform 590"/>
            <p:cNvSpPr>
              <a:spLocks/>
            </p:cNvSpPr>
            <p:nvPr/>
          </p:nvSpPr>
          <p:spPr bwMode="auto">
            <a:xfrm>
              <a:off x="3095" y="2621"/>
              <a:ext cx="144" cy="45"/>
            </a:xfrm>
            <a:custGeom>
              <a:avLst/>
              <a:gdLst>
                <a:gd name="T0" fmla="*/ 10 w 66"/>
                <a:gd name="T1" fmla="*/ 5 h 21"/>
                <a:gd name="T2" fmla="*/ 37 w 66"/>
                <a:gd name="T3" fmla="*/ 12 h 21"/>
                <a:gd name="T4" fmla="*/ 65 w 66"/>
                <a:gd name="T5" fmla="*/ 8 h 21"/>
                <a:gd name="T6" fmla="*/ 63 w 66"/>
                <a:gd name="T7" fmla="*/ 16 h 21"/>
                <a:gd name="T8" fmla="*/ 25 w 66"/>
                <a:gd name="T9" fmla="*/ 17 h 21"/>
                <a:gd name="T10" fmla="*/ 11 w 66"/>
                <a:gd name="T11" fmla="*/ 11 h 21"/>
                <a:gd name="T12" fmla="*/ 1 w 66"/>
                <a:gd name="T13" fmla="*/ 0 h 21"/>
                <a:gd name="T14" fmla="*/ 10 w 66"/>
                <a:gd name="T1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21">
                  <a:moveTo>
                    <a:pt x="10" y="5"/>
                  </a:moveTo>
                  <a:cubicBezTo>
                    <a:pt x="18" y="11"/>
                    <a:pt x="28" y="12"/>
                    <a:pt x="37" y="12"/>
                  </a:cubicBezTo>
                  <a:cubicBezTo>
                    <a:pt x="47" y="16"/>
                    <a:pt x="56" y="11"/>
                    <a:pt x="65" y="8"/>
                  </a:cubicBezTo>
                  <a:cubicBezTo>
                    <a:pt x="64" y="10"/>
                    <a:pt x="66" y="15"/>
                    <a:pt x="63" y="16"/>
                  </a:cubicBezTo>
                  <a:cubicBezTo>
                    <a:pt x="51" y="18"/>
                    <a:pt x="37" y="21"/>
                    <a:pt x="25" y="17"/>
                  </a:cubicBezTo>
                  <a:cubicBezTo>
                    <a:pt x="21" y="12"/>
                    <a:pt x="16" y="14"/>
                    <a:pt x="11" y="11"/>
                  </a:cubicBezTo>
                  <a:cubicBezTo>
                    <a:pt x="7" y="8"/>
                    <a:pt x="0" y="7"/>
                    <a:pt x="1" y="0"/>
                  </a:cubicBezTo>
                  <a:cubicBezTo>
                    <a:pt x="5" y="1"/>
                    <a:pt x="7" y="3"/>
                    <a:pt x="10" y="5"/>
                  </a:cubicBezTo>
                  <a:close/>
                </a:path>
              </a:pathLst>
            </a:custGeom>
            <a:solidFill>
              <a:srgbClr val="8A8C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31" name="Rectangle 591"/>
            <p:cNvSpPr>
              <a:spLocks noChangeArrowheads="1"/>
            </p:cNvSpPr>
            <p:nvPr/>
          </p:nvSpPr>
          <p:spPr bwMode="auto">
            <a:xfrm>
              <a:off x="3067" y="2751"/>
              <a:ext cx="1" cy="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32" name="Freeform 592"/>
            <p:cNvSpPr>
              <a:spLocks/>
            </p:cNvSpPr>
            <p:nvPr/>
          </p:nvSpPr>
          <p:spPr bwMode="auto">
            <a:xfrm>
              <a:off x="3458" y="2256"/>
              <a:ext cx="172" cy="141"/>
            </a:xfrm>
            <a:custGeom>
              <a:avLst/>
              <a:gdLst>
                <a:gd name="T0" fmla="*/ 73 w 79"/>
                <a:gd name="T1" fmla="*/ 3 h 65"/>
                <a:gd name="T2" fmla="*/ 57 w 79"/>
                <a:gd name="T3" fmla="*/ 37 h 65"/>
                <a:gd name="T4" fmla="*/ 3 w 79"/>
                <a:gd name="T5" fmla="*/ 57 h 65"/>
                <a:gd name="T6" fmla="*/ 0 w 79"/>
                <a:gd name="T7" fmla="*/ 60 h 65"/>
                <a:gd name="T8" fmla="*/ 3 w 79"/>
                <a:gd name="T9" fmla="*/ 63 h 65"/>
                <a:gd name="T10" fmla="*/ 62 w 79"/>
                <a:gd name="T11" fmla="*/ 41 h 65"/>
                <a:gd name="T12" fmla="*/ 79 w 79"/>
                <a:gd name="T13" fmla="*/ 4 h 65"/>
                <a:gd name="T14" fmla="*/ 76 w 79"/>
                <a:gd name="T15" fmla="*/ 0 h 65"/>
                <a:gd name="T16" fmla="*/ 73 w 79"/>
                <a:gd name="T17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65">
                  <a:moveTo>
                    <a:pt x="73" y="3"/>
                  </a:moveTo>
                  <a:cubicBezTo>
                    <a:pt x="73" y="16"/>
                    <a:pt x="68" y="29"/>
                    <a:pt x="57" y="37"/>
                  </a:cubicBezTo>
                  <a:cubicBezTo>
                    <a:pt x="40" y="48"/>
                    <a:pt x="23" y="59"/>
                    <a:pt x="3" y="57"/>
                  </a:cubicBezTo>
                  <a:cubicBezTo>
                    <a:pt x="1" y="57"/>
                    <a:pt x="0" y="58"/>
                    <a:pt x="0" y="60"/>
                  </a:cubicBezTo>
                  <a:cubicBezTo>
                    <a:pt x="0" y="62"/>
                    <a:pt x="1" y="63"/>
                    <a:pt x="3" y="63"/>
                  </a:cubicBezTo>
                  <a:cubicBezTo>
                    <a:pt x="25" y="65"/>
                    <a:pt x="44" y="53"/>
                    <a:pt x="62" y="41"/>
                  </a:cubicBezTo>
                  <a:cubicBezTo>
                    <a:pt x="74" y="32"/>
                    <a:pt x="79" y="18"/>
                    <a:pt x="79" y="4"/>
                  </a:cubicBezTo>
                  <a:cubicBezTo>
                    <a:pt x="79" y="2"/>
                    <a:pt x="78" y="0"/>
                    <a:pt x="76" y="0"/>
                  </a:cubicBezTo>
                  <a:cubicBezTo>
                    <a:pt x="74" y="0"/>
                    <a:pt x="73" y="1"/>
                    <a:pt x="73" y="3"/>
                  </a:cubicBezTo>
                  <a:close/>
                </a:path>
              </a:pathLst>
            </a:custGeom>
            <a:solidFill>
              <a:srgbClr val="FD80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33" name="Freeform 593"/>
            <p:cNvSpPr>
              <a:spLocks/>
            </p:cNvSpPr>
            <p:nvPr/>
          </p:nvSpPr>
          <p:spPr bwMode="auto">
            <a:xfrm>
              <a:off x="3799" y="2203"/>
              <a:ext cx="187" cy="124"/>
            </a:xfrm>
            <a:custGeom>
              <a:avLst/>
              <a:gdLst>
                <a:gd name="T0" fmla="*/ 80 w 86"/>
                <a:gd name="T1" fmla="*/ 2 h 57"/>
                <a:gd name="T2" fmla="*/ 3 w 86"/>
                <a:gd name="T3" fmla="*/ 47 h 57"/>
                <a:gd name="T4" fmla="*/ 0 w 86"/>
                <a:gd name="T5" fmla="*/ 51 h 57"/>
                <a:gd name="T6" fmla="*/ 3 w 86"/>
                <a:gd name="T7" fmla="*/ 54 h 57"/>
                <a:gd name="T8" fmla="*/ 85 w 86"/>
                <a:gd name="T9" fmla="*/ 6 h 57"/>
                <a:gd name="T10" fmla="*/ 84 w 86"/>
                <a:gd name="T11" fmla="*/ 1 h 57"/>
                <a:gd name="T12" fmla="*/ 80 w 86"/>
                <a:gd name="T13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57">
                  <a:moveTo>
                    <a:pt x="80" y="2"/>
                  </a:moveTo>
                  <a:cubicBezTo>
                    <a:pt x="64" y="30"/>
                    <a:pt x="36" y="51"/>
                    <a:pt x="3" y="47"/>
                  </a:cubicBezTo>
                  <a:cubicBezTo>
                    <a:pt x="1" y="47"/>
                    <a:pt x="0" y="49"/>
                    <a:pt x="0" y="51"/>
                  </a:cubicBezTo>
                  <a:cubicBezTo>
                    <a:pt x="0" y="53"/>
                    <a:pt x="1" y="54"/>
                    <a:pt x="3" y="54"/>
                  </a:cubicBezTo>
                  <a:cubicBezTo>
                    <a:pt x="38" y="57"/>
                    <a:pt x="69" y="35"/>
                    <a:pt x="85" y="6"/>
                  </a:cubicBezTo>
                  <a:cubicBezTo>
                    <a:pt x="86" y="4"/>
                    <a:pt x="86" y="2"/>
                    <a:pt x="84" y="1"/>
                  </a:cubicBezTo>
                  <a:cubicBezTo>
                    <a:pt x="83" y="0"/>
                    <a:pt x="81" y="1"/>
                    <a:pt x="80" y="2"/>
                  </a:cubicBezTo>
                  <a:close/>
                </a:path>
              </a:pathLst>
            </a:custGeom>
            <a:solidFill>
              <a:srgbClr val="FD80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34" name="Freeform 594"/>
            <p:cNvSpPr>
              <a:spLocks/>
            </p:cNvSpPr>
            <p:nvPr/>
          </p:nvSpPr>
          <p:spPr bwMode="auto">
            <a:xfrm>
              <a:off x="3821" y="2086"/>
              <a:ext cx="93" cy="54"/>
            </a:xfrm>
            <a:custGeom>
              <a:avLst/>
              <a:gdLst>
                <a:gd name="T0" fmla="*/ 7 w 43"/>
                <a:gd name="T1" fmla="*/ 23 h 25"/>
                <a:gd name="T2" fmla="*/ 40 w 43"/>
                <a:gd name="T3" fmla="*/ 6 h 25"/>
                <a:gd name="T4" fmla="*/ 43 w 43"/>
                <a:gd name="T5" fmla="*/ 3 h 25"/>
                <a:gd name="T6" fmla="*/ 40 w 43"/>
                <a:gd name="T7" fmla="*/ 0 h 25"/>
                <a:gd name="T8" fmla="*/ 1 w 43"/>
                <a:gd name="T9" fmla="*/ 20 h 25"/>
                <a:gd name="T10" fmla="*/ 2 w 43"/>
                <a:gd name="T11" fmla="*/ 24 h 25"/>
                <a:gd name="T12" fmla="*/ 7 w 43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5">
                  <a:moveTo>
                    <a:pt x="7" y="23"/>
                  </a:moveTo>
                  <a:cubicBezTo>
                    <a:pt x="12" y="11"/>
                    <a:pt x="28" y="8"/>
                    <a:pt x="40" y="6"/>
                  </a:cubicBezTo>
                  <a:cubicBezTo>
                    <a:pt x="42" y="6"/>
                    <a:pt x="43" y="5"/>
                    <a:pt x="43" y="3"/>
                  </a:cubicBezTo>
                  <a:cubicBezTo>
                    <a:pt x="43" y="1"/>
                    <a:pt x="41" y="0"/>
                    <a:pt x="40" y="0"/>
                  </a:cubicBezTo>
                  <a:cubicBezTo>
                    <a:pt x="25" y="1"/>
                    <a:pt x="7" y="5"/>
                    <a:pt x="1" y="20"/>
                  </a:cubicBezTo>
                  <a:cubicBezTo>
                    <a:pt x="0" y="21"/>
                    <a:pt x="1" y="23"/>
                    <a:pt x="2" y="24"/>
                  </a:cubicBezTo>
                  <a:cubicBezTo>
                    <a:pt x="4" y="25"/>
                    <a:pt x="6" y="25"/>
                    <a:pt x="7" y="23"/>
                  </a:cubicBezTo>
                  <a:close/>
                </a:path>
              </a:pathLst>
            </a:custGeom>
            <a:solidFill>
              <a:srgbClr val="FD80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35" name="Freeform 595"/>
            <p:cNvSpPr>
              <a:spLocks/>
            </p:cNvSpPr>
            <p:nvPr/>
          </p:nvSpPr>
          <p:spPr bwMode="auto">
            <a:xfrm>
              <a:off x="3462" y="2143"/>
              <a:ext cx="98" cy="73"/>
            </a:xfrm>
            <a:custGeom>
              <a:avLst/>
              <a:gdLst>
                <a:gd name="T0" fmla="*/ 7 w 45"/>
                <a:gd name="T1" fmla="*/ 32 h 34"/>
                <a:gd name="T2" fmla="*/ 42 w 45"/>
                <a:gd name="T3" fmla="*/ 7 h 34"/>
                <a:gd name="T4" fmla="*/ 45 w 45"/>
                <a:gd name="T5" fmla="*/ 4 h 34"/>
                <a:gd name="T6" fmla="*/ 42 w 45"/>
                <a:gd name="T7" fmla="*/ 0 h 34"/>
                <a:gd name="T8" fmla="*/ 1 w 45"/>
                <a:gd name="T9" fmla="*/ 28 h 34"/>
                <a:gd name="T10" fmla="*/ 2 w 45"/>
                <a:gd name="T11" fmla="*/ 33 h 34"/>
                <a:gd name="T12" fmla="*/ 7 w 45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4">
                  <a:moveTo>
                    <a:pt x="7" y="32"/>
                  </a:moveTo>
                  <a:cubicBezTo>
                    <a:pt x="14" y="19"/>
                    <a:pt x="26" y="7"/>
                    <a:pt x="42" y="7"/>
                  </a:cubicBezTo>
                  <a:cubicBezTo>
                    <a:pt x="43" y="7"/>
                    <a:pt x="45" y="6"/>
                    <a:pt x="45" y="4"/>
                  </a:cubicBezTo>
                  <a:cubicBezTo>
                    <a:pt x="45" y="2"/>
                    <a:pt x="43" y="0"/>
                    <a:pt x="42" y="0"/>
                  </a:cubicBezTo>
                  <a:cubicBezTo>
                    <a:pt x="24" y="0"/>
                    <a:pt x="9" y="13"/>
                    <a:pt x="1" y="28"/>
                  </a:cubicBezTo>
                  <a:cubicBezTo>
                    <a:pt x="0" y="30"/>
                    <a:pt x="1" y="32"/>
                    <a:pt x="2" y="33"/>
                  </a:cubicBezTo>
                  <a:cubicBezTo>
                    <a:pt x="4" y="34"/>
                    <a:pt x="6" y="33"/>
                    <a:pt x="7" y="32"/>
                  </a:cubicBezTo>
                  <a:close/>
                </a:path>
              </a:pathLst>
            </a:custGeom>
            <a:solidFill>
              <a:srgbClr val="5A339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36" name="Freeform 596"/>
            <p:cNvSpPr>
              <a:spLocks/>
            </p:cNvSpPr>
            <p:nvPr/>
          </p:nvSpPr>
          <p:spPr bwMode="auto">
            <a:xfrm>
              <a:off x="3256" y="2366"/>
              <a:ext cx="152" cy="55"/>
            </a:xfrm>
            <a:custGeom>
              <a:avLst/>
              <a:gdLst>
                <a:gd name="T0" fmla="*/ 3 w 70"/>
                <a:gd name="T1" fmla="*/ 7 h 25"/>
                <a:gd name="T2" fmla="*/ 50 w 70"/>
                <a:gd name="T3" fmla="*/ 23 h 25"/>
                <a:gd name="T4" fmla="*/ 67 w 70"/>
                <a:gd name="T5" fmla="*/ 23 h 25"/>
                <a:gd name="T6" fmla="*/ 69 w 70"/>
                <a:gd name="T7" fmla="*/ 19 h 25"/>
                <a:gd name="T8" fmla="*/ 65 w 70"/>
                <a:gd name="T9" fmla="*/ 17 h 25"/>
                <a:gd name="T10" fmla="*/ 53 w 70"/>
                <a:gd name="T11" fmla="*/ 17 h 25"/>
                <a:gd name="T12" fmla="*/ 5 w 70"/>
                <a:gd name="T13" fmla="*/ 1 h 25"/>
                <a:gd name="T14" fmla="*/ 1 w 70"/>
                <a:gd name="T15" fmla="*/ 3 h 25"/>
                <a:gd name="T16" fmla="*/ 3 w 70"/>
                <a:gd name="T1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5">
                  <a:moveTo>
                    <a:pt x="3" y="7"/>
                  </a:moveTo>
                  <a:cubicBezTo>
                    <a:pt x="18" y="13"/>
                    <a:pt x="34" y="17"/>
                    <a:pt x="50" y="23"/>
                  </a:cubicBezTo>
                  <a:cubicBezTo>
                    <a:pt x="55" y="25"/>
                    <a:pt x="61" y="25"/>
                    <a:pt x="67" y="23"/>
                  </a:cubicBezTo>
                  <a:cubicBezTo>
                    <a:pt x="69" y="23"/>
                    <a:pt x="70" y="21"/>
                    <a:pt x="69" y="19"/>
                  </a:cubicBezTo>
                  <a:cubicBezTo>
                    <a:pt x="69" y="17"/>
                    <a:pt x="67" y="16"/>
                    <a:pt x="65" y="17"/>
                  </a:cubicBezTo>
                  <a:cubicBezTo>
                    <a:pt x="61" y="18"/>
                    <a:pt x="56" y="18"/>
                    <a:pt x="53" y="17"/>
                  </a:cubicBezTo>
                  <a:cubicBezTo>
                    <a:pt x="37" y="11"/>
                    <a:pt x="21" y="7"/>
                    <a:pt x="5" y="1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3" y="7"/>
                  </a:cubicBezTo>
                  <a:close/>
                </a:path>
              </a:pathLst>
            </a:custGeom>
            <a:solidFill>
              <a:srgbClr val="FD80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37" name="Freeform 597"/>
            <p:cNvSpPr>
              <a:spLocks/>
            </p:cNvSpPr>
            <p:nvPr/>
          </p:nvSpPr>
          <p:spPr bwMode="auto">
            <a:xfrm>
              <a:off x="3419" y="2329"/>
              <a:ext cx="26" cy="57"/>
            </a:xfrm>
            <a:custGeom>
              <a:avLst/>
              <a:gdLst>
                <a:gd name="T0" fmla="*/ 7 w 12"/>
                <a:gd name="T1" fmla="*/ 23 h 26"/>
                <a:gd name="T2" fmla="*/ 12 w 12"/>
                <a:gd name="T3" fmla="*/ 5 h 26"/>
                <a:gd name="T4" fmla="*/ 9 w 12"/>
                <a:gd name="T5" fmla="*/ 1 h 26"/>
                <a:gd name="T6" fmla="*/ 5 w 12"/>
                <a:gd name="T7" fmla="*/ 3 h 26"/>
                <a:gd name="T8" fmla="*/ 1 w 12"/>
                <a:gd name="T9" fmla="*/ 22 h 26"/>
                <a:gd name="T10" fmla="*/ 3 w 12"/>
                <a:gd name="T11" fmla="*/ 26 h 26"/>
                <a:gd name="T12" fmla="*/ 7 w 12"/>
                <a:gd name="T13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6">
                  <a:moveTo>
                    <a:pt x="7" y="23"/>
                  </a:moveTo>
                  <a:cubicBezTo>
                    <a:pt x="9" y="17"/>
                    <a:pt x="11" y="11"/>
                    <a:pt x="12" y="5"/>
                  </a:cubicBezTo>
                  <a:cubicBezTo>
                    <a:pt x="12" y="3"/>
                    <a:pt x="11" y="1"/>
                    <a:pt x="9" y="1"/>
                  </a:cubicBezTo>
                  <a:cubicBezTo>
                    <a:pt x="8" y="0"/>
                    <a:pt x="6" y="2"/>
                    <a:pt x="5" y="3"/>
                  </a:cubicBezTo>
                  <a:cubicBezTo>
                    <a:pt x="4" y="10"/>
                    <a:pt x="2" y="16"/>
                    <a:pt x="1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5" y="26"/>
                    <a:pt x="7" y="25"/>
                    <a:pt x="7" y="23"/>
                  </a:cubicBezTo>
                  <a:close/>
                </a:path>
              </a:pathLst>
            </a:custGeom>
            <a:solidFill>
              <a:srgbClr val="FD80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38" name="Oval 598"/>
            <p:cNvSpPr>
              <a:spLocks noChangeArrowheads="1"/>
            </p:cNvSpPr>
            <p:nvPr/>
          </p:nvSpPr>
          <p:spPr bwMode="auto">
            <a:xfrm>
              <a:off x="3992" y="2173"/>
              <a:ext cx="16" cy="13"/>
            </a:xfrm>
            <a:prstGeom prst="ellipse">
              <a:avLst/>
            </a:prstGeom>
            <a:solidFill>
              <a:srgbClr val="FD803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39" name="Freeform 599"/>
            <p:cNvSpPr>
              <a:spLocks/>
            </p:cNvSpPr>
            <p:nvPr/>
          </p:nvSpPr>
          <p:spPr bwMode="auto">
            <a:xfrm>
              <a:off x="3766" y="2264"/>
              <a:ext cx="50" cy="72"/>
            </a:xfrm>
            <a:custGeom>
              <a:avLst/>
              <a:gdLst>
                <a:gd name="T0" fmla="*/ 5 w 23"/>
                <a:gd name="T1" fmla="*/ 32 h 33"/>
                <a:gd name="T2" fmla="*/ 23 w 23"/>
                <a:gd name="T3" fmla="*/ 5 h 33"/>
                <a:gd name="T4" fmla="*/ 21 w 23"/>
                <a:gd name="T5" fmla="*/ 0 h 33"/>
                <a:gd name="T6" fmla="*/ 16 w 23"/>
                <a:gd name="T7" fmla="*/ 2 h 33"/>
                <a:gd name="T8" fmla="*/ 2 w 23"/>
                <a:gd name="T9" fmla="*/ 26 h 33"/>
                <a:gd name="T10" fmla="*/ 1 w 23"/>
                <a:gd name="T11" fmla="*/ 31 h 33"/>
                <a:gd name="T12" fmla="*/ 5 w 23"/>
                <a:gd name="T1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3">
                  <a:moveTo>
                    <a:pt x="5" y="32"/>
                  </a:moveTo>
                  <a:cubicBezTo>
                    <a:pt x="15" y="26"/>
                    <a:pt x="18" y="14"/>
                    <a:pt x="23" y="5"/>
                  </a:cubicBezTo>
                  <a:cubicBezTo>
                    <a:pt x="23" y="3"/>
                    <a:pt x="22" y="1"/>
                    <a:pt x="21" y="0"/>
                  </a:cubicBezTo>
                  <a:cubicBezTo>
                    <a:pt x="19" y="0"/>
                    <a:pt x="17" y="0"/>
                    <a:pt x="16" y="2"/>
                  </a:cubicBezTo>
                  <a:cubicBezTo>
                    <a:pt x="12" y="10"/>
                    <a:pt x="10" y="20"/>
                    <a:pt x="2" y="26"/>
                  </a:cubicBezTo>
                  <a:cubicBezTo>
                    <a:pt x="0" y="27"/>
                    <a:pt x="0" y="29"/>
                    <a:pt x="1" y="31"/>
                  </a:cubicBezTo>
                  <a:cubicBezTo>
                    <a:pt x="2" y="32"/>
                    <a:pt x="4" y="33"/>
                    <a:pt x="5" y="32"/>
                  </a:cubicBezTo>
                  <a:close/>
                </a:path>
              </a:pathLst>
            </a:custGeom>
            <a:solidFill>
              <a:srgbClr val="FD803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40" name="Freeform 600"/>
            <p:cNvSpPr>
              <a:spLocks/>
            </p:cNvSpPr>
            <p:nvPr/>
          </p:nvSpPr>
          <p:spPr bwMode="auto">
            <a:xfrm>
              <a:off x="3293" y="1791"/>
              <a:ext cx="189" cy="65"/>
            </a:xfrm>
            <a:custGeom>
              <a:avLst/>
              <a:gdLst>
                <a:gd name="T0" fmla="*/ 7 w 87"/>
                <a:gd name="T1" fmla="*/ 29 h 30"/>
                <a:gd name="T2" fmla="*/ 82 w 87"/>
                <a:gd name="T3" fmla="*/ 12 h 30"/>
                <a:gd name="T4" fmla="*/ 87 w 87"/>
                <a:gd name="T5" fmla="*/ 7 h 30"/>
                <a:gd name="T6" fmla="*/ 82 w 87"/>
                <a:gd name="T7" fmla="*/ 2 h 30"/>
                <a:gd name="T8" fmla="*/ 4 w 87"/>
                <a:gd name="T9" fmla="*/ 20 h 30"/>
                <a:gd name="T10" fmla="*/ 1 w 87"/>
                <a:gd name="T11" fmla="*/ 26 h 30"/>
                <a:gd name="T12" fmla="*/ 7 w 87"/>
                <a:gd name="T1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0">
                  <a:moveTo>
                    <a:pt x="7" y="29"/>
                  </a:moveTo>
                  <a:cubicBezTo>
                    <a:pt x="30" y="18"/>
                    <a:pt x="56" y="10"/>
                    <a:pt x="82" y="12"/>
                  </a:cubicBezTo>
                  <a:cubicBezTo>
                    <a:pt x="84" y="12"/>
                    <a:pt x="87" y="10"/>
                    <a:pt x="87" y="7"/>
                  </a:cubicBezTo>
                  <a:cubicBezTo>
                    <a:pt x="87" y="4"/>
                    <a:pt x="84" y="2"/>
                    <a:pt x="82" y="2"/>
                  </a:cubicBezTo>
                  <a:cubicBezTo>
                    <a:pt x="55" y="0"/>
                    <a:pt x="28" y="8"/>
                    <a:pt x="4" y="20"/>
                  </a:cubicBezTo>
                  <a:cubicBezTo>
                    <a:pt x="1" y="21"/>
                    <a:pt x="0" y="24"/>
                    <a:pt x="1" y="26"/>
                  </a:cubicBezTo>
                  <a:cubicBezTo>
                    <a:pt x="2" y="29"/>
                    <a:pt x="5" y="30"/>
                    <a:pt x="7" y="2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41" name="Freeform 601"/>
            <p:cNvSpPr>
              <a:spLocks/>
            </p:cNvSpPr>
            <p:nvPr/>
          </p:nvSpPr>
          <p:spPr bwMode="auto">
            <a:xfrm>
              <a:off x="3078" y="1873"/>
              <a:ext cx="187" cy="196"/>
            </a:xfrm>
            <a:custGeom>
              <a:avLst/>
              <a:gdLst>
                <a:gd name="T0" fmla="*/ 61 w 86"/>
                <a:gd name="T1" fmla="*/ 47 h 90"/>
                <a:gd name="T2" fmla="*/ 53 w 86"/>
                <a:gd name="T3" fmla="*/ 51 h 90"/>
                <a:gd name="T4" fmla="*/ 51 w 86"/>
                <a:gd name="T5" fmla="*/ 54 h 90"/>
                <a:gd name="T6" fmla="*/ 49 w 86"/>
                <a:gd name="T7" fmla="*/ 62 h 90"/>
                <a:gd name="T8" fmla="*/ 50 w 86"/>
                <a:gd name="T9" fmla="*/ 60 h 90"/>
                <a:gd name="T10" fmla="*/ 22 w 86"/>
                <a:gd name="T11" fmla="*/ 82 h 90"/>
                <a:gd name="T12" fmla="*/ 29 w 86"/>
                <a:gd name="T13" fmla="*/ 80 h 90"/>
                <a:gd name="T14" fmla="*/ 28 w 86"/>
                <a:gd name="T15" fmla="*/ 76 h 90"/>
                <a:gd name="T16" fmla="*/ 21 w 86"/>
                <a:gd name="T17" fmla="*/ 71 h 90"/>
                <a:gd name="T18" fmla="*/ 15 w 86"/>
                <a:gd name="T19" fmla="*/ 71 h 90"/>
                <a:gd name="T20" fmla="*/ 18 w 86"/>
                <a:gd name="T21" fmla="*/ 72 h 90"/>
                <a:gd name="T22" fmla="*/ 20 w 86"/>
                <a:gd name="T23" fmla="*/ 73 h 90"/>
                <a:gd name="T24" fmla="*/ 19 w 86"/>
                <a:gd name="T25" fmla="*/ 67 h 90"/>
                <a:gd name="T26" fmla="*/ 15 w 86"/>
                <a:gd name="T27" fmla="*/ 61 h 90"/>
                <a:gd name="T28" fmla="*/ 10 w 86"/>
                <a:gd name="T29" fmla="*/ 59 h 90"/>
                <a:gd name="T30" fmla="*/ 13 w 86"/>
                <a:gd name="T31" fmla="*/ 60 h 90"/>
                <a:gd name="T32" fmla="*/ 4 w 86"/>
                <a:gd name="T33" fmla="*/ 55 h 90"/>
                <a:gd name="T34" fmla="*/ 5 w 86"/>
                <a:gd name="T35" fmla="*/ 66 h 90"/>
                <a:gd name="T36" fmla="*/ 11 w 86"/>
                <a:gd name="T37" fmla="*/ 70 h 90"/>
                <a:gd name="T38" fmla="*/ 11 w 86"/>
                <a:gd name="T39" fmla="*/ 70 h 90"/>
                <a:gd name="T40" fmla="*/ 10 w 86"/>
                <a:gd name="T41" fmla="*/ 70 h 90"/>
                <a:gd name="T42" fmla="*/ 9 w 86"/>
                <a:gd name="T43" fmla="*/ 77 h 90"/>
                <a:gd name="T44" fmla="*/ 14 w 86"/>
                <a:gd name="T45" fmla="*/ 81 h 90"/>
                <a:gd name="T46" fmla="*/ 21 w 86"/>
                <a:gd name="T47" fmla="*/ 81 h 90"/>
                <a:gd name="T48" fmla="*/ 18 w 86"/>
                <a:gd name="T49" fmla="*/ 80 h 90"/>
                <a:gd name="T50" fmla="*/ 22 w 86"/>
                <a:gd name="T51" fmla="*/ 87 h 90"/>
                <a:gd name="T52" fmla="*/ 30 w 86"/>
                <a:gd name="T53" fmla="*/ 86 h 90"/>
                <a:gd name="T54" fmla="*/ 32 w 86"/>
                <a:gd name="T55" fmla="*/ 84 h 90"/>
                <a:gd name="T56" fmla="*/ 55 w 86"/>
                <a:gd name="T57" fmla="*/ 69 h 90"/>
                <a:gd name="T58" fmla="*/ 59 w 86"/>
                <a:gd name="T59" fmla="*/ 64 h 90"/>
                <a:gd name="T60" fmla="*/ 61 w 86"/>
                <a:gd name="T61" fmla="*/ 57 h 90"/>
                <a:gd name="T62" fmla="*/ 62 w 86"/>
                <a:gd name="T63" fmla="*/ 58 h 90"/>
                <a:gd name="T64" fmla="*/ 85 w 86"/>
                <a:gd name="T65" fmla="*/ 8 h 90"/>
                <a:gd name="T66" fmla="*/ 76 w 86"/>
                <a:gd name="T67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6" h="90">
                  <a:moveTo>
                    <a:pt x="76" y="3"/>
                  </a:moveTo>
                  <a:cubicBezTo>
                    <a:pt x="68" y="17"/>
                    <a:pt x="67" y="33"/>
                    <a:pt x="61" y="47"/>
                  </a:cubicBezTo>
                  <a:cubicBezTo>
                    <a:pt x="61" y="48"/>
                    <a:pt x="58" y="48"/>
                    <a:pt x="56" y="49"/>
                  </a:cubicBezTo>
                  <a:lnTo>
                    <a:pt x="53" y="51"/>
                  </a:lnTo>
                  <a:cubicBezTo>
                    <a:pt x="52" y="51"/>
                    <a:pt x="52" y="52"/>
                    <a:pt x="51" y="53"/>
                  </a:cubicBezTo>
                  <a:lnTo>
                    <a:pt x="51" y="54"/>
                  </a:lnTo>
                  <a:cubicBezTo>
                    <a:pt x="50" y="57"/>
                    <a:pt x="49" y="59"/>
                    <a:pt x="49" y="62"/>
                  </a:cubicBezTo>
                  <a:lnTo>
                    <a:pt x="49" y="62"/>
                  </a:lnTo>
                  <a:lnTo>
                    <a:pt x="51" y="60"/>
                  </a:lnTo>
                  <a:lnTo>
                    <a:pt x="50" y="60"/>
                  </a:lnTo>
                  <a:cubicBezTo>
                    <a:pt x="37" y="60"/>
                    <a:pt x="28" y="68"/>
                    <a:pt x="23" y="79"/>
                  </a:cubicBezTo>
                  <a:lnTo>
                    <a:pt x="22" y="82"/>
                  </a:lnTo>
                  <a:lnTo>
                    <a:pt x="30" y="81"/>
                  </a:lnTo>
                  <a:lnTo>
                    <a:pt x="29" y="80"/>
                  </a:lnTo>
                  <a:cubicBezTo>
                    <a:pt x="28" y="79"/>
                    <a:pt x="28" y="78"/>
                    <a:pt x="28" y="76"/>
                  </a:cubicBezTo>
                  <a:lnTo>
                    <a:pt x="28" y="76"/>
                  </a:lnTo>
                  <a:cubicBezTo>
                    <a:pt x="27" y="74"/>
                    <a:pt x="26" y="72"/>
                    <a:pt x="24" y="72"/>
                  </a:cubicBezTo>
                  <a:lnTo>
                    <a:pt x="21" y="71"/>
                  </a:lnTo>
                  <a:cubicBezTo>
                    <a:pt x="20" y="71"/>
                    <a:pt x="19" y="71"/>
                    <a:pt x="18" y="71"/>
                  </a:cubicBezTo>
                  <a:lnTo>
                    <a:pt x="15" y="71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8" y="77"/>
                  </a:lnTo>
                  <a:lnTo>
                    <a:pt x="20" y="73"/>
                  </a:lnTo>
                  <a:cubicBezTo>
                    <a:pt x="20" y="72"/>
                    <a:pt x="20" y="71"/>
                    <a:pt x="20" y="71"/>
                  </a:cubicBezTo>
                  <a:lnTo>
                    <a:pt x="19" y="67"/>
                  </a:lnTo>
                  <a:cubicBezTo>
                    <a:pt x="19" y="65"/>
                    <a:pt x="19" y="64"/>
                    <a:pt x="17" y="63"/>
                  </a:cubicBezTo>
                  <a:lnTo>
                    <a:pt x="15" y="61"/>
                  </a:lnTo>
                  <a:cubicBezTo>
                    <a:pt x="14" y="60"/>
                    <a:pt x="13" y="60"/>
                    <a:pt x="13" y="60"/>
                  </a:cubicBezTo>
                  <a:lnTo>
                    <a:pt x="10" y="59"/>
                  </a:lnTo>
                  <a:lnTo>
                    <a:pt x="13" y="61"/>
                  </a:lnTo>
                  <a:lnTo>
                    <a:pt x="13" y="60"/>
                  </a:lnTo>
                  <a:cubicBezTo>
                    <a:pt x="12" y="59"/>
                    <a:pt x="11" y="58"/>
                    <a:pt x="10" y="57"/>
                  </a:cubicBezTo>
                  <a:cubicBezTo>
                    <a:pt x="9" y="54"/>
                    <a:pt x="6" y="54"/>
                    <a:pt x="4" y="55"/>
                  </a:cubicBezTo>
                  <a:cubicBezTo>
                    <a:pt x="1" y="56"/>
                    <a:pt x="0" y="60"/>
                    <a:pt x="2" y="62"/>
                  </a:cubicBezTo>
                  <a:cubicBezTo>
                    <a:pt x="2" y="62"/>
                    <a:pt x="2" y="62"/>
                    <a:pt x="5" y="66"/>
                  </a:cubicBezTo>
                  <a:cubicBezTo>
                    <a:pt x="5" y="66"/>
                    <a:pt x="5" y="67"/>
                    <a:pt x="6" y="68"/>
                  </a:cubicBezTo>
                  <a:cubicBezTo>
                    <a:pt x="7" y="68"/>
                    <a:pt x="7" y="68"/>
                    <a:pt x="11" y="70"/>
                  </a:cubicBezTo>
                  <a:cubicBezTo>
                    <a:pt x="11" y="70"/>
                    <a:pt x="11" y="70"/>
                    <a:pt x="10" y="69"/>
                  </a:cubicBezTo>
                  <a:cubicBezTo>
                    <a:pt x="10" y="69"/>
                    <a:pt x="10" y="69"/>
                    <a:pt x="11" y="70"/>
                  </a:cubicBezTo>
                  <a:cubicBezTo>
                    <a:pt x="11" y="70"/>
                    <a:pt x="11" y="70"/>
                    <a:pt x="9" y="68"/>
                  </a:cubicBezTo>
                  <a:cubicBezTo>
                    <a:pt x="9" y="68"/>
                    <a:pt x="9" y="68"/>
                    <a:pt x="10" y="70"/>
                  </a:cubicBezTo>
                  <a:cubicBezTo>
                    <a:pt x="9" y="72"/>
                    <a:pt x="9" y="72"/>
                    <a:pt x="9" y="73"/>
                  </a:cubicBezTo>
                  <a:cubicBezTo>
                    <a:pt x="9" y="75"/>
                    <a:pt x="9" y="77"/>
                    <a:pt x="9" y="77"/>
                  </a:cubicBezTo>
                  <a:cubicBezTo>
                    <a:pt x="10" y="78"/>
                    <a:pt x="10" y="78"/>
                    <a:pt x="11" y="80"/>
                  </a:cubicBezTo>
                  <a:cubicBezTo>
                    <a:pt x="13" y="81"/>
                    <a:pt x="14" y="81"/>
                    <a:pt x="14" y="81"/>
                  </a:cubicBezTo>
                  <a:cubicBezTo>
                    <a:pt x="18" y="81"/>
                    <a:pt x="18" y="81"/>
                    <a:pt x="18" y="81"/>
                  </a:cubicBezTo>
                  <a:lnTo>
                    <a:pt x="21" y="81"/>
                  </a:lnTo>
                  <a:lnTo>
                    <a:pt x="18" y="77"/>
                  </a:lnTo>
                  <a:lnTo>
                    <a:pt x="18" y="80"/>
                  </a:lnTo>
                  <a:cubicBezTo>
                    <a:pt x="19" y="81"/>
                    <a:pt x="19" y="82"/>
                    <a:pt x="19" y="83"/>
                  </a:cubicBezTo>
                  <a:lnTo>
                    <a:pt x="22" y="87"/>
                  </a:lnTo>
                  <a:cubicBezTo>
                    <a:pt x="23" y="88"/>
                    <a:pt x="23" y="88"/>
                    <a:pt x="24" y="89"/>
                  </a:cubicBezTo>
                  <a:cubicBezTo>
                    <a:pt x="26" y="90"/>
                    <a:pt x="29" y="89"/>
                    <a:pt x="30" y="86"/>
                  </a:cubicBezTo>
                  <a:lnTo>
                    <a:pt x="32" y="84"/>
                  </a:lnTo>
                  <a:cubicBezTo>
                    <a:pt x="32" y="84"/>
                    <a:pt x="32" y="84"/>
                    <a:pt x="32" y="84"/>
                  </a:cubicBezTo>
                  <a:cubicBezTo>
                    <a:pt x="36" y="77"/>
                    <a:pt x="40" y="69"/>
                    <a:pt x="49" y="71"/>
                  </a:cubicBezTo>
                  <a:lnTo>
                    <a:pt x="55" y="69"/>
                  </a:lnTo>
                  <a:cubicBezTo>
                    <a:pt x="56" y="68"/>
                    <a:pt x="57" y="68"/>
                    <a:pt x="57" y="67"/>
                  </a:cubicBezTo>
                  <a:lnTo>
                    <a:pt x="59" y="64"/>
                  </a:lnTo>
                  <a:cubicBezTo>
                    <a:pt x="59" y="63"/>
                    <a:pt x="59" y="61"/>
                    <a:pt x="59" y="60"/>
                  </a:cubicBezTo>
                  <a:lnTo>
                    <a:pt x="61" y="57"/>
                  </a:lnTo>
                  <a:lnTo>
                    <a:pt x="59" y="59"/>
                  </a:lnTo>
                  <a:lnTo>
                    <a:pt x="62" y="58"/>
                  </a:lnTo>
                  <a:cubicBezTo>
                    <a:pt x="65" y="56"/>
                    <a:pt x="69" y="55"/>
                    <a:pt x="71" y="51"/>
                  </a:cubicBezTo>
                  <a:cubicBezTo>
                    <a:pt x="76" y="37"/>
                    <a:pt x="77" y="21"/>
                    <a:pt x="85" y="8"/>
                  </a:cubicBezTo>
                  <a:cubicBezTo>
                    <a:pt x="86" y="6"/>
                    <a:pt x="85" y="3"/>
                    <a:pt x="83" y="1"/>
                  </a:cubicBezTo>
                  <a:cubicBezTo>
                    <a:pt x="80" y="0"/>
                    <a:pt x="77" y="1"/>
                    <a:pt x="76" y="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42" name="Freeform 602"/>
            <p:cNvSpPr>
              <a:spLocks/>
            </p:cNvSpPr>
            <p:nvPr/>
          </p:nvSpPr>
          <p:spPr bwMode="auto">
            <a:xfrm>
              <a:off x="3299" y="2067"/>
              <a:ext cx="79" cy="143"/>
            </a:xfrm>
            <a:custGeom>
              <a:avLst/>
              <a:gdLst>
                <a:gd name="T0" fmla="*/ 9 w 36"/>
                <a:gd name="T1" fmla="*/ 7 h 66"/>
                <a:gd name="T2" fmla="*/ 25 w 36"/>
                <a:gd name="T3" fmla="*/ 31 h 66"/>
                <a:gd name="T4" fmla="*/ 17 w 36"/>
                <a:gd name="T5" fmla="*/ 35 h 66"/>
                <a:gd name="T6" fmla="*/ 15 w 36"/>
                <a:gd name="T7" fmla="*/ 36 h 66"/>
                <a:gd name="T8" fmla="*/ 13 w 36"/>
                <a:gd name="T9" fmla="*/ 39 h 66"/>
                <a:gd name="T10" fmla="*/ 13 w 36"/>
                <a:gd name="T11" fmla="*/ 42 h 66"/>
                <a:gd name="T12" fmla="*/ 12 w 36"/>
                <a:gd name="T13" fmla="*/ 44 h 66"/>
                <a:gd name="T14" fmla="*/ 12 w 36"/>
                <a:gd name="T15" fmla="*/ 46 h 66"/>
                <a:gd name="T16" fmla="*/ 13 w 36"/>
                <a:gd name="T17" fmla="*/ 48 h 66"/>
                <a:gd name="T18" fmla="*/ 14 w 36"/>
                <a:gd name="T19" fmla="*/ 50 h 66"/>
                <a:gd name="T20" fmla="*/ 14 w 36"/>
                <a:gd name="T21" fmla="*/ 44 h 66"/>
                <a:gd name="T22" fmla="*/ 12 w 36"/>
                <a:gd name="T23" fmla="*/ 46 h 66"/>
                <a:gd name="T24" fmla="*/ 14 w 36"/>
                <a:gd name="T25" fmla="*/ 44 h 66"/>
                <a:gd name="T26" fmla="*/ 13 w 36"/>
                <a:gd name="T27" fmla="*/ 45 h 66"/>
                <a:gd name="T28" fmla="*/ 6 w 36"/>
                <a:gd name="T29" fmla="*/ 46 h 66"/>
                <a:gd name="T30" fmla="*/ 5 w 36"/>
                <a:gd name="T31" fmla="*/ 46 h 66"/>
                <a:gd name="T32" fmla="*/ 1 w 36"/>
                <a:gd name="T33" fmla="*/ 49 h 66"/>
                <a:gd name="T34" fmla="*/ 0 w 36"/>
                <a:gd name="T35" fmla="*/ 50 h 66"/>
                <a:gd name="T36" fmla="*/ 1 w 36"/>
                <a:gd name="T37" fmla="*/ 55 h 66"/>
                <a:gd name="T38" fmla="*/ 1 w 36"/>
                <a:gd name="T39" fmla="*/ 56 h 66"/>
                <a:gd name="T40" fmla="*/ 4 w 36"/>
                <a:gd name="T41" fmla="*/ 59 h 66"/>
                <a:gd name="T42" fmla="*/ 9 w 36"/>
                <a:gd name="T43" fmla="*/ 61 h 66"/>
                <a:gd name="T44" fmla="*/ 27 w 36"/>
                <a:gd name="T45" fmla="*/ 66 h 66"/>
                <a:gd name="T46" fmla="*/ 33 w 36"/>
                <a:gd name="T47" fmla="*/ 62 h 66"/>
                <a:gd name="T48" fmla="*/ 29 w 36"/>
                <a:gd name="T49" fmla="*/ 56 h 66"/>
                <a:gd name="T50" fmla="*/ 15 w 36"/>
                <a:gd name="T51" fmla="*/ 52 h 66"/>
                <a:gd name="T52" fmla="*/ 8 w 36"/>
                <a:gd name="T53" fmla="*/ 50 h 66"/>
                <a:gd name="T54" fmla="*/ 10 w 36"/>
                <a:gd name="T55" fmla="*/ 52 h 66"/>
                <a:gd name="T56" fmla="*/ 9 w 36"/>
                <a:gd name="T57" fmla="*/ 50 h 66"/>
                <a:gd name="T58" fmla="*/ 10 w 36"/>
                <a:gd name="T59" fmla="*/ 54 h 66"/>
                <a:gd name="T60" fmla="*/ 10 w 36"/>
                <a:gd name="T61" fmla="*/ 53 h 66"/>
                <a:gd name="T62" fmla="*/ 6 w 36"/>
                <a:gd name="T63" fmla="*/ 56 h 66"/>
                <a:gd name="T64" fmla="*/ 9 w 36"/>
                <a:gd name="T65" fmla="*/ 56 h 66"/>
                <a:gd name="T66" fmla="*/ 11 w 36"/>
                <a:gd name="T67" fmla="*/ 55 h 66"/>
                <a:gd name="T68" fmla="*/ 17 w 36"/>
                <a:gd name="T69" fmla="*/ 54 h 66"/>
                <a:gd name="T70" fmla="*/ 19 w 36"/>
                <a:gd name="T71" fmla="*/ 53 h 66"/>
                <a:gd name="T72" fmla="*/ 22 w 36"/>
                <a:gd name="T73" fmla="*/ 51 h 66"/>
                <a:gd name="T74" fmla="*/ 22 w 36"/>
                <a:gd name="T75" fmla="*/ 45 h 66"/>
                <a:gd name="T76" fmla="*/ 22 w 36"/>
                <a:gd name="T77" fmla="*/ 43 h 66"/>
                <a:gd name="T78" fmla="*/ 22 w 36"/>
                <a:gd name="T79" fmla="*/ 46 h 66"/>
                <a:gd name="T80" fmla="*/ 23 w 36"/>
                <a:gd name="T81" fmla="*/ 43 h 66"/>
                <a:gd name="T82" fmla="*/ 22 w 36"/>
                <a:gd name="T83" fmla="*/ 44 h 66"/>
                <a:gd name="T84" fmla="*/ 23 w 36"/>
                <a:gd name="T85" fmla="*/ 42 h 66"/>
                <a:gd name="T86" fmla="*/ 21 w 36"/>
                <a:gd name="T87" fmla="*/ 45 h 66"/>
                <a:gd name="T88" fmla="*/ 24 w 36"/>
                <a:gd name="T89" fmla="*/ 42 h 66"/>
                <a:gd name="T90" fmla="*/ 34 w 36"/>
                <a:gd name="T91" fmla="*/ 28 h 66"/>
                <a:gd name="T92" fmla="*/ 18 w 36"/>
                <a:gd name="T93" fmla="*/ 4 h 66"/>
                <a:gd name="T94" fmla="*/ 12 w 36"/>
                <a:gd name="T95" fmla="*/ 1 h 66"/>
                <a:gd name="T96" fmla="*/ 9 w 36"/>
                <a:gd name="T97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" h="66">
                  <a:moveTo>
                    <a:pt x="9" y="7"/>
                  </a:moveTo>
                  <a:cubicBezTo>
                    <a:pt x="12" y="16"/>
                    <a:pt x="19" y="23"/>
                    <a:pt x="25" y="31"/>
                  </a:cubicBezTo>
                  <a:cubicBezTo>
                    <a:pt x="22" y="31"/>
                    <a:pt x="20" y="34"/>
                    <a:pt x="17" y="35"/>
                  </a:cubicBezTo>
                  <a:lnTo>
                    <a:pt x="15" y="36"/>
                  </a:lnTo>
                  <a:cubicBezTo>
                    <a:pt x="14" y="37"/>
                    <a:pt x="14" y="38"/>
                    <a:pt x="13" y="39"/>
                  </a:cubicBezTo>
                  <a:lnTo>
                    <a:pt x="13" y="42"/>
                  </a:lnTo>
                  <a:cubicBezTo>
                    <a:pt x="13" y="43"/>
                    <a:pt x="12" y="43"/>
                    <a:pt x="12" y="44"/>
                  </a:cubicBezTo>
                  <a:lnTo>
                    <a:pt x="12" y="46"/>
                  </a:lnTo>
                  <a:cubicBezTo>
                    <a:pt x="12" y="47"/>
                    <a:pt x="12" y="48"/>
                    <a:pt x="13" y="48"/>
                  </a:cubicBezTo>
                  <a:lnTo>
                    <a:pt x="14" y="50"/>
                  </a:lnTo>
                  <a:lnTo>
                    <a:pt x="14" y="44"/>
                  </a:lnTo>
                  <a:lnTo>
                    <a:pt x="12" y="46"/>
                  </a:lnTo>
                  <a:lnTo>
                    <a:pt x="14" y="44"/>
                  </a:lnTo>
                  <a:lnTo>
                    <a:pt x="13" y="45"/>
                  </a:lnTo>
                  <a:cubicBezTo>
                    <a:pt x="10" y="45"/>
                    <a:pt x="8" y="46"/>
                    <a:pt x="6" y="46"/>
                  </a:cubicBezTo>
                  <a:lnTo>
                    <a:pt x="5" y="46"/>
                  </a:lnTo>
                  <a:cubicBezTo>
                    <a:pt x="3" y="46"/>
                    <a:pt x="2" y="47"/>
                    <a:pt x="1" y="49"/>
                  </a:cubicBezTo>
                  <a:lnTo>
                    <a:pt x="0" y="50"/>
                  </a:lnTo>
                  <a:cubicBezTo>
                    <a:pt x="0" y="52"/>
                    <a:pt x="0" y="53"/>
                    <a:pt x="1" y="55"/>
                  </a:cubicBezTo>
                  <a:lnTo>
                    <a:pt x="1" y="56"/>
                  </a:lnTo>
                  <a:cubicBezTo>
                    <a:pt x="2" y="57"/>
                    <a:pt x="3" y="58"/>
                    <a:pt x="4" y="59"/>
                  </a:cubicBezTo>
                  <a:lnTo>
                    <a:pt x="9" y="61"/>
                  </a:lnTo>
                  <a:cubicBezTo>
                    <a:pt x="14" y="63"/>
                    <a:pt x="21" y="65"/>
                    <a:pt x="27" y="66"/>
                  </a:cubicBezTo>
                  <a:cubicBezTo>
                    <a:pt x="30" y="66"/>
                    <a:pt x="32" y="64"/>
                    <a:pt x="33" y="62"/>
                  </a:cubicBezTo>
                  <a:cubicBezTo>
                    <a:pt x="33" y="59"/>
                    <a:pt x="31" y="56"/>
                    <a:pt x="29" y="56"/>
                  </a:cubicBezTo>
                  <a:cubicBezTo>
                    <a:pt x="24" y="55"/>
                    <a:pt x="19" y="54"/>
                    <a:pt x="15" y="52"/>
                  </a:cubicBezTo>
                  <a:lnTo>
                    <a:pt x="8" y="50"/>
                  </a:lnTo>
                  <a:lnTo>
                    <a:pt x="10" y="52"/>
                  </a:lnTo>
                  <a:lnTo>
                    <a:pt x="9" y="50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6" y="56"/>
                  </a:lnTo>
                  <a:lnTo>
                    <a:pt x="9" y="56"/>
                  </a:lnTo>
                  <a:cubicBezTo>
                    <a:pt x="10" y="56"/>
                    <a:pt x="10" y="55"/>
                    <a:pt x="11" y="55"/>
                  </a:cubicBezTo>
                  <a:lnTo>
                    <a:pt x="17" y="54"/>
                  </a:lnTo>
                  <a:cubicBezTo>
                    <a:pt x="18" y="54"/>
                    <a:pt x="19" y="53"/>
                    <a:pt x="19" y="53"/>
                  </a:cubicBezTo>
                  <a:lnTo>
                    <a:pt x="22" y="51"/>
                  </a:lnTo>
                  <a:cubicBezTo>
                    <a:pt x="23" y="49"/>
                    <a:pt x="23" y="47"/>
                    <a:pt x="22" y="45"/>
                  </a:cubicBezTo>
                  <a:lnTo>
                    <a:pt x="22" y="43"/>
                  </a:lnTo>
                  <a:lnTo>
                    <a:pt x="22" y="46"/>
                  </a:lnTo>
                  <a:lnTo>
                    <a:pt x="23" y="43"/>
                  </a:lnTo>
                  <a:lnTo>
                    <a:pt x="22" y="44"/>
                  </a:lnTo>
                  <a:lnTo>
                    <a:pt x="23" y="42"/>
                  </a:lnTo>
                  <a:lnTo>
                    <a:pt x="21" y="45"/>
                  </a:lnTo>
                  <a:lnTo>
                    <a:pt x="24" y="42"/>
                  </a:lnTo>
                  <a:cubicBezTo>
                    <a:pt x="29" y="39"/>
                    <a:pt x="36" y="35"/>
                    <a:pt x="34" y="28"/>
                  </a:cubicBezTo>
                  <a:cubicBezTo>
                    <a:pt x="31" y="18"/>
                    <a:pt x="22" y="13"/>
                    <a:pt x="18" y="4"/>
                  </a:cubicBezTo>
                  <a:cubicBezTo>
                    <a:pt x="17" y="1"/>
                    <a:pt x="14" y="0"/>
                    <a:pt x="12" y="1"/>
                  </a:cubicBezTo>
                  <a:cubicBezTo>
                    <a:pt x="9" y="2"/>
                    <a:pt x="8" y="4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43" name="Freeform 603"/>
            <p:cNvSpPr>
              <a:spLocks/>
            </p:cNvSpPr>
            <p:nvPr/>
          </p:nvSpPr>
          <p:spPr bwMode="auto">
            <a:xfrm>
              <a:off x="3180" y="2249"/>
              <a:ext cx="143" cy="57"/>
            </a:xfrm>
            <a:custGeom>
              <a:avLst/>
              <a:gdLst>
                <a:gd name="T0" fmla="*/ 61 w 66"/>
                <a:gd name="T1" fmla="*/ 14 h 26"/>
                <a:gd name="T2" fmla="*/ 11 w 66"/>
                <a:gd name="T3" fmla="*/ 2 h 26"/>
                <a:gd name="T4" fmla="*/ 8 w 66"/>
                <a:gd name="T5" fmla="*/ 1 h 26"/>
                <a:gd name="T6" fmla="*/ 8 w 66"/>
                <a:gd name="T7" fmla="*/ 1 h 26"/>
                <a:gd name="T8" fmla="*/ 1 w 66"/>
                <a:gd name="T9" fmla="*/ 4 h 26"/>
                <a:gd name="T10" fmla="*/ 1 w 66"/>
                <a:gd name="T11" fmla="*/ 7 h 26"/>
                <a:gd name="T12" fmla="*/ 1 w 66"/>
                <a:gd name="T13" fmla="*/ 12 h 26"/>
                <a:gd name="T14" fmla="*/ 6 w 66"/>
                <a:gd name="T15" fmla="*/ 17 h 26"/>
                <a:gd name="T16" fmla="*/ 11 w 66"/>
                <a:gd name="T17" fmla="*/ 12 h 26"/>
                <a:gd name="T18" fmla="*/ 11 w 66"/>
                <a:gd name="T19" fmla="*/ 10 h 26"/>
                <a:gd name="T20" fmla="*/ 11 w 66"/>
                <a:gd name="T21" fmla="*/ 8 h 26"/>
                <a:gd name="T22" fmla="*/ 5 w 66"/>
                <a:gd name="T23" fmla="*/ 11 h 26"/>
                <a:gd name="T24" fmla="*/ 7 w 66"/>
                <a:gd name="T25" fmla="*/ 12 h 26"/>
                <a:gd name="T26" fmla="*/ 61 w 66"/>
                <a:gd name="T27" fmla="*/ 24 h 26"/>
                <a:gd name="T28" fmla="*/ 66 w 66"/>
                <a:gd name="T29" fmla="*/ 19 h 26"/>
                <a:gd name="T30" fmla="*/ 61 w 66"/>
                <a:gd name="T31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26">
                  <a:moveTo>
                    <a:pt x="61" y="14"/>
                  </a:moveTo>
                  <a:cubicBezTo>
                    <a:pt x="43" y="16"/>
                    <a:pt x="27" y="9"/>
                    <a:pt x="11" y="2"/>
                  </a:cubicBezTo>
                  <a:lnTo>
                    <a:pt x="8" y="1"/>
                  </a:ln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2"/>
                    <a:pt x="1" y="4"/>
                  </a:cubicBezTo>
                  <a:lnTo>
                    <a:pt x="1" y="7"/>
                  </a:lnTo>
                  <a:cubicBezTo>
                    <a:pt x="1" y="9"/>
                    <a:pt x="0" y="10"/>
                    <a:pt x="1" y="12"/>
                  </a:cubicBezTo>
                  <a:cubicBezTo>
                    <a:pt x="1" y="15"/>
                    <a:pt x="3" y="17"/>
                    <a:pt x="6" y="17"/>
                  </a:cubicBezTo>
                  <a:cubicBezTo>
                    <a:pt x="8" y="17"/>
                    <a:pt x="11" y="15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lnTo>
                    <a:pt x="11" y="8"/>
                  </a:lnTo>
                  <a:lnTo>
                    <a:pt x="5" y="11"/>
                  </a:lnTo>
                  <a:lnTo>
                    <a:pt x="7" y="12"/>
                  </a:lnTo>
                  <a:cubicBezTo>
                    <a:pt x="24" y="19"/>
                    <a:pt x="42" y="26"/>
                    <a:pt x="61" y="24"/>
                  </a:cubicBezTo>
                  <a:cubicBezTo>
                    <a:pt x="64" y="24"/>
                    <a:pt x="66" y="22"/>
                    <a:pt x="66" y="19"/>
                  </a:cubicBezTo>
                  <a:cubicBezTo>
                    <a:pt x="66" y="16"/>
                    <a:pt x="64" y="14"/>
                    <a:pt x="61" y="1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44" name="Freeform 604"/>
            <p:cNvSpPr>
              <a:spLocks/>
            </p:cNvSpPr>
            <p:nvPr/>
          </p:nvSpPr>
          <p:spPr bwMode="auto">
            <a:xfrm>
              <a:off x="3197" y="2438"/>
              <a:ext cx="26" cy="70"/>
            </a:xfrm>
            <a:custGeom>
              <a:avLst/>
              <a:gdLst>
                <a:gd name="T0" fmla="*/ 0 w 12"/>
                <a:gd name="T1" fmla="*/ 5 h 32"/>
                <a:gd name="T2" fmla="*/ 1 w 12"/>
                <a:gd name="T3" fmla="*/ 27 h 32"/>
                <a:gd name="T4" fmla="*/ 7 w 12"/>
                <a:gd name="T5" fmla="*/ 32 h 32"/>
                <a:gd name="T6" fmla="*/ 11 w 12"/>
                <a:gd name="T7" fmla="*/ 26 h 32"/>
                <a:gd name="T8" fmla="*/ 10 w 12"/>
                <a:gd name="T9" fmla="*/ 5 h 32"/>
                <a:gd name="T10" fmla="*/ 5 w 12"/>
                <a:gd name="T11" fmla="*/ 0 h 32"/>
                <a:gd name="T12" fmla="*/ 0 w 12"/>
                <a:gd name="T13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2">
                  <a:moveTo>
                    <a:pt x="0" y="5"/>
                  </a:moveTo>
                  <a:cubicBezTo>
                    <a:pt x="0" y="12"/>
                    <a:pt x="1" y="20"/>
                    <a:pt x="1" y="27"/>
                  </a:cubicBezTo>
                  <a:cubicBezTo>
                    <a:pt x="2" y="30"/>
                    <a:pt x="4" y="32"/>
                    <a:pt x="7" y="32"/>
                  </a:cubicBezTo>
                  <a:cubicBezTo>
                    <a:pt x="10" y="32"/>
                    <a:pt x="12" y="29"/>
                    <a:pt x="11" y="26"/>
                  </a:cubicBezTo>
                  <a:cubicBezTo>
                    <a:pt x="11" y="19"/>
                    <a:pt x="10" y="12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45" name="Freeform 605"/>
            <p:cNvSpPr>
              <a:spLocks/>
            </p:cNvSpPr>
            <p:nvPr/>
          </p:nvSpPr>
          <p:spPr bwMode="auto">
            <a:xfrm>
              <a:off x="3193" y="1532"/>
              <a:ext cx="152" cy="46"/>
            </a:xfrm>
            <a:custGeom>
              <a:avLst/>
              <a:gdLst>
                <a:gd name="T0" fmla="*/ 3 w 70"/>
                <a:gd name="T1" fmla="*/ 10 h 21"/>
                <a:gd name="T2" fmla="*/ 65 w 70"/>
                <a:gd name="T3" fmla="*/ 15 h 21"/>
                <a:gd name="T4" fmla="*/ 69 w 70"/>
                <a:gd name="T5" fmla="*/ 10 h 21"/>
                <a:gd name="T6" fmla="*/ 64 w 70"/>
                <a:gd name="T7" fmla="*/ 5 h 21"/>
                <a:gd name="T8" fmla="*/ 18 w 70"/>
                <a:gd name="T9" fmla="*/ 6 h 21"/>
                <a:gd name="T10" fmla="*/ 8 w 70"/>
                <a:gd name="T11" fmla="*/ 2 h 21"/>
                <a:gd name="T12" fmla="*/ 2 w 70"/>
                <a:gd name="T13" fmla="*/ 3 h 21"/>
                <a:gd name="T14" fmla="*/ 3 w 70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21">
                  <a:moveTo>
                    <a:pt x="3" y="10"/>
                  </a:moveTo>
                  <a:cubicBezTo>
                    <a:pt x="22" y="21"/>
                    <a:pt x="45" y="16"/>
                    <a:pt x="65" y="15"/>
                  </a:cubicBezTo>
                  <a:cubicBezTo>
                    <a:pt x="68" y="15"/>
                    <a:pt x="70" y="12"/>
                    <a:pt x="69" y="10"/>
                  </a:cubicBezTo>
                  <a:cubicBezTo>
                    <a:pt x="69" y="7"/>
                    <a:pt x="66" y="5"/>
                    <a:pt x="64" y="5"/>
                  </a:cubicBezTo>
                  <a:cubicBezTo>
                    <a:pt x="48" y="7"/>
                    <a:pt x="33" y="7"/>
                    <a:pt x="18" y="6"/>
                  </a:cubicBezTo>
                  <a:cubicBezTo>
                    <a:pt x="14" y="5"/>
                    <a:pt x="11" y="4"/>
                    <a:pt x="8" y="2"/>
                  </a:cubicBezTo>
                  <a:cubicBezTo>
                    <a:pt x="6" y="0"/>
                    <a:pt x="3" y="1"/>
                    <a:pt x="2" y="3"/>
                  </a:cubicBezTo>
                  <a:cubicBezTo>
                    <a:pt x="0" y="6"/>
                    <a:pt x="1" y="9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  <p:sp>
          <p:nvSpPr>
            <p:cNvPr id="10846" name="Freeform 606"/>
            <p:cNvSpPr>
              <a:spLocks/>
            </p:cNvSpPr>
            <p:nvPr/>
          </p:nvSpPr>
          <p:spPr bwMode="auto">
            <a:xfrm>
              <a:off x="3636" y="1471"/>
              <a:ext cx="157" cy="44"/>
            </a:xfrm>
            <a:custGeom>
              <a:avLst/>
              <a:gdLst>
                <a:gd name="T0" fmla="*/ 6 w 72"/>
                <a:gd name="T1" fmla="*/ 13 h 20"/>
                <a:gd name="T2" fmla="*/ 64 w 72"/>
                <a:gd name="T3" fmla="*/ 19 h 20"/>
                <a:gd name="T4" fmla="*/ 70 w 72"/>
                <a:gd name="T5" fmla="*/ 17 h 20"/>
                <a:gd name="T6" fmla="*/ 68 w 72"/>
                <a:gd name="T7" fmla="*/ 10 h 20"/>
                <a:gd name="T8" fmla="*/ 5 w 72"/>
                <a:gd name="T9" fmla="*/ 3 h 20"/>
                <a:gd name="T10" fmla="*/ 0 w 72"/>
                <a:gd name="T11" fmla="*/ 9 h 20"/>
                <a:gd name="T12" fmla="*/ 6 w 72"/>
                <a:gd name="T1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0">
                  <a:moveTo>
                    <a:pt x="6" y="13"/>
                  </a:moveTo>
                  <a:cubicBezTo>
                    <a:pt x="25" y="10"/>
                    <a:pt x="45" y="15"/>
                    <a:pt x="64" y="19"/>
                  </a:cubicBezTo>
                  <a:cubicBezTo>
                    <a:pt x="66" y="20"/>
                    <a:pt x="69" y="19"/>
                    <a:pt x="70" y="17"/>
                  </a:cubicBezTo>
                  <a:cubicBezTo>
                    <a:pt x="72" y="14"/>
                    <a:pt x="71" y="11"/>
                    <a:pt x="68" y="10"/>
                  </a:cubicBezTo>
                  <a:cubicBezTo>
                    <a:pt x="48" y="4"/>
                    <a:pt x="26" y="0"/>
                    <a:pt x="5" y="3"/>
                  </a:cubicBezTo>
                  <a:cubicBezTo>
                    <a:pt x="2" y="4"/>
                    <a:pt x="0" y="6"/>
                    <a:pt x="0" y="9"/>
                  </a:cubicBezTo>
                  <a:cubicBezTo>
                    <a:pt x="1" y="12"/>
                    <a:pt x="3" y="14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tr-TR" sz="4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sp>
        <p:nvSpPr>
          <p:cNvPr id="10848" name="Freeform 608"/>
          <p:cNvSpPr>
            <a:spLocks/>
          </p:cNvSpPr>
          <p:nvPr/>
        </p:nvSpPr>
        <p:spPr bwMode="auto">
          <a:xfrm>
            <a:off x="5695950" y="2911475"/>
            <a:ext cx="173038" cy="238125"/>
          </a:xfrm>
          <a:custGeom>
            <a:avLst/>
            <a:gdLst>
              <a:gd name="T0" fmla="*/ 42 w 50"/>
              <a:gd name="T1" fmla="*/ 1 h 69"/>
              <a:gd name="T2" fmla="*/ 26 w 50"/>
              <a:gd name="T3" fmla="*/ 15 h 69"/>
              <a:gd name="T4" fmla="*/ 23 w 50"/>
              <a:gd name="T5" fmla="*/ 29 h 69"/>
              <a:gd name="T6" fmla="*/ 8 w 50"/>
              <a:gd name="T7" fmla="*/ 48 h 69"/>
              <a:gd name="T8" fmla="*/ 7 w 50"/>
              <a:gd name="T9" fmla="*/ 58 h 69"/>
              <a:gd name="T10" fmla="*/ 6 w 50"/>
              <a:gd name="T11" fmla="*/ 59 h 69"/>
              <a:gd name="T12" fmla="*/ 8 w 50"/>
              <a:gd name="T13" fmla="*/ 56 h 69"/>
              <a:gd name="T14" fmla="*/ 7 w 50"/>
              <a:gd name="T15" fmla="*/ 57 h 69"/>
              <a:gd name="T16" fmla="*/ 4 w 50"/>
              <a:gd name="T17" fmla="*/ 59 h 69"/>
              <a:gd name="T18" fmla="*/ 2 w 50"/>
              <a:gd name="T19" fmla="*/ 65 h 69"/>
              <a:gd name="T20" fmla="*/ 8 w 50"/>
              <a:gd name="T21" fmla="*/ 68 h 69"/>
              <a:gd name="T22" fmla="*/ 14 w 50"/>
              <a:gd name="T23" fmla="*/ 65 h 69"/>
              <a:gd name="T24" fmla="*/ 16 w 50"/>
              <a:gd name="T25" fmla="*/ 63 h 69"/>
              <a:gd name="T26" fmla="*/ 17 w 50"/>
              <a:gd name="T27" fmla="*/ 57 h 69"/>
              <a:gd name="T28" fmla="*/ 17 w 50"/>
              <a:gd name="T29" fmla="*/ 57 h 69"/>
              <a:gd name="T30" fmla="*/ 17 w 50"/>
              <a:gd name="T31" fmla="*/ 53 h 69"/>
              <a:gd name="T32" fmla="*/ 33 w 50"/>
              <a:gd name="T33" fmla="*/ 32 h 69"/>
              <a:gd name="T34" fmla="*/ 41 w 50"/>
              <a:gd name="T35" fmla="*/ 11 h 69"/>
              <a:gd name="T36" fmla="*/ 50 w 50"/>
              <a:gd name="T37" fmla="*/ 7 h 69"/>
              <a:gd name="T38" fmla="*/ 45 w 50"/>
              <a:gd name="T39" fmla="*/ 0 h 69"/>
              <a:gd name="T40" fmla="*/ 42 w 50"/>
              <a:gd name="T41" fmla="*/ 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" h="69">
                <a:moveTo>
                  <a:pt x="42" y="1"/>
                </a:moveTo>
                <a:cubicBezTo>
                  <a:pt x="35" y="3"/>
                  <a:pt x="30" y="9"/>
                  <a:pt x="26" y="15"/>
                </a:cubicBezTo>
                <a:cubicBezTo>
                  <a:pt x="24" y="20"/>
                  <a:pt x="25" y="25"/>
                  <a:pt x="23" y="29"/>
                </a:cubicBezTo>
                <a:cubicBezTo>
                  <a:pt x="19" y="37"/>
                  <a:pt x="11" y="40"/>
                  <a:pt x="8" y="48"/>
                </a:cubicBezTo>
                <a:cubicBezTo>
                  <a:pt x="7" y="51"/>
                  <a:pt x="7" y="55"/>
                  <a:pt x="7" y="58"/>
                </a:cubicBezTo>
                <a:lnTo>
                  <a:pt x="6" y="59"/>
                </a:lnTo>
                <a:lnTo>
                  <a:pt x="8" y="56"/>
                </a:lnTo>
                <a:lnTo>
                  <a:pt x="7" y="57"/>
                </a:lnTo>
                <a:cubicBezTo>
                  <a:pt x="6" y="58"/>
                  <a:pt x="5" y="58"/>
                  <a:pt x="4" y="59"/>
                </a:cubicBezTo>
                <a:cubicBezTo>
                  <a:pt x="1" y="60"/>
                  <a:pt x="0" y="63"/>
                  <a:pt x="2" y="65"/>
                </a:cubicBezTo>
                <a:cubicBezTo>
                  <a:pt x="3" y="68"/>
                  <a:pt x="6" y="69"/>
                  <a:pt x="8" y="68"/>
                </a:cubicBezTo>
                <a:cubicBezTo>
                  <a:pt x="8" y="68"/>
                  <a:pt x="8" y="68"/>
                  <a:pt x="14" y="65"/>
                </a:cubicBezTo>
                <a:cubicBezTo>
                  <a:pt x="14" y="65"/>
                  <a:pt x="15" y="64"/>
                  <a:pt x="16" y="63"/>
                </a:cubicBezTo>
                <a:cubicBezTo>
                  <a:pt x="16" y="62"/>
                  <a:pt x="16" y="62"/>
                  <a:pt x="17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57"/>
                  <a:pt x="17" y="55"/>
                  <a:pt x="17" y="53"/>
                </a:cubicBezTo>
                <a:cubicBezTo>
                  <a:pt x="18" y="52"/>
                  <a:pt x="26" y="41"/>
                  <a:pt x="33" y="32"/>
                </a:cubicBezTo>
                <a:cubicBezTo>
                  <a:pt x="36" y="19"/>
                  <a:pt x="37" y="15"/>
                  <a:pt x="41" y="11"/>
                </a:cubicBezTo>
                <a:cubicBezTo>
                  <a:pt x="46" y="10"/>
                  <a:pt x="49" y="9"/>
                  <a:pt x="50" y="7"/>
                </a:cubicBezTo>
                <a:cubicBezTo>
                  <a:pt x="49" y="4"/>
                  <a:pt x="48" y="1"/>
                  <a:pt x="45" y="0"/>
                </a:cubicBezTo>
                <a:cubicBezTo>
                  <a:pt x="42" y="1"/>
                  <a:pt x="42" y="1"/>
                  <a:pt x="42" y="1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49" name="Freeform 609"/>
          <p:cNvSpPr>
            <a:spLocks/>
          </p:cNvSpPr>
          <p:nvPr/>
        </p:nvSpPr>
        <p:spPr bwMode="auto">
          <a:xfrm>
            <a:off x="5910263" y="2763838"/>
            <a:ext cx="190500" cy="106362"/>
          </a:xfrm>
          <a:custGeom>
            <a:avLst/>
            <a:gdLst>
              <a:gd name="T0" fmla="*/ 9 w 55"/>
              <a:gd name="T1" fmla="*/ 29 h 31"/>
              <a:gd name="T2" fmla="*/ 32 w 55"/>
              <a:gd name="T3" fmla="*/ 13 h 31"/>
              <a:gd name="T4" fmla="*/ 46 w 55"/>
              <a:gd name="T5" fmla="*/ 14 h 31"/>
              <a:gd name="T6" fmla="*/ 51 w 55"/>
              <a:gd name="T7" fmla="*/ 12 h 31"/>
              <a:gd name="T8" fmla="*/ 54 w 55"/>
              <a:gd name="T9" fmla="*/ 6 h 31"/>
              <a:gd name="T10" fmla="*/ 47 w 55"/>
              <a:gd name="T11" fmla="*/ 3 h 31"/>
              <a:gd name="T12" fmla="*/ 26 w 55"/>
              <a:gd name="T13" fmla="*/ 5 h 31"/>
              <a:gd name="T14" fmla="*/ 3 w 55"/>
              <a:gd name="T15" fmla="*/ 21 h 31"/>
              <a:gd name="T16" fmla="*/ 2 w 55"/>
              <a:gd name="T17" fmla="*/ 28 h 31"/>
              <a:gd name="T18" fmla="*/ 9 w 55"/>
              <a:gd name="T19" fmla="*/ 2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" h="31">
                <a:moveTo>
                  <a:pt x="9" y="29"/>
                </a:moveTo>
                <a:cubicBezTo>
                  <a:pt x="17" y="24"/>
                  <a:pt x="25" y="20"/>
                  <a:pt x="32" y="13"/>
                </a:cubicBezTo>
                <a:cubicBezTo>
                  <a:pt x="37" y="12"/>
                  <a:pt x="42" y="14"/>
                  <a:pt x="46" y="14"/>
                </a:cubicBezTo>
                <a:cubicBezTo>
                  <a:pt x="48" y="14"/>
                  <a:pt x="49" y="13"/>
                  <a:pt x="51" y="12"/>
                </a:cubicBezTo>
                <a:cubicBezTo>
                  <a:pt x="53" y="12"/>
                  <a:pt x="55" y="9"/>
                  <a:pt x="54" y="6"/>
                </a:cubicBezTo>
                <a:cubicBezTo>
                  <a:pt x="53" y="3"/>
                  <a:pt x="50" y="2"/>
                  <a:pt x="47" y="3"/>
                </a:cubicBezTo>
                <a:cubicBezTo>
                  <a:pt x="40" y="4"/>
                  <a:pt x="33" y="0"/>
                  <a:pt x="26" y="5"/>
                </a:cubicBezTo>
                <a:cubicBezTo>
                  <a:pt x="19" y="11"/>
                  <a:pt x="10" y="16"/>
                  <a:pt x="3" y="21"/>
                </a:cubicBezTo>
                <a:cubicBezTo>
                  <a:pt x="0" y="23"/>
                  <a:pt x="0" y="26"/>
                  <a:pt x="2" y="28"/>
                </a:cubicBezTo>
                <a:cubicBezTo>
                  <a:pt x="3" y="30"/>
                  <a:pt x="6" y="31"/>
                  <a:pt x="9" y="29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50" name="Freeform 610"/>
          <p:cNvSpPr>
            <a:spLocks/>
          </p:cNvSpPr>
          <p:nvPr/>
        </p:nvSpPr>
        <p:spPr bwMode="auto">
          <a:xfrm>
            <a:off x="6107113" y="2790825"/>
            <a:ext cx="171450" cy="406400"/>
          </a:xfrm>
          <a:custGeom>
            <a:avLst/>
            <a:gdLst>
              <a:gd name="T0" fmla="*/ 1 w 50"/>
              <a:gd name="T1" fmla="*/ 8 h 118"/>
              <a:gd name="T2" fmla="*/ 24 w 50"/>
              <a:gd name="T3" fmla="*/ 43 h 118"/>
              <a:gd name="T4" fmla="*/ 34 w 50"/>
              <a:gd name="T5" fmla="*/ 72 h 118"/>
              <a:gd name="T6" fmla="*/ 39 w 50"/>
              <a:gd name="T7" fmla="*/ 99 h 118"/>
              <a:gd name="T8" fmla="*/ 39 w 50"/>
              <a:gd name="T9" fmla="*/ 113 h 118"/>
              <a:gd name="T10" fmla="*/ 44 w 50"/>
              <a:gd name="T11" fmla="*/ 118 h 118"/>
              <a:gd name="T12" fmla="*/ 49 w 50"/>
              <a:gd name="T13" fmla="*/ 113 h 118"/>
              <a:gd name="T14" fmla="*/ 49 w 50"/>
              <a:gd name="T15" fmla="*/ 98 h 118"/>
              <a:gd name="T16" fmla="*/ 44 w 50"/>
              <a:gd name="T17" fmla="*/ 71 h 118"/>
              <a:gd name="T18" fmla="*/ 32 w 50"/>
              <a:gd name="T19" fmla="*/ 39 h 118"/>
              <a:gd name="T20" fmla="*/ 9 w 50"/>
              <a:gd name="T21" fmla="*/ 2 h 118"/>
              <a:gd name="T22" fmla="*/ 2 w 50"/>
              <a:gd name="T23" fmla="*/ 1 h 118"/>
              <a:gd name="T24" fmla="*/ 1 w 50"/>
              <a:gd name="T25" fmla="*/ 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" h="118">
                <a:moveTo>
                  <a:pt x="1" y="8"/>
                </a:moveTo>
                <a:cubicBezTo>
                  <a:pt x="10" y="19"/>
                  <a:pt x="17" y="31"/>
                  <a:pt x="24" y="43"/>
                </a:cubicBezTo>
                <a:cubicBezTo>
                  <a:pt x="26" y="53"/>
                  <a:pt x="32" y="62"/>
                  <a:pt x="34" y="72"/>
                </a:cubicBezTo>
                <a:cubicBezTo>
                  <a:pt x="36" y="81"/>
                  <a:pt x="36" y="90"/>
                  <a:pt x="39" y="99"/>
                </a:cubicBezTo>
                <a:cubicBezTo>
                  <a:pt x="40" y="104"/>
                  <a:pt x="39" y="108"/>
                  <a:pt x="39" y="113"/>
                </a:cubicBezTo>
                <a:cubicBezTo>
                  <a:pt x="39" y="116"/>
                  <a:pt x="41" y="118"/>
                  <a:pt x="44" y="118"/>
                </a:cubicBezTo>
                <a:cubicBezTo>
                  <a:pt x="47" y="118"/>
                  <a:pt x="49" y="116"/>
                  <a:pt x="49" y="113"/>
                </a:cubicBezTo>
                <a:cubicBezTo>
                  <a:pt x="49" y="108"/>
                  <a:pt x="50" y="103"/>
                  <a:pt x="49" y="98"/>
                </a:cubicBezTo>
                <a:cubicBezTo>
                  <a:pt x="46" y="89"/>
                  <a:pt x="46" y="81"/>
                  <a:pt x="44" y="71"/>
                </a:cubicBezTo>
                <a:cubicBezTo>
                  <a:pt x="42" y="59"/>
                  <a:pt x="37" y="49"/>
                  <a:pt x="32" y="39"/>
                </a:cubicBezTo>
                <a:cubicBezTo>
                  <a:pt x="26" y="25"/>
                  <a:pt x="18" y="14"/>
                  <a:pt x="9" y="2"/>
                </a:cubicBezTo>
                <a:cubicBezTo>
                  <a:pt x="7" y="0"/>
                  <a:pt x="4" y="0"/>
                  <a:pt x="2" y="1"/>
                </a:cubicBezTo>
                <a:cubicBezTo>
                  <a:pt x="0" y="3"/>
                  <a:pt x="0" y="6"/>
                  <a:pt x="1" y="8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51" name="Freeform 611"/>
          <p:cNvSpPr>
            <a:spLocks/>
          </p:cNvSpPr>
          <p:nvPr/>
        </p:nvSpPr>
        <p:spPr bwMode="auto">
          <a:xfrm>
            <a:off x="5495925" y="2881313"/>
            <a:ext cx="179388" cy="409575"/>
          </a:xfrm>
          <a:custGeom>
            <a:avLst/>
            <a:gdLst>
              <a:gd name="T0" fmla="*/ 2 w 52"/>
              <a:gd name="T1" fmla="*/ 8 h 119"/>
              <a:gd name="T2" fmla="*/ 22 w 52"/>
              <a:gd name="T3" fmla="*/ 86 h 119"/>
              <a:gd name="T4" fmla="*/ 42 w 52"/>
              <a:gd name="T5" fmla="*/ 116 h 119"/>
              <a:gd name="T6" fmla="*/ 49 w 52"/>
              <a:gd name="T7" fmla="*/ 118 h 119"/>
              <a:gd name="T8" fmla="*/ 51 w 52"/>
              <a:gd name="T9" fmla="*/ 111 h 119"/>
              <a:gd name="T10" fmla="*/ 31 w 52"/>
              <a:gd name="T11" fmla="*/ 82 h 119"/>
              <a:gd name="T12" fmla="*/ 10 w 52"/>
              <a:gd name="T13" fmla="*/ 4 h 119"/>
              <a:gd name="T14" fmla="*/ 4 w 52"/>
              <a:gd name="T15" fmla="*/ 2 h 119"/>
              <a:gd name="T16" fmla="*/ 2 w 52"/>
              <a:gd name="T17" fmla="*/ 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19">
                <a:moveTo>
                  <a:pt x="2" y="8"/>
                </a:moveTo>
                <a:cubicBezTo>
                  <a:pt x="16" y="32"/>
                  <a:pt x="14" y="60"/>
                  <a:pt x="22" y="86"/>
                </a:cubicBezTo>
                <a:cubicBezTo>
                  <a:pt x="30" y="95"/>
                  <a:pt x="36" y="105"/>
                  <a:pt x="42" y="116"/>
                </a:cubicBezTo>
                <a:cubicBezTo>
                  <a:pt x="43" y="118"/>
                  <a:pt x="46" y="119"/>
                  <a:pt x="49" y="118"/>
                </a:cubicBezTo>
                <a:cubicBezTo>
                  <a:pt x="51" y="116"/>
                  <a:pt x="52" y="113"/>
                  <a:pt x="51" y="111"/>
                </a:cubicBezTo>
                <a:cubicBezTo>
                  <a:pt x="45" y="101"/>
                  <a:pt x="40" y="90"/>
                  <a:pt x="31" y="82"/>
                </a:cubicBezTo>
                <a:cubicBezTo>
                  <a:pt x="25" y="56"/>
                  <a:pt x="25" y="28"/>
                  <a:pt x="10" y="4"/>
                </a:cubicBezTo>
                <a:cubicBezTo>
                  <a:pt x="9" y="1"/>
                  <a:pt x="6" y="0"/>
                  <a:pt x="4" y="2"/>
                </a:cubicBezTo>
                <a:cubicBezTo>
                  <a:pt x="1" y="3"/>
                  <a:pt x="0" y="6"/>
                  <a:pt x="2" y="8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52" name="Oval 612"/>
          <p:cNvSpPr>
            <a:spLocks noChangeArrowheads="1"/>
          </p:cNvSpPr>
          <p:nvPr/>
        </p:nvSpPr>
        <p:spPr bwMode="auto">
          <a:xfrm>
            <a:off x="5745163" y="3211513"/>
            <a:ext cx="33337" cy="349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53" name="Freeform 613"/>
          <p:cNvSpPr>
            <a:spLocks/>
          </p:cNvSpPr>
          <p:nvPr/>
        </p:nvSpPr>
        <p:spPr bwMode="auto">
          <a:xfrm>
            <a:off x="5913438" y="3308350"/>
            <a:ext cx="58737" cy="47625"/>
          </a:xfrm>
          <a:custGeom>
            <a:avLst/>
            <a:gdLst>
              <a:gd name="T0" fmla="*/ 5 w 17"/>
              <a:gd name="T1" fmla="*/ 14 h 14"/>
              <a:gd name="T2" fmla="*/ 14 w 17"/>
              <a:gd name="T3" fmla="*/ 10 h 14"/>
              <a:gd name="T4" fmla="*/ 15 w 17"/>
              <a:gd name="T5" fmla="*/ 3 h 14"/>
              <a:gd name="T6" fmla="*/ 8 w 17"/>
              <a:gd name="T7" fmla="*/ 2 h 14"/>
              <a:gd name="T8" fmla="*/ 4 w 17"/>
              <a:gd name="T9" fmla="*/ 5 h 14"/>
              <a:gd name="T10" fmla="*/ 5 w 17"/>
              <a:gd name="T11" fmla="*/ 4 h 14"/>
              <a:gd name="T12" fmla="*/ 0 w 17"/>
              <a:gd name="T13" fmla="*/ 9 h 14"/>
              <a:gd name="T14" fmla="*/ 5 w 17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14">
                <a:moveTo>
                  <a:pt x="5" y="14"/>
                </a:moveTo>
                <a:cubicBezTo>
                  <a:pt x="8" y="14"/>
                  <a:pt x="11" y="12"/>
                  <a:pt x="14" y="10"/>
                </a:cubicBezTo>
                <a:cubicBezTo>
                  <a:pt x="16" y="8"/>
                  <a:pt x="17" y="5"/>
                  <a:pt x="15" y="3"/>
                </a:cubicBezTo>
                <a:cubicBezTo>
                  <a:pt x="14" y="1"/>
                  <a:pt x="11" y="0"/>
                  <a:pt x="8" y="2"/>
                </a:cubicBezTo>
                <a:cubicBezTo>
                  <a:pt x="7" y="3"/>
                  <a:pt x="6" y="4"/>
                  <a:pt x="4" y="5"/>
                </a:cubicBezTo>
                <a:cubicBezTo>
                  <a:pt x="4" y="4"/>
                  <a:pt x="4" y="4"/>
                  <a:pt x="5" y="4"/>
                </a:cubicBezTo>
                <a:cubicBezTo>
                  <a:pt x="2" y="4"/>
                  <a:pt x="0" y="6"/>
                  <a:pt x="0" y="9"/>
                </a:cubicBezTo>
                <a:cubicBezTo>
                  <a:pt x="0" y="11"/>
                  <a:pt x="2" y="14"/>
                  <a:pt x="5" y="14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54" name="Freeform 614"/>
          <p:cNvSpPr>
            <a:spLocks/>
          </p:cNvSpPr>
          <p:nvPr/>
        </p:nvSpPr>
        <p:spPr bwMode="auto">
          <a:xfrm>
            <a:off x="5913438" y="3335338"/>
            <a:ext cx="65087" cy="66675"/>
          </a:xfrm>
          <a:custGeom>
            <a:avLst/>
            <a:gdLst>
              <a:gd name="T0" fmla="*/ 8 w 19"/>
              <a:gd name="T1" fmla="*/ 17 h 19"/>
              <a:gd name="T2" fmla="*/ 17 w 19"/>
              <a:gd name="T3" fmla="*/ 9 h 19"/>
              <a:gd name="T4" fmla="*/ 17 w 19"/>
              <a:gd name="T5" fmla="*/ 2 h 19"/>
              <a:gd name="T6" fmla="*/ 10 w 19"/>
              <a:gd name="T7" fmla="*/ 3 h 19"/>
              <a:gd name="T8" fmla="*/ 3 w 19"/>
              <a:gd name="T9" fmla="*/ 9 h 19"/>
              <a:gd name="T10" fmla="*/ 1 w 19"/>
              <a:gd name="T11" fmla="*/ 15 h 19"/>
              <a:gd name="T12" fmla="*/ 8 w 19"/>
              <a:gd name="T13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9">
                <a:moveTo>
                  <a:pt x="8" y="17"/>
                </a:moveTo>
                <a:cubicBezTo>
                  <a:pt x="12" y="15"/>
                  <a:pt x="15" y="12"/>
                  <a:pt x="17" y="9"/>
                </a:cubicBezTo>
                <a:cubicBezTo>
                  <a:pt x="19" y="7"/>
                  <a:pt x="19" y="4"/>
                  <a:pt x="17" y="2"/>
                </a:cubicBezTo>
                <a:cubicBezTo>
                  <a:pt x="15" y="0"/>
                  <a:pt x="11" y="1"/>
                  <a:pt x="10" y="3"/>
                </a:cubicBezTo>
                <a:cubicBezTo>
                  <a:pt x="8" y="5"/>
                  <a:pt x="6" y="7"/>
                  <a:pt x="3" y="9"/>
                </a:cubicBezTo>
                <a:cubicBezTo>
                  <a:pt x="1" y="10"/>
                  <a:pt x="0" y="13"/>
                  <a:pt x="1" y="15"/>
                </a:cubicBezTo>
                <a:cubicBezTo>
                  <a:pt x="3" y="18"/>
                  <a:pt x="6" y="19"/>
                  <a:pt x="8" y="17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55" name="Oval 615"/>
          <p:cNvSpPr>
            <a:spLocks noChangeArrowheads="1"/>
          </p:cNvSpPr>
          <p:nvPr/>
        </p:nvSpPr>
        <p:spPr bwMode="auto">
          <a:xfrm>
            <a:off x="5878513" y="3525838"/>
            <a:ext cx="34925" cy="349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56" name="Freeform 616"/>
          <p:cNvSpPr>
            <a:spLocks/>
          </p:cNvSpPr>
          <p:nvPr/>
        </p:nvSpPr>
        <p:spPr bwMode="auto">
          <a:xfrm>
            <a:off x="5978525" y="2373313"/>
            <a:ext cx="55563" cy="76200"/>
          </a:xfrm>
          <a:custGeom>
            <a:avLst/>
            <a:gdLst>
              <a:gd name="T0" fmla="*/ 2 w 16"/>
              <a:gd name="T1" fmla="*/ 9 h 22"/>
              <a:gd name="T2" fmla="*/ 7 w 16"/>
              <a:gd name="T3" fmla="*/ 17 h 22"/>
              <a:gd name="T4" fmla="*/ 6 w 16"/>
              <a:gd name="T5" fmla="*/ 17 h 22"/>
              <a:gd name="T6" fmla="*/ 11 w 16"/>
              <a:gd name="T7" fmla="*/ 22 h 22"/>
              <a:gd name="T8" fmla="*/ 16 w 16"/>
              <a:gd name="T9" fmla="*/ 17 h 22"/>
              <a:gd name="T10" fmla="*/ 10 w 16"/>
              <a:gd name="T11" fmla="*/ 2 h 22"/>
              <a:gd name="T12" fmla="*/ 3 w 16"/>
              <a:gd name="T13" fmla="*/ 2 h 22"/>
              <a:gd name="T14" fmla="*/ 2 w 16"/>
              <a:gd name="T15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22">
                <a:moveTo>
                  <a:pt x="2" y="9"/>
                </a:moveTo>
                <a:cubicBezTo>
                  <a:pt x="5" y="11"/>
                  <a:pt x="5" y="14"/>
                  <a:pt x="7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20"/>
                  <a:pt x="8" y="22"/>
                  <a:pt x="11" y="22"/>
                </a:cubicBezTo>
                <a:cubicBezTo>
                  <a:pt x="14" y="22"/>
                  <a:pt x="16" y="20"/>
                  <a:pt x="16" y="17"/>
                </a:cubicBezTo>
                <a:cubicBezTo>
                  <a:pt x="16" y="11"/>
                  <a:pt x="13" y="6"/>
                  <a:pt x="10" y="2"/>
                </a:cubicBezTo>
                <a:cubicBezTo>
                  <a:pt x="8" y="0"/>
                  <a:pt x="5" y="0"/>
                  <a:pt x="3" y="2"/>
                </a:cubicBezTo>
                <a:cubicBezTo>
                  <a:pt x="1" y="4"/>
                  <a:pt x="0" y="7"/>
                  <a:pt x="2" y="9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57" name="Freeform 617"/>
          <p:cNvSpPr>
            <a:spLocks/>
          </p:cNvSpPr>
          <p:nvPr/>
        </p:nvSpPr>
        <p:spPr bwMode="auto">
          <a:xfrm>
            <a:off x="5272088" y="2452688"/>
            <a:ext cx="34925" cy="90487"/>
          </a:xfrm>
          <a:custGeom>
            <a:avLst/>
            <a:gdLst>
              <a:gd name="T0" fmla="*/ 0 w 10"/>
              <a:gd name="T1" fmla="*/ 5 h 26"/>
              <a:gd name="T2" fmla="*/ 0 w 10"/>
              <a:gd name="T3" fmla="*/ 21 h 26"/>
              <a:gd name="T4" fmla="*/ 5 w 10"/>
              <a:gd name="T5" fmla="*/ 26 h 26"/>
              <a:gd name="T6" fmla="*/ 10 w 10"/>
              <a:gd name="T7" fmla="*/ 21 h 26"/>
              <a:gd name="T8" fmla="*/ 10 w 10"/>
              <a:gd name="T9" fmla="*/ 5 h 26"/>
              <a:gd name="T10" fmla="*/ 5 w 10"/>
              <a:gd name="T11" fmla="*/ 0 h 26"/>
              <a:gd name="T12" fmla="*/ 0 w 10"/>
              <a:gd name="T13" fmla="*/ 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6">
                <a:moveTo>
                  <a:pt x="0" y="5"/>
                </a:moveTo>
                <a:cubicBezTo>
                  <a:pt x="0" y="11"/>
                  <a:pt x="0" y="16"/>
                  <a:pt x="0" y="21"/>
                </a:cubicBezTo>
                <a:cubicBezTo>
                  <a:pt x="0" y="23"/>
                  <a:pt x="2" y="26"/>
                  <a:pt x="5" y="26"/>
                </a:cubicBezTo>
                <a:cubicBezTo>
                  <a:pt x="8" y="26"/>
                  <a:pt x="10" y="23"/>
                  <a:pt x="10" y="21"/>
                </a:cubicBezTo>
                <a:cubicBezTo>
                  <a:pt x="10" y="16"/>
                  <a:pt x="10" y="11"/>
                  <a:pt x="10" y="5"/>
                </a:cubicBez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5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58" name="Freeform 618"/>
          <p:cNvSpPr>
            <a:spLocks/>
          </p:cNvSpPr>
          <p:nvPr/>
        </p:nvSpPr>
        <p:spPr bwMode="auto">
          <a:xfrm>
            <a:off x="5103813" y="2566988"/>
            <a:ext cx="47625" cy="26987"/>
          </a:xfrm>
          <a:custGeom>
            <a:avLst/>
            <a:gdLst>
              <a:gd name="T0" fmla="*/ 4 w 14"/>
              <a:gd name="T1" fmla="*/ 8 h 8"/>
              <a:gd name="T2" fmla="*/ 11 w 14"/>
              <a:gd name="T3" fmla="*/ 7 h 8"/>
              <a:gd name="T4" fmla="*/ 14 w 14"/>
              <a:gd name="T5" fmla="*/ 4 h 8"/>
              <a:gd name="T6" fmla="*/ 11 w 14"/>
              <a:gd name="T7" fmla="*/ 0 h 8"/>
              <a:gd name="T8" fmla="*/ 3 w 14"/>
              <a:gd name="T9" fmla="*/ 1 h 8"/>
              <a:gd name="T10" fmla="*/ 0 w 14"/>
              <a:gd name="T11" fmla="*/ 5 h 8"/>
              <a:gd name="T12" fmla="*/ 4 w 14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8">
                <a:moveTo>
                  <a:pt x="4" y="8"/>
                </a:moveTo>
                <a:cubicBezTo>
                  <a:pt x="6" y="7"/>
                  <a:pt x="9" y="7"/>
                  <a:pt x="11" y="7"/>
                </a:cubicBezTo>
                <a:cubicBezTo>
                  <a:pt x="13" y="7"/>
                  <a:pt x="14" y="5"/>
                  <a:pt x="14" y="4"/>
                </a:cubicBezTo>
                <a:cubicBezTo>
                  <a:pt x="14" y="2"/>
                  <a:pt x="13" y="0"/>
                  <a:pt x="11" y="0"/>
                </a:cubicBezTo>
                <a:cubicBezTo>
                  <a:pt x="8" y="0"/>
                  <a:pt x="5" y="0"/>
                  <a:pt x="3" y="1"/>
                </a:cubicBezTo>
                <a:cubicBezTo>
                  <a:pt x="1" y="1"/>
                  <a:pt x="0" y="3"/>
                  <a:pt x="0" y="5"/>
                </a:cubicBezTo>
                <a:cubicBezTo>
                  <a:pt x="0" y="7"/>
                  <a:pt x="2" y="8"/>
                  <a:pt x="4" y="8"/>
                </a:cubicBezTo>
                <a:close/>
              </a:path>
            </a:pathLst>
          </a:custGeom>
          <a:solidFill>
            <a:srgbClr val="FDC3A8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59" name="Freeform 619"/>
          <p:cNvSpPr>
            <a:spLocks/>
          </p:cNvSpPr>
          <p:nvPr/>
        </p:nvSpPr>
        <p:spPr bwMode="auto">
          <a:xfrm>
            <a:off x="5154613" y="2670175"/>
            <a:ext cx="25400" cy="65088"/>
          </a:xfrm>
          <a:custGeom>
            <a:avLst/>
            <a:gdLst>
              <a:gd name="T0" fmla="*/ 0 w 7"/>
              <a:gd name="T1" fmla="*/ 3 h 19"/>
              <a:gd name="T2" fmla="*/ 0 w 7"/>
              <a:gd name="T3" fmla="*/ 16 h 19"/>
              <a:gd name="T4" fmla="*/ 3 w 7"/>
              <a:gd name="T5" fmla="*/ 19 h 19"/>
              <a:gd name="T6" fmla="*/ 7 w 7"/>
              <a:gd name="T7" fmla="*/ 16 h 19"/>
              <a:gd name="T8" fmla="*/ 7 w 7"/>
              <a:gd name="T9" fmla="*/ 3 h 19"/>
              <a:gd name="T10" fmla="*/ 3 w 7"/>
              <a:gd name="T11" fmla="*/ 0 h 19"/>
              <a:gd name="T12" fmla="*/ 0 w 7"/>
              <a:gd name="T13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9">
                <a:moveTo>
                  <a:pt x="0" y="3"/>
                </a:moveTo>
                <a:cubicBezTo>
                  <a:pt x="0" y="7"/>
                  <a:pt x="0" y="12"/>
                  <a:pt x="0" y="16"/>
                </a:cubicBezTo>
                <a:cubicBezTo>
                  <a:pt x="0" y="18"/>
                  <a:pt x="2" y="19"/>
                  <a:pt x="3" y="19"/>
                </a:cubicBezTo>
                <a:cubicBezTo>
                  <a:pt x="5" y="19"/>
                  <a:pt x="7" y="18"/>
                  <a:pt x="7" y="16"/>
                </a:cubicBezTo>
                <a:cubicBezTo>
                  <a:pt x="7" y="12"/>
                  <a:pt x="7" y="7"/>
                  <a:pt x="7" y="3"/>
                </a:cubicBezTo>
                <a:cubicBezTo>
                  <a:pt x="7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DC3A8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60" name="Freeform 620"/>
          <p:cNvSpPr>
            <a:spLocks/>
          </p:cNvSpPr>
          <p:nvPr/>
        </p:nvSpPr>
        <p:spPr bwMode="auto">
          <a:xfrm>
            <a:off x="5251450" y="2687638"/>
            <a:ext cx="58738" cy="100012"/>
          </a:xfrm>
          <a:custGeom>
            <a:avLst/>
            <a:gdLst>
              <a:gd name="T0" fmla="*/ 0 w 17"/>
              <a:gd name="T1" fmla="*/ 4 h 29"/>
              <a:gd name="T2" fmla="*/ 10 w 17"/>
              <a:gd name="T3" fmla="*/ 28 h 29"/>
              <a:gd name="T4" fmla="*/ 15 w 17"/>
              <a:gd name="T5" fmla="*/ 28 h 29"/>
              <a:gd name="T6" fmla="*/ 15 w 17"/>
              <a:gd name="T7" fmla="*/ 24 h 29"/>
              <a:gd name="T8" fmla="*/ 7 w 17"/>
              <a:gd name="T9" fmla="*/ 3 h 29"/>
              <a:gd name="T10" fmla="*/ 3 w 17"/>
              <a:gd name="T11" fmla="*/ 0 h 29"/>
              <a:gd name="T12" fmla="*/ 0 w 17"/>
              <a:gd name="T13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9">
                <a:moveTo>
                  <a:pt x="0" y="4"/>
                </a:moveTo>
                <a:cubicBezTo>
                  <a:pt x="2" y="13"/>
                  <a:pt x="5" y="21"/>
                  <a:pt x="10" y="28"/>
                </a:cubicBezTo>
                <a:cubicBezTo>
                  <a:pt x="11" y="29"/>
                  <a:pt x="13" y="29"/>
                  <a:pt x="15" y="28"/>
                </a:cubicBezTo>
                <a:cubicBezTo>
                  <a:pt x="16" y="27"/>
                  <a:pt x="17" y="25"/>
                  <a:pt x="15" y="24"/>
                </a:cubicBezTo>
                <a:cubicBezTo>
                  <a:pt x="10" y="18"/>
                  <a:pt x="8" y="10"/>
                  <a:pt x="7" y="3"/>
                </a:cubicBezTo>
                <a:cubicBezTo>
                  <a:pt x="6" y="1"/>
                  <a:pt x="5" y="0"/>
                  <a:pt x="3" y="0"/>
                </a:cubicBezTo>
                <a:cubicBezTo>
                  <a:pt x="1" y="1"/>
                  <a:pt x="0" y="2"/>
                  <a:pt x="0" y="4"/>
                </a:cubicBezTo>
                <a:close/>
              </a:path>
            </a:pathLst>
          </a:custGeom>
          <a:solidFill>
            <a:srgbClr val="FDC3A8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61" name="Freeform 621"/>
          <p:cNvSpPr>
            <a:spLocks/>
          </p:cNvSpPr>
          <p:nvPr/>
        </p:nvSpPr>
        <p:spPr bwMode="auto">
          <a:xfrm>
            <a:off x="5106988" y="2760663"/>
            <a:ext cx="58737" cy="26987"/>
          </a:xfrm>
          <a:custGeom>
            <a:avLst/>
            <a:gdLst>
              <a:gd name="T0" fmla="*/ 12 w 17"/>
              <a:gd name="T1" fmla="*/ 0 h 8"/>
              <a:gd name="T2" fmla="*/ 4 w 17"/>
              <a:gd name="T3" fmla="*/ 1 h 8"/>
              <a:gd name="T4" fmla="*/ 0 w 17"/>
              <a:gd name="T5" fmla="*/ 4 h 8"/>
              <a:gd name="T6" fmla="*/ 4 w 17"/>
              <a:gd name="T7" fmla="*/ 8 h 8"/>
              <a:gd name="T8" fmla="*/ 14 w 17"/>
              <a:gd name="T9" fmla="*/ 7 h 8"/>
              <a:gd name="T10" fmla="*/ 16 w 17"/>
              <a:gd name="T11" fmla="*/ 3 h 8"/>
              <a:gd name="T12" fmla="*/ 12 w 17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8">
                <a:moveTo>
                  <a:pt x="12" y="0"/>
                </a:moveTo>
                <a:cubicBezTo>
                  <a:pt x="10" y="1"/>
                  <a:pt x="7" y="1"/>
                  <a:pt x="4" y="1"/>
                </a:cubicBezTo>
                <a:cubicBezTo>
                  <a:pt x="2" y="1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7" y="8"/>
                  <a:pt x="10" y="8"/>
                  <a:pt x="14" y="7"/>
                </a:cubicBezTo>
                <a:cubicBezTo>
                  <a:pt x="15" y="6"/>
                  <a:pt x="17" y="5"/>
                  <a:pt x="16" y="3"/>
                </a:cubicBezTo>
                <a:cubicBezTo>
                  <a:pt x="16" y="1"/>
                  <a:pt x="14" y="0"/>
                  <a:pt x="12" y="0"/>
                </a:cubicBezTo>
                <a:close/>
              </a:path>
            </a:pathLst>
          </a:custGeom>
          <a:solidFill>
            <a:srgbClr val="FDC3A8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62" name="Freeform 622"/>
          <p:cNvSpPr>
            <a:spLocks/>
          </p:cNvSpPr>
          <p:nvPr/>
        </p:nvSpPr>
        <p:spPr bwMode="auto">
          <a:xfrm>
            <a:off x="4730750" y="3060700"/>
            <a:ext cx="141288" cy="130175"/>
          </a:xfrm>
          <a:custGeom>
            <a:avLst/>
            <a:gdLst>
              <a:gd name="T0" fmla="*/ 6 w 41"/>
              <a:gd name="T1" fmla="*/ 35 h 38"/>
              <a:gd name="T2" fmla="*/ 6 w 41"/>
              <a:gd name="T3" fmla="*/ 32 h 38"/>
              <a:gd name="T4" fmla="*/ 6 w 41"/>
              <a:gd name="T5" fmla="*/ 34 h 38"/>
              <a:gd name="T6" fmla="*/ 7 w 41"/>
              <a:gd name="T7" fmla="*/ 33 h 38"/>
              <a:gd name="T8" fmla="*/ 12 w 41"/>
              <a:gd name="T9" fmla="*/ 25 h 38"/>
              <a:gd name="T10" fmla="*/ 17 w 41"/>
              <a:gd name="T11" fmla="*/ 18 h 38"/>
              <a:gd name="T12" fmla="*/ 17 w 41"/>
              <a:gd name="T13" fmla="*/ 18 h 38"/>
              <a:gd name="T14" fmla="*/ 19 w 41"/>
              <a:gd name="T15" fmla="*/ 16 h 38"/>
              <a:gd name="T16" fmla="*/ 24 w 41"/>
              <a:gd name="T17" fmla="*/ 6 h 38"/>
              <a:gd name="T18" fmla="*/ 29 w 41"/>
              <a:gd name="T19" fmla="*/ 11 h 38"/>
              <a:gd name="T20" fmla="*/ 29 w 41"/>
              <a:gd name="T21" fmla="*/ 13 h 38"/>
              <a:gd name="T22" fmla="*/ 30 w 41"/>
              <a:gd name="T23" fmla="*/ 16 h 38"/>
              <a:gd name="T24" fmla="*/ 35 w 41"/>
              <a:gd name="T25" fmla="*/ 15 h 38"/>
              <a:gd name="T26" fmla="*/ 35 w 41"/>
              <a:gd name="T27" fmla="*/ 11 h 38"/>
              <a:gd name="T28" fmla="*/ 35 w 41"/>
              <a:gd name="T29" fmla="*/ 10 h 38"/>
              <a:gd name="T30" fmla="*/ 35 w 41"/>
              <a:gd name="T31" fmla="*/ 9 h 38"/>
              <a:gd name="T32" fmla="*/ 32 w 41"/>
              <a:gd name="T33" fmla="*/ 12 h 38"/>
              <a:gd name="T34" fmla="*/ 33 w 41"/>
              <a:gd name="T35" fmla="*/ 12 h 38"/>
              <a:gd name="T36" fmla="*/ 34 w 41"/>
              <a:gd name="T37" fmla="*/ 12 h 38"/>
              <a:gd name="T38" fmla="*/ 37 w 41"/>
              <a:gd name="T39" fmla="*/ 12 h 38"/>
              <a:gd name="T40" fmla="*/ 35 w 41"/>
              <a:gd name="T41" fmla="*/ 6 h 38"/>
              <a:gd name="T42" fmla="*/ 33 w 41"/>
              <a:gd name="T43" fmla="*/ 7 h 38"/>
              <a:gd name="T44" fmla="*/ 28 w 41"/>
              <a:gd name="T45" fmla="*/ 11 h 38"/>
              <a:gd name="T46" fmla="*/ 23 w 41"/>
              <a:gd name="T47" fmla="*/ 7 h 38"/>
              <a:gd name="T48" fmla="*/ 21 w 41"/>
              <a:gd name="T49" fmla="*/ 12 h 38"/>
              <a:gd name="T50" fmla="*/ 32 w 41"/>
              <a:gd name="T51" fmla="*/ 17 h 38"/>
              <a:gd name="T52" fmla="*/ 39 w 41"/>
              <a:gd name="T53" fmla="*/ 11 h 38"/>
              <a:gd name="T54" fmla="*/ 41 w 41"/>
              <a:gd name="T55" fmla="*/ 9 h 38"/>
              <a:gd name="T56" fmla="*/ 39 w 41"/>
              <a:gd name="T57" fmla="*/ 5 h 38"/>
              <a:gd name="T58" fmla="*/ 35 w 41"/>
              <a:gd name="T59" fmla="*/ 5 h 38"/>
              <a:gd name="T60" fmla="*/ 35 w 41"/>
              <a:gd name="T61" fmla="*/ 5 h 38"/>
              <a:gd name="T62" fmla="*/ 32 w 41"/>
              <a:gd name="T63" fmla="*/ 5 h 38"/>
              <a:gd name="T64" fmla="*/ 29 w 41"/>
              <a:gd name="T65" fmla="*/ 7 h 38"/>
              <a:gd name="T66" fmla="*/ 29 w 41"/>
              <a:gd name="T67" fmla="*/ 13 h 38"/>
              <a:gd name="T68" fmla="*/ 30 w 41"/>
              <a:gd name="T69" fmla="*/ 16 h 38"/>
              <a:gd name="T70" fmla="*/ 35 w 41"/>
              <a:gd name="T71" fmla="*/ 15 h 38"/>
              <a:gd name="T72" fmla="*/ 35 w 41"/>
              <a:gd name="T73" fmla="*/ 10 h 38"/>
              <a:gd name="T74" fmla="*/ 34 w 41"/>
              <a:gd name="T75" fmla="*/ 3 h 38"/>
              <a:gd name="T76" fmla="*/ 16 w 41"/>
              <a:gd name="T77" fmla="*/ 5 h 38"/>
              <a:gd name="T78" fmla="*/ 12 w 41"/>
              <a:gd name="T79" fmla="*/ 14 h 38"/>
              <a:gd name="T80" fmla="*/ 14 w 41"/>
              <a:gd name="T81" fmla="*/ 13 h 38"/>
              <a:gd name="T82" fmla="*/ 12 w 41"/>
              <a:gd name="T83" fmla="*/ 13 h 38"/>
              <a:gd name="T84" fmla="*/ 7 w 41"/>
              <a:gd name="T85" fmla="*/ 23 h 38"/>
              <a:gd name="T86" fmla="*/ 1 w 41"/>
              <a:gd name="T87" fmla="*/ 30 h 38"/>
              <a:gd name="T88" fmla="*/ 0 w 41"/>
              <a:gd name="T89" fmla="*/ 31 h 38"/>
              <a:gd name="T90" fmla="*/ 0 w 41"/>
              <a:gd name="T91" fmla="*/ 34 h 38"/>
              <a:gd name="T92" fmla="*/ 0 w 41"/>
              <a:gd name="T93" fmla="*/ 33 h 38"/>
              <a:gd name="T94" fmla="*/ 0 w 41"/>
              <a:gd name="T95" fmla="*/ 34 h 38"/>
              <a:gd name="T96" fmla="*/ 1 w 41"/>
              <a:gd name="T97" fmla="*/ 38 h 38"/>
              <a:gd name="T98" fmla="*/ 6 w 41"/>
              <a:gd name="T99" fmla="*/ 37 h 38"/>
              <a:gd name="T100" fmla="*/ 6 w 41"/>
              <a:gd name="T101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1" h="38">
                <a:moveTo>
                  <a:pt x="6" y="35"/>
                </a:moveTo>
                <a:cubicBezTo>
                  <a:pt x="6" y="35"/>
                  <a:pt x="6" y="35"/>
                  <a:pt x="6" y="32"/>
                </a:cubicBezTo>
                <a:cubicBezTo>
                  <a:pt x="6" y="32"/>
                  <a:pt x="6" y="32"/>
                  <a:pt x="6" y="34"/>
                </a:cubicBezTo>
                <a:cubicBezTo>
                  <a:pt x="6" y="34"/>
                  <a:pt x="6" y="34"/>
                  <a:pt x="7" y="33"/>
                </a:cubicBezTo>
                <a:cubicBezTo>
                  <a:pt x="7" y="33"/>
                  <a:pt x="10" y="30"/>
                  <a:pt x="12" y="25"/>
                </a:cubicBezTo>
                <a:cubicBezTo>
                  <a:pt x="13" y="20"/>
                  <a:pt x="13" y="20"/>
                  <a:pt x="17" y="18"/>
                </a:cubicBezTo>
                <a:lnTo>
                  <a:pt x="17" y="18"/>
                </a:lnTo>
                <a:cubicBezTo>
                  <a:pt x="17" y="18"/>
                  <a:pt x="17" y="18"/>
                  <a:pt x="19" y="16"/>
                </a:cubicBezTo>
                <a:cubicBezTo>
                  <a:pt x="19" y="16"/>
                  <a:pt x="20" y="11"/>
                  <a:pt x="24" y="6"/>
                </a:cubicBezTo>
                <a:cubicBezTo>
                  <a:pt x="29" y="9"/>
                  <a:pt x="30" y="9"/>
                  <a:pt x="29" y="11"/>
                </a:cubicBezTo>
                <a:cubicBezTo>
                  <a:pt x="29" y="12"/>
                  <a:pt x="29" y="12"/>
                  <a:pt x="29" y="13"/>
                </a:cubicBezTo>
                <a:cubicBezTo>
                  <a:pt x="29" y="13"/>
                  <a:pt x="29" y="15"/>
                  <a:pt x="30" y="16"/>
                </a:cubicBezTo>
                <a:cubicBezTo>
                  <a:pt x="32" y="16"/>
                  <a:pt x="34" y="16"/>
                  <a:pt x="35" y="15"/>
                </a:cubicBezTo>
                <a:cubicBezTo>
                  <a:pt x="35" y="13"/>
                  <a:pt x="35" y="13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9"/>
                </a:cubicBezTo>
                <a:cubicBezTo>
                  <a:pt x="35" y="9"/>
                  <a:pt x="35" y="9"/>
                  <a:pt x="32" y="12"/>
                </a:cubicBezTo>
                <a:cubicBezTo>
                  <a:pt x="32" y="12"/>
                  <a:pt x="32" y="12"/>
                  <a:pt x="33" y="12"/>
                </a:cubicBezTo>
                <a:cubicBezTo>
                  <a:pt x="33" y="12"/>
                  <a:pt x="34" y="12"/>
                  <a:pt x="34" y="12"/>
                </a:cubicBezTo>
                <a:cubicBezTo>
                  <a:pt x="35" y="12"/>
                  <a:pt x="35" y="12"/>
                  <a:pt x="37" y="12"/>
                </a:cubicBezTo>
                <a:cubicBezTo>
                  <a:pt x="37" y="12"/>
                  <a:pt x="37" y="12"/>
                  <a:pt x="35" y="6"/>
                </a:cubicBezTo>
                <a:cubicBezTo>
                  <a:pt x="35" y="6"/>
                  <a:pt x="35" y="6"/>
                  <a:pt x="33" y="7"/>
                </a:cubicBezTo>
                <a:cubicBezTo>
                  <a:pt x="33" y="7"/>
                  <a:pt x="32" y="11"/>
                  <a:pt x="28" y="11"/>
                </a:cubicBezTo>
                <a:cubicBezTo>
                  <a:pt x="27" y="8"/>
                  <a:pt x="25" y="7"/>
                  <a:pt x="23" y="7"/>
                </a:cubicBezTo>
                <a:cubicBezTo>
                  <a:pt x="22" y="8"/>
                  <a:pt x="21" y="10"/>
                  <a:pt x="21" y="12"/>
                </a:cubicBezTo>
                <a:cubicBezTo>
                  <a:pt x="22" y="13"/>
                  <a:pt x="26" y="17"/>
                  <a:pt x="32" y="17"/>
                </a:cubicBezTo>
                <a:cubicBezTo>
                  <a:pt x="37" y="14"/>
                  <a:pt x="37" y="14"/>
                  <a:pt x="39" y="11"/>
                </a:cubicBezTo>
                <a:cubicBezTo>
                  <a:pt x="39" y="11"/>
                  <a:pt x="40" y="11"/>
                  <a:pt x="41" y="9"/>
                </a:cubicBezTo>
                <a:cubicBezTo>
                  <a:pt x="41" y="8"/>
                  <a:pt x="41" y="6"/>
                  <a:pt x="39" y="5"/>
                </a:cubicBezTo>
                <a:cubicBezTo>
                  <a:pt x="37" y="5"/>
                  <a:pt x="37" y="5"/>
                  <a:pt x="35" y="5"/>
                </a:cubicBezTo>
                <a:lnTo>
                  <a:pt x="35" y="5"/>
                </a:lnTo>
                <a:cubicBezTo>
                  <a:pt x="35" y="5"/>
                  <a:pt x="35" y="5"/>
                  <a:pt x="32" y="5"/>
                </a:cubicBezTo>
                <a:cubicBezTo>
                  <a:pt x="32" y="5"/>
                  <a:pt x="30" y="5"/>
                  <a:pt x="29" y="7"/>
                </a:cubicBezTo>
                <a:cubicBezTo>
                  <a:pt x="29" y="9"/>
                  <a:pt x="29" y="9"/>
                  <a:pt x="29" y="13"/>
                </a:cubicBezTo>
                <a:cubicBezTo>
                  <a:pt x="29" y="13"/>
                  <a:pt x="29" y="15"/>
                  <a:pt x="30" y="16"/>
                </a:cubicBezTo>
                <a:cubicBezTo>
                  <a:pt x="32" y="16"/>
                  <a:pt x="34" y="16"/>
                  <a:pt x="35" y="15"/>
                </a:cubicBezTo>
                <a:cubicBezTo>
                  <a:pt x="35" y="13"/>
                  <a:pt x="35" y="13"/>
                  <a:pt x="35" y="10"/>
                </a:cubicBezTo>
                <a:cubicBezTo>
                  <a:pt x="35" y="10"/>
                  <a:pt x="35" y="7"/>
                  <a:pt x="34" y="3"/>
                </a:cubicBezTo>
                <a:cubicBezTo>
                  <a:pt x="31" y="2"/>
                  <a:pt x="23" y="0"/>
                  <a:pt x="16" y="5"/>
                </a:cubicBezTo>
                <a:cubicBezTo>
                  <a:pt x="13" y="12"/>
                  <a:pt x="13" y="12"/>
                  <a:pt x="12" y="14"/>
                </a:cubicBezTo>
                <a:cubicBezTo>
                  <a:pt x="12" y="14"/>
                  <a:pt x="12" y="14"/>
                  <a:pt x="14" y="13"/>
                </a:cubicBezTo>
                <a:cubicBezTo>
                  <a:pt x="14" y="13"/>
                  <a:pt x="14" y="13"/>
                  <a:pt x="12" y="13"/>
                </a:cubicBezTo>
                <a:cubicBezTo>
                  <a:pt x="12" y="13"/>
                  <a:pt x="6" y="15"/>
                  <a:pt x="7" y="23"/>
                </a:cubicBezTo>
                <a:cubicBezTo>
                  <a:pt x="3" y="27"/>
                  <a:pt x="3" y="27"/>
                  <a:pt x="1" y="30"/>
                </a:cubicBezTo>
                <a:cubicBezTo>
                  <a:pt x="1" y="30"/>
                  <a:pt x="0" y="31"/>
                  <a:pt x="0" y="31"/>
                </a:cubicBezTo>
                <a:cubicBezTo>
                  <a:pt x="0" y="32"/>
                  <a:pt x="0" y="32"/>
                  <a:pt x="0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32"/>
                  <a:pt x="0" y="33"/>
                  <a:pt x="0" y="34"/>
                </a:cubicBezTo>
                <a:cubicBezTo>
                  <a:pt x="0" y="35"/>
                  <a:pt x="0" y="37"/>
                  <a:pt x="1" y="38"/>
                </a:cubicBezTo>
                <a:cubicBezTo>
                  <a:pt x="3" y="38"/>
                  <a:pt x="5" y="38"/>
                  <a:pt x="6" y="37"/>
                </a:cubicBezTo>
                <a:cubicBezTo>
                  <a:pt x="6" y="35"/>
                  <a:pt x="6" y="35"/>
                  <a:pt x="6" y="35"/>
                </a:cubicBezTo>
                <a:close/>
              </a:path>
            </a:pathLst>
          </a:custGeom>
          <a:solidFill>
            <a:srgbClr val="FDC3A8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63" name="Freeform 623"/>
          <p:cNvSpPr>
            <a:spLocks/>
          </p:cNvSpPr>
          <p:nvPr/>
        </p:nvSpPr>
        <p:spPr bwMode="auto">
          <a:xfrm>
            <a:off x="5713413" y="2614613"/>
            <a:ext cx="49212" cy="20637"/>
          </a:xfrm>
          <a:custGeom>
            <a:avLst/>
            <a:gdLst>
              <a:gd name="T0" fmla="*/ 3 w 14"/>
              <a:gd name="T1" fmla="*/ 6 h 6"/>
              <a:gd name="T2" fmla="*/ 10 w 14"/>
              <a:gd name="T3" fmla="*/ 6 h 6"/>
              <a:gd name="T4" fmla="*/ 14 w 14"/>
              <a:gd name="T5" fmla="*/ 3 h 6"/>
              <a:gd name="T6" fmla="*/ 10 w 14"/>
              <a:gd name="T7" fmla="*/ 0 h 6"/>
              <a:gd name="T8" fmla="*/ 3 w 14"/>
              <a:gd name="T9" fmla="*/ 0 h 6"/>
              <a:gd name="T10" fmla="*/ 0 w 14"/>
              <a:gd name="T11" fmla="*/ 3 h 6"/>
              <a:gd name="T12" fmla="*/ 3 w 14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6">
                <a:moveTo>
                  <a:pt x="3" y="6"/>
                </a:moveTo>
                <a:cubicBezTo>
                  <a:pt x="5" y="6"/>
                  <a:pt x="8" y="6"/>
                  <a:pt x="10" y="6"/>
                </a:cubicBezTo>
                <a:cubicBezTo>
                  <a:pt x="12" y="6"/>
                  <a:pt x="14" y="5"/>
                  <a:pt x="14" y="3"/>
                </a:cubicBezTo>
                <a:cubicBezTo>
                  <a:pt x="14" y="1"/>
                  <a:pt x="12" y="0"/>
                  <a:pt x="10" y="0"/>
                </a:cubicBezTo>
                <a:cubicBezTo>
                  <a:pt x="8" y="0"/>
                  <a:pt x="5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6"/>
                  <a:pt x="3" y="6"/>
                </a:cubicBezTo>
                <a:close/>
              </a:path>
            </a:pathLst>
          </a:custGeom>
          <a:solidFill>
            <a:srgbClr val="FDD5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64" name="Freeform 624"/>
          <p:cNvSpPr>
            <a:spLocks/>
          </p:cNvSpPr>
          <p:nvPr/>
        </p:nvSpPr>
        <p:spPr bwMode="auto">
          <a:xfrm>
            <a:off x="5786438" y="2511425"/>
            <a:ext cx="71437" cy="55563"/>
          </a:xfrm>
          <a:custGeom>
            <a:avLst/>
            <a:gdLst>
              <a:gd name="T0" fmla="*/ 3 w 21"/>
              <a:gd name="T1" fmla="*/ 7 h 16"/>
              <a:gd name="T2" fmla="*/ 15 w 21"/>
              <a:gd name="T3" fmla="*/ 15 h 16"/>
              <a:gd name="T4" fmla="*/ 20 w 21"/>
              <a:gd name="T5" fmla="*/ 15 h 16"/>
              <a:gd name="T6" fmla="*/ 20 w 21"/>
              <a:gd name="T7" fmla="*/ 10 h 16"/>
              <a:gd name="T8" fmla="*/ 4 w 21"/>
              <a:gd name="T9" fmla="*/ 1 h 16"/>
              <a:gd name="T10" fmla="*/ 0 w 21"/>
              <a:gd name="T11" fmla="*/ 3 h 16"/>
              <a:gd name="T12" fmla="*/ 3 w 21"/>
              <a:gd name="T13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16">
                <a:moveTo>
                  <a:pt x="3" y="7"/>
                </a:moveTo>
                <a:cubicBezTo>
                  <a:pt x="8" y="8"/>
                  <a:pt x="12" y="11"/>
                  <a:pt x="15" y="15"/>
                </a:cubicBezTo>
                <a:cubicBezTo>
                  <a:pt x="16" y="16"/>
                  <a:pt x="19" y="16"/>
                  <a:pt x="20" y="15"/>
                </a:cubicBezTo>
                <a:cubicBezTo>
                  <a:pt x="21" y="14"/>
                  <a:pt x="21" y="11"/>
                  <a:pt x="20" y="10"/>
                </a:cubicBezTo>
                <a:cubicBezTo>
                  <a:pt x="16" y="6"/>
                  <a:pt x="10" y="2"/>
                  <a:pt x="4" y="1"/>
                </a:cubicBezTo>
                <a:cubicBezTo>
                  <a:pt x="2" y="0"/>
                  <a:pt x="1" y="2"/>
                  <a:pt x="0" y="3"/>
                </a:cubicBezTo>
                <a:cubicBezTo>
                  <a:pt x="0" y="5"/>
                  <a:pt x="1" y="7"/>
                  <a:pt x="3" y="7"/>
                </a:cubicBezTo>
                <a:close/>
              </a:path>
            </a:pathLst>
          </a:custGeom>
          <a:solidFill>
            <a:srgbClr val="B3744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65" name="Freeform 625"/>
          <p:cNvSpPr>
            <a:spLocks/>
          </p:cNvSpPr>
          <p:nvPr/>
        </p:nvSpPr>
        <p:spPr bwMode="auto">
          <a:xfrm>
            <a:off x="5865813" y="2593975"/>
            <a:ext cx="38100" cy="79375"/>
          </a:xfrm>
          <a:custGeom>
            <a:avLst/>
            <a:gdLst>
              <a:gd name="T0" fmla="*/ 0 w 11"/>
              <a:gd name="T1" fmla="*/ 6 h 23"/>
              <a:gd name="T2" fmla="*/ 4 w 11"/>
              <a:gd name="T3" fmla="*/ 20 h 23"/>
              <a:gd name="T4" fmla="*/ 7 w 11"/>
              <a:gd name="T5" fmla="*/ 23 h 23"/>
              <a:gd name="T6" fmla="*/ 11 w 11"/>
              <a:gd name="T7" fmla="*/ 20 h 23"/>
              <a:gd name="T8" fmla="*/ 6 w 11"/>
              <a:gd name="T9" fmla="*/ 3 h 23"/>
              <a:gd name="T10" fmla="*/ 2 w 11"/>
              <a:gd name="T11" fmla="*/ 1 h 23"/>
              <a:gd name="T12" fmla="*/ 0 w 11"/>
              <a:gd name="T13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3">
                <a:moveTo>
                  <a:pt x="0" y="6"/>
                </a:moveTo>
                <a:cubicBezTo>
                  <a:pt x="3" y="10"/>
                  <a:pt x="5" y="15"/>
                  <a:pt x="4" y="20"/>
                </a:cubicBezTo>
                <a:cubicBezTo>
                  <a:pt x="4" y="22"/>
                  <a:pt x="6" y="23"/>
                  <a:pt x="7" y="23"/>
                </a:cubicBezTo>
                <a:cubicBezTo>
                  <a:pt x="9" y="23"/>
                  <a:pt x="11" y="22"/>
                  <a:pt x="11" y="20"/>
                </a:cubicBezTo>
                <a:cubicBezTo>
                  <a:pt x="11" y="14"/>
                  <a:pt x="10" y="8"/>
                  <a:pt x="6" y="3"/>
                </a:cubicBezTo>
                <a:cubicBezTo>
                  <a:pt x="6" y="1"/>
                  <a:pt x="4" y="0"/>
                  <a:pt x="2" y="1"/>
                </a:cubicBezTo>
                <a:cubicBezTo>
                  <a:pt x="0" y="2"/>
                  <a:pt x="0" y="4"/>
                  <a:pt x="0" y="6"/>
                </a:cubicBezTo>
                <a:close/>
              </a:path>
            </a:pathLst>
          </a:custGeom>
          <a:solidFill>
            <a:srgbClr val="FDD5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66" name="Freeform 626"/>
          <p:cNvSpPr>
            <a:spLocks/>
          </p:cNvSpPr>
          <p:nvPr/>
        </p:nvSpPr>
        <p:spPr bwMode="auto">
          <a:xfrm>
            <a:off x="5834063" y="2655888"/>
            <a:ext cx="123825" cy="146050"/>
          </a:xfrm>
          <a:custGeom>
            <a:avLst/>
            <a:gdLst>
              <a:gd name="T0" fmla="*/ 29 w 36"/>
              <a:gd name="T1" fmla="*/ 4 h 42"/>
              <a:gd name="T2" fmla="*/ 18 w 36"/>
              <a:gd name="T3" fmla="*/ 21 h 42"/>
              <a:gd name="T4" fmla="*/ 15 w 36"/>
              <a:gd name="T5" fmla="*/ 23 h 42"/>
              <a:gd name="T6" fmla="*/ 14 w 36"/>
              <a:gd name="T7" fmla="*/ 24 h 42"/>
              <a:gd name="T8" fmla="*/ 13 w 36"/>
              <a:gd name="T9" fmla="*/ 27 h 42"/>
              <a:gd name="T10" fmla="*/ 13 w 36"/>
              <a:gd name="T11" fmla="*/ 30 h 42"/>
              <a:gd name="T12" fmla="*/ 13 w 36"/>
              <a:gd name="T13" fmla="*/ 31 h 42"/>
              <a:gd name="T14" fmla="*/ 14 w 36"/>
              <a:gd name="T15" fmla="*/ 29 h 42"/>
              <a:gd name="T16" fmla="*/ 13 w 36"/>
              <a:gd name="T17" fmla="*/ 30 h 42"/>
              <a:gd name="T18" fmla="*/ 3 w 36"/>
              <a:gd name="T19" fmla="*/ 35 h 42"/>
              <a:gd name="T20" fmla="*/ 0 w 36"/>
              <a:gd name="T21" fmla="*/ 39 h 42"/>
              <a:gd name="T22" fmla="*/ 3 w 36"/>
              <a:gd name="T23" fmla="*/ 42 h 42"/>
              <a:gd name="T24" fmla="*/ 17 w 36"/>
              <a:gd name="T25" fmla="*/ 36 h 42"/>
              <a:gd name="T26" fmla="*/ 19 w 36"/>
              <a:gd name="T27" fmla="*/ 33 h 42"/>
              <a:gd name="T28" fmla="*/ 20 w 36"/>
              <a:gd name="T29" fmla="*/ 31 h 42"/>
              <a:gd name="T30" fmla="*/ 20 w 36"/>
              <a:gd name="T31" fmla="*/ 27 h 42"/>
              <a:gd name="T32" fmla="*/ 20 w 36"/>
              <a:gd name="T33" fmla="*/ 28 h 42"/>
              <a:gd name="T34" fmla="*/ 20 w 36"/>
              <a:gd name="T35" fmla="*/ 26 h 42"/>
              <a:gd name="T36" fmla="*/ 18 w 36"/>
              <a:gd name="T37" fmla="*/ 28 h 42"/>
              <a:gd name="T38" fmla="*/ 22 w 36"/>
              <a:gd name="T39" fmla="*/ 26 h 42"/>
              <a:gd name="T40" fmla="*/ 35 w 36"/>
              <a:gd name="T41" fmla="*/ 4 h 42"/>
              <a:gd name="T42" fmla="*/ 32 w 36"/>
              <a:gd name="T43" fmla="*/ 0 h 42"/>
              <a:gd name="T44" fmla="*/ 29 w 36"/>
              <a:gd name="T45" fmla="*/ 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" h="42">
                <a:moveTo>
                  <a:pt x="29" y="4"/>
                </a:moveTo>
                <a:cubicBezTo>
                  <a:pt x="29" y="11"/>
                  <a:pt x="26" y="19"/>
                  <a:pt x="18" y="21"/>
                </a:cubicBezTo>
                <a:lnTo>
                  <a:pt x="15" y="23"/>
                </a:lnTo>
                <a:cubicBezTo>
                  <a:pt x="14" y="23"/>
                  <a:pt x="14" y="24"/>
                  <a:pt x="14" y="24"/>
                </a:cubicBezTo>
                <a:lnTo>
                  <a:pt x="13" y="27"/>
                </a:lnTo>
                <a:cubicBezTo>
                  <a:pt x="13" y="28"/>
                  <a:pt x="13" y="29"/>
                  <a:pt x="13" y="30"/>
                </a:cubicBezTo>
                <a:lnTo>
                  <a:pt x="13" y="31"/>
                </a:lnTo>
                <a:lnTo>
                  <a:pt x="14" y="29"/>
                </a:lnTo>
                <a:lnTo>
                  <a:pt x="13" y="30"/>
                </a:lnTo>
                <a:cubicBezTo>
                  <a:pt x="10" y="32"/>
                  <a:pt x="8" y="36"/>
                  <a:pt x="3" y="35"/>
                </a:cubicBezTo>
                <a:cubicBezTo>
                  <a:pt x="1" y="36"/>
                  <a:pt x="0" y="37"/>
                  <a:pt x="0" y="39"/>
                </a:cubicBezTo>
                <a:cubicBezTo>
                  <a:pt x="0" y="41"/>
                  <a:pt x="2" y="42"/>
                  <a:pt x="3" y="42"/>
                </a:cubicBezTo>
                <a:cubicBezTo>
                  <a:pt x="9" y="42"/>
                  <a:pt x="13" y="39"/>
                  <a:pt x="17" y="36"/>
                </a:cubicBezTo>
                <a:lnTo>
                  <a:pt x="19" y="33"/>
                </a:lnTo>
                <a:cubicBezTo>
                  <a:pt x="20" y="32"/>
                  <a:pt x="20" y="32"/>
                  <a:pt x="20" y="31"/>
                </a:cubicBezTo>
                <a:lnTo>
                  <a:pt x="20" y="27"/>
                </a:lnTo>
                <a:lnTo>
                  <a:pt x="20" y="28"/>
                </a:lnTo>
                <a:lnTo>
                  <a:pt x="20" y="26"/>
                </a:lnTo>
                <a:lnTo>
                  <a:pt x="18" y="28"/>
                </a:lnTo>
                <a:lnTo>
                  <a:pt x="22" y="26"/>
                </a:lnTo>
                <a:cubicBezTo>
                  <a:pt x="31" y="23"/>
                  <a:pt x="36" y="13"/>
                  <a:pt x="35" y="4"/>
                </a:cubicBezTo>
                <a:cubicBezTo>
                  <a:pt x="35" y="2"/>
                  <a:pt x="34" y="0"/>
                  <a:pt x="32" y="0"/>
                </a:cubicBezTo>
                <a:cubicBezTo>
                  <a:pt x="30" y="0"/>
                  <a:pt x="29" y="2"/>
                  <a:pt x="29" y="4"/>
                </a:cubicBezTo>
                <a:close/>
              </a:path>
            </a:pathLst>
          </a:custGeom>
          <a:solidFill>
            <a:srgbClr val="FDD5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67" name="Oval 627"/>
          <p:cNvSpPr>
            <a:spLocks noChangeArrowheads="1"/>
          </p:cNvSpPr>
          <p:nvPr/>
        </p:nvSpPr>
        <p:spPr bwMode="auto">
          <a:xfrm>
            <a:off x="5954713" y="2614613"/>
            <a:ext cx="23812" cy="20637"/>
          </a:xfrm>
          <a:prstGeom prst="ellipse">
            <a:avLst/>
          </a:prstGeom>
          <a:solidFill>
            <a:srgbClr val="FDD5C2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68" name="Oval 628"/>
          <p:cNvSpPr>
            <a:spLocks noChangeArrowheads="1"/>
          </p:cNvSpPr>
          <p:nvPr/>
        </p:nvSpPr>
        <p:spPr bwMode="auto">
          <a:xfrm>
            <a:off x="5975350" y="2622550"/>
            <a:ext cx="7938" cy="635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69" name="Oval 629"/>
          <p:cNvSpPr>
            <a:spLocks noChangeArrowheads="1"/>
          </p:cNvSpPr>
          <p:nvPr/>
        </p:nvSpPr>
        <p:spPr bwMode="auto">
          <a:xfrm>
            <a:off x="5878513" y="2790825"/>
            <a:ext cx="7937" cy="635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70" name="Oval 630"/>
          <p:cNvSpPr>
            <a:spLocks noChangeArrowheads="1"/>
          </p:cNvSpPr>
          <p:nvPr/>
        </p:nvSpPr>
        <p:spPr bwMode="auto">
          <a:xfrm>
            <a:off x="5141913" y="2767013"/>
            <a:ext cx="6350" cy="635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71" name="Oval 631"/>
          <p:cNvSpPr>
            <a:spLocks noChangeArrowheads="1"/>
          </p:cNvSpPr>
          <p:nvPr/>
        </p:nvSpPr>
        <p:spPr bwMode="auto">
          <a:xfrm>
            <a:off x="5280025" y="2732088"/>
            <a:ext cx="6350" cy="635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72" name="Oval 632"/>
          <p:cNvSpPr>
            <a:spLocks noChangeArrowheads="1"/>
          </p:cNvSpPr>
          <p:nvPr/>
        </p:nvSpPr>
        <p:spPr bwMode="auto">
          <a:xfrm>
            <a:off x="4813300" y="3067050"/>
            <a:ext cx="7938" cy="635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73" name="Oval 633"/>
          <p:cNvSpPr>
            <a:spLocks noChangeArrowheads="1"/>
          </p:cNvSpPr>
          <p:nvPr/>
        </p:nvSpPr>
        <p:spPr bwMode="auto">
          <a:xfrm>
            <a:off x="4824413" y="3063875"/>
            <a:ext cx="3175" cy="635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74" name="Oval 634"/>
          <p:cNvSpPr>
            <a:spLocks noChangeArrowheads="1"/>
          </p:cNvSpPr>
          <p:nvPr/>
        </p:nvSpPr>
        <p:spPr bwMode="auto">
          <a:xfrm>
            <a:off x="5807075" y="2522538"/>
            <a:ext cx="6350" cy="635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75" name="Oval 635"/>
          <p:cNvSpPr>
            <a:spLocks noChangeArrowheads="1"/>
          </p:cNvSpPr>
          <p:nvPr/>
        </p:nvSpPr>
        <p:spPr bwMode="auto">
          <a:xfrm>
            <a:off x="5821363" y="2535238"/>
            <a:ext cx="3175" cy="317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76" name="Freeform 636"/>
          <p:cNvSpPr>
            <a:spLocks/>
          </p:cNvSpPr>
          <p:nvPr/>
        </p:nvSpPr>
        <p:spPr bwMode="auto">
          <a:xfrm>
            <a:off x="4979988" y="2535238"/>
            <a:ext cx="2282825" cy="2290762"/>
          </a:xfrm>
          <a:custGeom>
            <a:avLst/>
            <a:gdLst>
              <a:gd name="T0" fmla="*/ 5 w 662"/>
              <a:gd name="T1" fmla="*/ 314 h 664"/>
              <a:gd name="T2" fmla="*/ 5 w 662"/>
              <a:gd name="T3" fmla="*/ 590 h 664"/>
              <a:gd name="T4" fmla="*/ 43 w 662"/>
              <a:gd name="T5" fmla="*/ 600 h 664"/>
              <a:gd name="T6" fmla="*/ 53 w 662"/>
              <a:gd name="T7" fmla="*/ 404 h 664"/>
              <a:gd name="T8" fmla="*/ 102 w 662"/>
              <a:gd name="T9" fmla="*/ 428 h 664"/>
              <a:gd name="T10" fmla="*/ 116 w 662"/>
              <a:gd name="T11" fmla="*/ 484 h 664"/>
              <a:gd name="T12" fmla="*/ 108 w 662"/>
              <a:gd name="T13" fmla="*/ 642 h 664"/>
              <a:gd name="T14" fmla="*/ 171 w 662"/>
              <a:gd name="T15" fmla="*/ 649 h 664"/>
              <a:gd name="T16" fmla="*/ 184 w 662"/>
              <a:gd name="T17" fmla="*/ 602 h 664"/>
              <a:gd name="T18" fmla="*/ 244 w 662"/>
              <a:gd name="T19" fmla="*/ 606 h 664"/>
              <a:gd name="T20" fmla="*/ 259 w 662"/>
              <a:gd name="T21" fmla="*/ 614 h 664"/>
              <a:gd name="T22" fmla="*/ 315 w 662"/>
              <a:gd name="T23" fmla="*/ 594 h 664"/>
              <a:gd name="T24" fmla="*/ 321 w 662"/>
              <a:gd name="T25" fmla="*/ 556 h 664"/>
              <a:gd name="T26" fmla="*/ 361 w 662"/>
              <a:gd name="T27" fmla="*/ 644 h 664"/>
              <a:gd name="T28" fmla="*/ 384 w 662"/>
              <a:gd name="T29" fmla="*/ 652 h 664"/>
              <a:gd name="T30" fmla="*/ 365 w 662"/>
              <a:gd name="T31" fmla="*/ 551 h 664"/>
              <a:gd name="T32" fmla="*/ 450 w 662"/>
              <a:gd name="T33" fmla="*/ 540 h 664"/>
              <a:gd name="T34" fmla="*/ 489 w 662"/>
              <a:gd name="T35" fmla="*/ 624 h 664"/>
              <a:gd name="T36" fmla="*/ 475 w 662"/>
              <a:gd name="T37" fmla="*/ 535 h 664"/>
              <a:gd name="T38" fmla="*/ 519 w 662"/>
              <a:gd name="T39" fmla="*/ 525 h 664"/>
              <a:gd name="T40" fmla="*/ 551 w 662"/>
              <a:gd name="T41" fmla="*/ 601 h 664"/>
              <a:gd name="T42" fmla="*/ 557 w 662"/>
              <a:gd name="T43" fmla="*/ 576 h 664"/>
              <a:gd name="T44" fmla="*/ 573 w 662"/>
              <a:gd name="T45" fmla="*/ 553 h 664"/>
              <a:gd name="T46" fmla="*/ 594 w 662"/>
              <a:gd name="T47" fmla="*/ 442 h 664"/>
              <a:gd name="T48" fmla="*/ 638 w 662"/>
              <a:gd name="T49" fmla="*/ 560 h 664"/>
              <a:gd name="T50" fmla="*/ 650 w 662"/>
              <a:gd name="T51" fmla="*/ 550 h 664"/>
              <a:gd name="T52" fmla="*/ 645 w 662"/>
              <a:gd name="T53" fmla="*/ 299 h 664"/>
              <a:gd name="T54" fmla="*/ 610 w 662"/>
              <a:gd name="T55" fmla="*/ 232 h 664"/>
              <a:gd name="T56" fmla="*/ 552 w 662"/>
              <a:gd name="T57" fmla="*/ 137 h 664"/>
              <a:gd name="T58" fmla="*/ 547 w 662"/>
              <a:gd name="T59" fmla="*/ 134 h 664"/>
              <a:gd name="T60" fmla="*/ 532 w 662"/>
              <a:gd name="T61" fmla="*/ 54 h 664"/>
              <a:gd name="T62" fmla="*/ 517 w 662"/>
              <a:gd name="T63" fmla="*/ 6 h 664"/>
              <a:gd name="T64" fmla="*/ 426 w 662"/>
              <a:gd name="T65" fmla="*/ 24 h 664"/>
              <a:gd name="T66" fmla="*/ 436 w 662"/>
              <a:gd name="T67" fmla="*/ 61 h 664"/>
              <a:gd name="T68" fmla="*/ 424 w 662"/>
              <a:gd name="T69" fmla="*/ 92 h 664"/>
              <a:gd name="T70" fmla="*/ 443 w 662"/>
              <a:gd name="T71" fmla="*/ 113 h 664"/>
              <a:gd name="T72" fmla="*/ 479 w 662"/>
              <a:gd name="T73" fmla="*/ 163 h 664"/>
              <a:gd name="T74" fmla="*/ 436 w 662"/>
              <a:gd name="T75" fmla="*/ 216 h 664"/>
              <a:gd name="T76" fmla="*/ 408 w 662"/>
              <a:gd name="T77" fmla="*/ 247 h 664"/>
              <a:gd name="T78" fmla="*/ 326 w 662"/>
              <a:gd name="T79" fmla="*/ 152 h 664"/>
              <a:gd name="T80" fmla="*/ 315 w 662"/>
              <a:gd name="T81" fmla="*/ 102 h 664"/>
              <a:gd name="T82" fmla="*/ 319 w 662"/>
              <a:gd name="T83" fmla="*/ 31 h 664"/>
              <a:gd name="T84" fmla="*/ 248 w 662"/>
              <a:gd name="T85" fmla="*/ 15 h 664"/>
              <a:gd name="T86" fmla="*/ 216 w 662"/>
              <a:gd name="T87" fmla="*/ 67 h 664"/>
              <a:gd name="T88" fmla="*/ 209 w 662"/>
              <a:gd name="T89" fmla="*/ 84 h 664"/>
              <a:gd name="T90" fmla="*/ 206 w 662"/>
              <a:gd name="T91" fmla="*/ 109 h 664"/>
              <a:gd name="T92" fmla="*/ 245 w 662"/>
              <a:gd name="T93" fmla="*/ 163 h 664"/>
              <a:gd name="T94" fmla="*/ 246 w 662"/>
              <a:gd name="T95" fmla="*/ 189 h 664"/>
              <a:gd name="T96" fmla="*/ 213 w 662"/>
              <a:gd name="T97" fmla="*/ 238 h 664"/>
              <a:gd name="T98" fmla="*/ 167 w 662"/>
              <a:gd name="T99" fmla="*/ 237 h 664"/>
              <a:gd name="T100" fmla="*/ 113 w 662"/>
              <a:gd name="T101" fmla="*/ 259 h 664"/>
              <a:gd name="T102" fmla="*/ 50 w 662"/>
              <a:gd name="T103" fmla="*/ 279 h 664"/>
              <a:gd name="T104" fmla="*/ 1 w 662"/>
              <a:gd name="T105" fmla="*/ 286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62" h="664">
                <a:moveTo>
                  <a:pt x="0" y="292"/>
                </a:moveTo>
                <a:cubicBezTo>
                  <a:pt x="1" y="298"/>
                  <a:pt x="0" y="304"/>
                  <a:pt x="0" y="311"/>
                </a:cubicBezTo>
                <a:cubicBezTo>
                  <a:pt x="1" y="313"/>
                  <a:pt x="4" y="312"/>
                  <a:pt x="5" y="314"/>
                </a:cubicBezTo>
                <a:cubicBezTo>
                  <a:pt x="7" y="375"/>
                  <a:pt x="3" y="437"/>
                  <a:pt x="5" y="499"/>
                </a:cubicBezTo>
                <a:cubicBezTo>
                  <a:pt x="2" y="528"/>
                  <a:pt x="6" y="557"/>
                  <a:pt x="5" y="586"/>
                </a:cubicBezTo>
                <a:cubicBezTo>
                  <a:pt x="4" y="587"/>
                  <a:pt x="5" y="588"/>
                  <a:pt x="5" y="590"/>
                </a:cubicBezTo>
                <a:cubicBezTo>
                  <a:pt x="11" y="594"/>
                  <a:pt x="17" y="599"/>
                  <a:pt x="23" y="603"/>
                </a:cubicBezTo>
                <a:cubicBezTo>
                  <a:pt x="27" y="606"/>
                  <a:pt x="30" y="603"/>
                  <a:pt x="34" y="602"/>
                </a:cubicBezTo>
                <a:cubicBezTo>
                  <a:pt x="38" y="602"/>
                  <a:pt x="39" y="599"/>
                  <a:pt x="43" y="600"/>
                </a:cubicBezTo>
                <a:cubicBezTo>
                  <a:pt x="46" y="597"/>
                  <a:pt x="51" y="601"/>
                  <a:pt x="53" y="596"/>
                </a:cubicBezTo>
                <a:cubicBezTo>
                  <a:pt x="54" y="582"/>
                  <a:pt x="52" y="560"/>
                  <a:pt x="53" y="543"/>
                </a:cubicBezTo>
                <a:cubicBezTo>
                  <a:pt x="51" y="497"/>
                  <a:pt x="53" y="448"/>
                  <a:pt x="53" y="404"/>
                </a:cubicBezTo>
                <a:lnTo>
                  <a:pt x="54" y="402"/>
                </a:lnTo>
                <a:cubicBezTo>
                  <a:pt x="65" y="410"/>
                  <a:pt x="78" y="415"/>
                  <a:pt x="89" y="422"/>
                </a:cubicBezTo>
                <a:cubicBezTo>
                  <a:pt x="94" y="424"/>
                  <a:pt x="98" y="426"/>
                  <a:pt x="102" y="428"/>
                </a:cubicBezTo>
                <a:cubicBezTo>
                  <a:pt x="104" y="429"/>
                  <a:pt x="107" y="430"/>
                  <a:pt x="109" y="432"/>
                </a:cubicBezTo>
                <a:cubicBezTo>
                  <a:pt x="112" y="432"/>
                  <a:pt x="115" y="434"/>
                  <a:pt x="117" y="437"/>
                </a:cubicBezTo>
                <a:cubicBezTo>
                  <a:pt x="117" y="454"/>
                  <a:pt x="116" y="467"/>
                  <a:pt x="116" y="484"/>
                </a:cubicBezTo>
                <a:cubicBezTo>
                  <a:pt x="113" y="517"/>
                  <a:pt x="116" y="546"/>
                  <a:pt x="114" y="581"/>
                </a:cubicBezTo>
                <a:cubicBezTo>
                  <a:pt x="113" y="601"/>
                  <a:pt x="111" y="618"/>
                  <a:pt x="111" y="638"/>
                </a:cubicBezTo>
                <a:cubicBezTo>
                  <a:pt x="111" y="640"/>
                  <a:pt x="107" y="639"/>
                  <a:pt x="108" y="642"/>
                </a:cubicBezTo>
                <a:cubicBezTo>
                  <a:pt x="116" y="647"/>
                  <a:pt x="123" y="654"/>
                  <a:pt x="131" y="658"/>
                </a:cubicBezTo>
                <a:cubicBezTo>
                  <a:pt x="136" y="659"/>
                  <a:pt x="141" y="656"/>
                  <a:pt x="146" y="655"/>
                </a:cubicBezTo>
                <a:cubicBezTo>
                  <a:pt x="154" y="654"/>
                  <a:pt x="162" y="651"/>
                  <a:pt x="171" y="649"/>
                </a:cubicBezTo>
                <a:lnTo>
                  <a:pt x="171" y="648"/>
                </a:lnTo>
                <a:cubicBezTo>
                  <a:pt x="172" y="631"/>
                  <a:pt x="173" y="612"/>
                  <a:pt x="173" y="596"/>
                </a:cubicBezTo>
                <a:cubicBezTo>
                  <a:pt x="177" y="597"/>
                  <a:pt x="180" y="601"/>
                  <a:pt x="184" y="602"/>
                </a:cubicBezTo>
                <a:cubicBezTo>
                  <a:pt x="187" y="604"/>
                  <a:pt x="191" y="602"/>
                  <a:pt x="194" y="605"/>
                </a:cubicBezTo>
                <a:cubicBezTo>
                  <a:pt x="201" y="613"/>
                  <a:pt x="216" y="610"/>
                  <a:pt x="225" y="609"/>
                </a:cubicBezTo>
                <a:cubicBezTo>
                  <a:pt x="232" y="611"/>
                  <a:pt x="237" y="607"/>
                  <a:pt x="244" y="606"/>
                </a:cubicBezTo>
                <a:cubicBezTo>
                  <a:pt x="245" y="607"/>
                  <a:pt x="245" y="609"/>
                  <a:pt x="245" y="611"/>
                </a:cubicBezTo>
                <a:cubicBezTo>
                  <a:pt x="247" y="613"/>
                  <a:pt x="249" y="615"/>
                  <a:pt x="252" y="616"/>
                </a:cubicBezTo>
                <a:cubicBezTo>
                  <a:pt x="254" y="617"/>
                  <a:pt x="257" y="615"/>
                  <a:pt x="259" y="614"/>
                </a:cubicBezTo>
                <a:cubicBezTo>
                  <a:pt x="262" y="610"/>
                  <a:pt x="260" y="606"/>
                  <a:pt x="261" y="600"/>
                </a:cubicBezTo>
                <a:cubicBezTo>
                  <a:pt x="264" y="598"/>
                  <a:pt x="267" y="595"/>
                  <a:pt x="270" y="592"/>
                </a:cubicBezTo>
                <a:cubicBezTo>
                  <a:pt x="285" y="595"/>
                  <a:pt x="300" y="598"/>
                  <a:pt x="315" y="594"/>
                </a:cubicBezTo>
                <a:cubicBezTo>
                  <a:pt x="319" y="591"/>
                  <a:pt x="326" y="591"/>
                  <a:pt x="326" y="584"/>
                </a:cubicBezTo>
                <a:cubicBezTo>
                  <a:pt x="325" y="581"/>
                  <a:pt x="327" y="577"/>
                  <a:pt x="322" y="575"/>
                </a:cubicBezTo>
                <a:cubicBezTo>
                  <a:pt x="323" y="568"/>
                  <a:pt x="324" y="562"/>
                  <a:pt x="321" y="556"/>
                </a:cubicBezTo>
                <a:cubicBezTo>
                  <a:pt x="323" y="554"/>
                  <a:pt x="326" y="553"/>
                  <a:pt x="327" y="550"/>
                </a:cubicBezTo>
                <a:cubicBezTo>
                  <a:pt x="328" y="540"/>
                  <a:pt x="329" y="531"/>
                  <a:pt x="329" y="522"/>
                </a:cubicBezTo>
                <a:cubicBezTo>
                  <a:pt x="343" y="561"/>
                  <a:pt x="352" y="603"/>
                  <a:pt x="361" y="644"/>
                </a:cubicBezTo>
                <a:cubicBezTo>
                  <a:pt x="363" y="649"/>
                  <a:pt x="362" y="657"/>
                  <a:pt x="367" y="661"/>
                </a:cubicBezTo>
                <a:cubicBezTo>
                  <a:pt x="371" y="664"/>
                  <a:pt x="376" y="663"/>
                  <a:pt x="380" y="661"/>
                </a:cubicBezTo>
                <a:cubicBezTo>
                  <a:pt x="382" y="659"/>
                  <a:pt x="385" y="656"/>
                  <a:pt x="384" y="652"/>
                </a:cubicBezTo>
                <a:cubicBezTo>
                  <a:pt x="377" y="635"/>
                  <a:pt x="374" y="616"/>
                  <a:pt x="368" y="598"/>
                </a:cubicBezTo>
                <a:cubicBezTo>
                  <a:pt x="367" y="596"/>
                  <a:pt x="367" y="594"/>
                  <a:pt x="366" y="592"/>
                </a:cubicBezTo>
                <a:cubicBezTo>
                  <a:pt x="367" y="578"/>
                  <a:pt x="364" y="565"/>
                  <a:pt x="365" y="551"/>
                </a:cubicBezTo>
                <a:cubicBezTo>
                  <a:pt x="381" y="555"/>
                  <a:pt x="395" y="559"/>
                  <a:pt x="411" y="561"/>
                </a:cubicBezTo>
                <a:cubicBezTo>
                  <a:pt x="422" y="560"/>
                  <a:pt x="434" y="562"/>
                  <a:pt x="443" y="554"/>
                </a:cubicBezTo>
                <a:cubicBezTo>
                  <a:pt x="449" y="552"/>
                  <a:pt x="447" y="544"/>
                  <a:pt x="450" y="540"/>
                </a:cubicBezTo>
                <a:cubicBezTo>
                  <a:pt x="453" y="541"/>
                  <a:pt x="456" y="538"/>
                  <a:pt x="458" y="540"/>
                </a:cubicBezTo>
                <a:cubicBezTo>
                  <a:pt x="470" y="565"/>
                  <a:pt x="476" y="593"/>
                  <a:pt x="487" y="619"/>
                </a:cubicBezTo>
                <a:cubicBezTo>
                  <a:pt x="488" y="620"/>
                  <a:pt x="488" y="623"/>
                  <a:pt x="489" y="624"/>
                </a:cubicBezTo>
                <a:cubicBezTo>
                  <a:pt x="494" y="626"/>
                  <a:pt x="499" y="625"/>
                  <a:pt x="503" y="622"/>
                </a:cubicBezTo>
                <a:cubicBezTo>
                  <a:pt x="504" y="619"/>
                  <a:pt x="506" y="617"/>
                  <a:pt x="505" y="613"/>
                </a:cubicBezTo>
                <a:cubicBezTo>
                  <a:pt x="496" y="587"/>
                  <a:pt x="487" y="560"/>
                  <a:pt x="475" y="535"/>
                </a:cubicBezTo>
                <a:cubicBezTo>
                  <a:pt x="481" y="534"/>
                  <a:pt x="488" y="534"/>
                  <a:pt x="494" y="531"/>
                </a:cubicBezTo>
                <a:cubicBezTo>
                  <a:pt x="498" y="530"/>
                  <a:pt x="500" y="524"/>
                  <a:pt x="505" y="527"/>
                </a:cubicBezTo>
                <a:cubicBezTo>
                  <a:pt x="510" y="528"/>
                  <a:pt x="515" y="527"/>
                  <a:pt x="519" y="525"/>
                </a:cubicBezTo>
                <a:cubicBezTo>
                  <a:pt x="525" y="540"/>
                  <a:pt x="530" y="555"/>
                  <a:pt x="536" y="570"/>
                </a:cubicBezTo>
                <a:cubicBezTo>
                  <a:pt x="539" y="576"/>
                  <a:pt x="542" y="582"/>
                  <a:pt x="543" y="587"/>
                </a:cubicBezTo>
                <a:cubicBezTo>
                  <a:pt x="545" y="592"/>
                  <a:pt x="546" y="597"/>
                  <a:pt x="551" y="601"/>
                </a:cubicBezTo>
                <a:cubicBezTo>
                  <a:pt x="552" y="602"/>
                  <a:pt x="555" y="603"/>
                  <a:pt x="558" y="602"/>
                </a:cubicBezTo>
                <a:cubicBezTo>
                  <a:pt x="561" y="600"/>
                  <a:pt x="562" y="596"/>
                  <a:pt x="562" y="593"/>
                </a:cubicBezTo>
                <a:cubicBezTo>
                  <a:pt x="560" y="587"/>
                  <a:pt x="560" y="582"/>
                  <a:pt x="557" y="576"/>
                </a:cubicBezTo>
                <a:cubicBezTo>
                  <a:pt x="554" y="566"/>
                  <a:pt x="549" y="556"/>
                  <a:pt x="547" y="545"/>
                </a:cubicBezTo>
                <a:cubicBezTo>
                  <a:pt x="550" y="546"/>
                  <a:pt x="554" y="547"/>
                  <a:pt x="556" y="549"/>
                </a:cubicBezTo>
                <a:cubicBezTo>
                  <a:pt x="561" y="550"/>
                  <a:pt x="567" y="559"/>
                  <a:pt x="573" y="553"/>
                </a:cubicBezTo>
                <a:cubicBezTo>
                  <a:pt x="579" y="550"/>
                  <a:pt x="587" y="550"/>
                  <a:pt x="593" y="545"/>
                </a:cubicBezTo>
                <a:cubicBezTo>
                  <a:pt x="593" y="513"/>
                  <a:pt x="593" y="476"/>
                  <a:pt x="593" y="443"/>
                </a:cubicBezTo>
                <a:lnTo>
                  <a:pt x="594" y="442"/>
                </a:lnTo>
                <a:cubicBezTo>
                  <a:pt x="594" y="444"/>
                  <a:pt x="595" y="447"/>
                  <a:pt x="596" y="449"/>
                </a:cubicBezTo>
                <a:cubicBezTo>
                  <a:pt x="600" y="458"/>
                  <a:pt x="603" y="468"/>
                  <a:pt x="607" y="476"/>
                </a:cubicBezTo>
                <a:cubicBezTo>
                  <a:pt x="616" y="505"/>
                  <a:pt x="627" y="532"/>
                  <a:pt x="638" y="560"/>
                </a:cubicBezTo>
                <a:cubicBezTo>
                  <a:pt x="641" y="564"/>
                  <a:pt x="641" y="572"/>
                  <a:pt x="646" y="574"/>
                </a:cubicBezTo>
                <a:cubicBezTo>
                  <a:pt x="649" y="575"/>
                  <a:pt x="651" y="573"/>
                  <a:pt x="653" y="573"/>
                </a:cubicBezTo>
                <a:cubicBezTo>
                  <a:pt x="662" y="566"/>
                  <a:pt x="652" y="557"/>
                  <a:pt x="650" y="550"/>
                </a:cubicBezTo>
                <a:cubicBezTo>
                  <a:pt x="634" y="510"/>
                  <a:pt x="620" y="469"/>
                  <a:pt x="604" y="429"/>
                </a:cubicBezTo>
                <a:cubicBezTo>
                  <a:pt x="621" y="417"/>
                  <a:pt x="633" y="397"/>
                  <a:pt x="637" y="377"/>
                </a:cubicBezTo>
                <a:cubicBezTo>
                  <a:pt x="643" y="352"/>
                  <a:pt x="649" y="325"/>
                  <a:pt x="645" y="299"/>
                </a:cubicBezTo>
                <a:cubicBezTo>
                  <a:pt x="643" y="297"/>
                  <a:pt x="642" y="294"/>
                  <a:pt x="642" y="292"/>
                </a:cubicBezTo>
                <a:cubicBezTo>
                  <a:pt x="637" y="281"/>
                  <a:pt x="625" y="287"/>
                  <a:pt x="617" y="285"/>
                </a:cubicBezTo>
                <a:cubicBezTo>
                  <a:pt x="614" y="268"/>
                  <a:pt x="614" y="250"/>
                  <a:pt x="610" y="232"/>
                </a:cubicBezTo>
                <a:cubicBezTo>
                  <a:pt x="608" y="228"/>
                  <a:pt x="607" y="222"/>
                  <a:pt x="605" y="217"/>
                </a:cubicBezTo>
                <a:cubicBezTo>
                  <a:pt x="603" y="200"/>
                  <a:pt x="592" y="183"/>
                  <a:pt x="585" y="166"/>
                </a:cubicBezTo>
                <a:cubicBezTo>
                  <a:pt x="577" y="154"/>
                  <a:pt x="569" y="138"/>
                  <a:pt x="552" y="137"/>
                </a:cubicBezTo>
                <a:cubicBezTo>
                  <a:pt x="551" y="136"/>
                  <a:pt x="548" y="138"/>
                  <a:pt x="547" y="135"/>
                </a:cubicBezTo>
                <a:cubicBezTo>
                  <a:pt x="548" y="135"/>
                  <a:pt x="548" y="134"/>
                  <a:pt x="548" y="134"/>
                </a:cubicBezTo>
                <a:lnTo>
                  <a:pt x="547" y="134"/>
                </a:lnTo>
                <a:cubicBezTo>
                  <a:pt x="547" y="126"/>
                  <a:pt x="538" y="130"/>
                  <a:pt x="534" y="127"/>
                </a:cubicBezTo>
                <a:cubicBezTo>
                  <a:pt x="529" y="114"/>
                  <a:pt x="529" y="99"/>
                  <a:pt x="532" y="85"/>
                </a:cubicBezTo>
                <a:cubicBezTo>
                  <a:pt x="535" y="75"/>
                  <a:pt x="538" y="63"/>
                  <a:pt x="532" y="54"/>
                </a:cubicBezTo>
                <a:lnTo>
                  <a:pt x="536" y="50"/>
                </a:lnTo>
                <a:cubicBezTo>
                  <a:pt x="536" y="39"/>
                  <a:pt x="536" y="30"/>
                  <a:pt x="533" y="20"/>
                </a:cubicBezTo>
                <a:cubicBezTo>
                  <a:pt x="532" y="13"/>
                  <a:pt x="524" y="8"/>
                  <a:pt x="517" y="6"/>
                </a:cubicBezTo>
                <a:cubicBezTo>
                  <a:pt x="494" y="0"/>
                  <a:pt x="472" y="0"/>
                  <a:pt x="448" y="3"/>
                </a:cubicBezTo>
                <a:cubicBezTo>
                  <a:pt x="440" y="5"/>
                  <a:pt x="431" y="5"/>
                  <a:pt x="425" y="11"/>
                </a:cubicBezTo>
                <a:cubicBezTo>
                  <a:pt x="424" y="16"/>
                  <a:pt x="430" y="21"/>
                  <a:pt x="426" y="24"/>
                </a:cubicBezTo>
                <a:lnTo>
                  <a:pt x="429" y="41"/>
                </a:lnTo>
                <a:cubicBezTo>
                  <a:pt x="430" y="46"/>
                  <a:pt x="429" y="52"/>
                  <a:pt x="430" y="57"/>
                </a:cubicBezTo>
                <a:cubicBezTo>
                  <a:pt x="431" y="60"/>
                  <a:pt x="434" y="60"/>
                  <a:pt x="436" y="61"/>
                </a:cubicBezTo>
                <a:cubicBezTo>
                  <a:pt x="438" y="71"/>
                  <a:pt x="439" y="81"/>
                  <a:pt x="440" y="91"/>
                </a:cubicBezTo>
                <a:lnTo>
                  <a:pt x="440" y="92"/>
                </a:lnTo>
                <a:cubicBezTo>
                  <a:pt x="434" y="91"/>
                  <a:pt x="428" y="91"/>
                  <a:pt x="424" y="92"/>
                </a:cubicBezTo>
                <a:cubicBezTo>
                  <a:pt x="421" y="94"/>
                  <a:pt x="420" y="99"/>
                  <a:pt x="421" y="101"/>
                </a:cubicBezTo>
                <a:cubicBezTo>
                  <a:pt x="426" y="109"/>
                  <a:pt x="434" y="108"/>
                  <a:pt x="442" y="108"/>
                </a:cubicBezTo>
                <a:lnTo>
                  <a:pt x="443" y="113"/>
                </a:lnTo>
                <a:cubicBezTo>
                  <a:pt x="447" y="127"/>
                  <a:pt x="447" y="144"/>
                  <a:pt x="457" y="154"/>
                </a:cubicBezTo>
                <a:cubicBezTo>
                  <a:pt x="462" y="159"/>
                  <a:pt x="468" y="153"/>
                  <a:pt x="471" y="159"/>
                </a:cubicBezTo>
                <a:cubicBezTo>
                  <a:pt x="474" y="161"/>
                  <a:pt x="477" y="161"/>
                  <a:pt x="479" y="163"/>
                </a:cubicBezTo>
                <a:cubicBezTo>
                  <a:pt x="477" y="169"/>
                  <a:pt x="470" y="168"/>
                  <a:pt x="468" y="174"/>
                </a:cubicBezTo>
                <a:cubicBezTo>
                  <a:pt x="467" y="174"/>
                  <a:pt x="466" y="173"/>
                  <a:pt x="465" y="173"/>
                </a:cubicBezTo>
                <a:cubicBezTo>
                  <a:pt x="444" y="176"/>
                  <a:pt x="446" y="202"/>
                  <a:pt x="436" y="216"/>
                </a:cubicBezTo>
                <a:cubicBezTo>
                  <a:pt x="434" y="221"/>
                  <a:pt x="430" y="225"/>
                  <a:pt x="428" y="231"/>
                </a:cubicBezTo>
                <a:cubicBezTo>
                  <a:pt x="432" y="239"/>
                  <a:pt x="422" y="242"/>
                  <a:pt x="421" y="249"/>
                </a:cubicBezTo>
                <a:cubicBezTo>
                  <a:pt x="417" y="248"/>
                  <a:pt x="412" y="249"/>
                  <a:pt x="408" y="247"/>
                </a:cubicBezTo>
                <a:cubicBezTo>
                  <a:pt x="401" y="218"/>
                  <a:pt x="392" y="190"/>
                  <a:pt x="372" y="166"/>
                </a:cubicBezTo>
                <a:cubicBezTo>
                  <a:pt x="364" y="157"/>
                  <a:pt x="352" y="157"/>
                  <a:pt x="341" y="156"/>
                </a:cubicBezTo>
                <a:cubicBezTo>
                  <a:pt x="336" y="154"/>
                  <a:pt x="327" y="160"/>
                  <a:pt x="326" y="152"/>
                </a:cubicBezTo>
                <a:cubicBezTo>
                  <a:pt x="324" y="146"/>
                  <a:pt x="318" y="148"/>
                  <a:pt x="314" y="145"/>
                </a:cubicBezTo>
                <a:cubicBezTo>
                  <a:pt x="312" y="144"/>
                  <a:pt x="310" y="141"/>
                  <a:pt x="311" y="139"/>
                </a:cubicBezTo>
                <a:cubicBezTo>
                  <a:pt x="316" y="127"/>
                  <a:pt x="316" y="114"/>
                  <a:pt x="315" y="102"/>
                </a:cubicBezTo>
                <a:cubicBezTo>
                  <a:pt x="316" y="99"/>
                  <a:pt x="314" y="94"/>
                  <a:pt x="314" y="90"/>
                </a:cubicBezTo>
                <a:cubicBezTo>
                  <a:pt x="317" y="83"/>
                  <a:pt x="308" y="74"/>
                  <a:pt x="316" y="69"/>
                </a:cubicBezTo>
                <a:cubicBezTo>
                  <a:pt x="319" y="57"/>
                  <a:pt x="320" y="42"/>
                  <a:pt x="319" y="31"/>
                </a:cubicBezTo>
                <a:cubicBezTo>
                  <a:pt x="317" y="24"/>
                  <a:pt x="310" y="21"/>
                  <a:pt x="304" y="19"/>
                </a:cubicBezTo>
                <a:cubicBezTo>
                  <a:pt x="303" y="18"/>
                  <a:pt x="301" y="19"/>
                  <a:pt x="301" y="18"/>
                </a:cubicBezTo>
                <a:cubicBezTo>
                  <a:pt x="283" y="15"/>
                  <a:pt x="267" y="11"/>
                  <a:pt x="248" y="15"/>
                </a:cubicBezTo>
                <a:cubicBezTo>
                  <a:pt x="235" y="16"/>
                  <a:pt x="222" y="17"/>
                  <a:pt x="211" y="24"/>
                </a:cubicBezTo>
                <a:cubicBezTo>
                  <a:pt x="211" y="27"/>
                  <a:pt x="210" y="30"/>
                  <a:pt x="210" y="34"/>
                </a:cubicBezTo>
                <a:cubicBezTo>
                  <a:pt x="212" y="45"/>
                  <a:pt x="208" y="58"/>
                  <a:pt x="216" y="67"/>
                </a:cubicBezTo>
                <a:cubicBezTo>
                  <a:pt x="216" y="69"/>
                  <a:pt x="216" y="70"/>
                  <a:pt x="215" y="72"/>
                </a:cubicBezTo>
                <a:cubicBezTo>
                  <a:pt x="213" y="75"/>
                  <a:pt x="215" y="82"/>
                  <a:pt x="210" y="83"/>
                </a:cubicBezTo>
                <a:cubicBezTo>
                  <a:pt x="210" y="83"/>
                  <a:pt x="210" y="84"/>
                  <a:pt x="209" y="84"/>
                </a:cubicBezTo>
                <a:lnTo>
                  <a:pt x="212" y="87"/>
                </a:lnTo>
                <a:cubicBezTo>
                  <a:pt x="212" y="88"/>
                  <a:pt x="212" y="89"/>
                  <a:pt x="211" y="90"/>
                </a:cubicBezTo>
                <a:cubicBezTo>
                  <a:pt x="216" y="100"/>
                  <a:pt x="200" y="100"/>
                  <a:pt x="206" y="109"/>
                </a:cubicBezTo>
                <a:cubicBezTo>
                  <a:pt x="208" y="111"/>
                  <a:pt x="211" y="114"/>
                  <a:pt x="214" y="114"/>
                </a:cubicBezTo>
                <a:cubicBezTo>
                  <a:pt x="219" y="127"/>
                  <a:pt x="218" y="143"/>
                  <a:pt x="227" y="154"/>
                </a:cubicBezTo>
                <a:cubicBezTo>
                  <a:pt x="231" y="162"/>
                  <a:pt x="245" y="151"/>
                  <a:pt x="245" y="163"/>
                </a:cubicBezTo>
                <a:cubicBezTo>
                  <a:pt x="248" y="167"/>
                  <a:pt x="252" y="171"/>
                  <a:pt x="255" y="176"/>
                </a:cubicBezTo>
                <a:cubicBezTo>
                  <a:pt x="255" y="176"/>
                  <a:pt x="254" y="177"/>
                  <a:pt x="253" y="177"/>
                </a:cubicBezTo>
                <a:cubicBezTo>
                  <a:pt x="255" y="182"/>
                  <a:pt x="249" y="185"/>
                  <a:pt x="246" y="189"/>
                </a:cubicBezTo>
                <a:cubicBezTo>
                  <a:pt x="244" y="189"/>
                  <a:pt x="242" y="187"/>
                  <a:pt x="239" y="188"/>
                </a:cubicBezTo>
                <a:cubicBezTo>
                  <a:pt x="236" y="190"/>
                  <a:pt x="234" y="194"/>
                  <a:pt x="232" y="197"/>
                </a:cubicBezTo>
                <a:cubicBezTo>
                  <a:pt x="226" y="210"/>
                  <a:pt x="219" y="224"/>
                  <a:pt x="213" y="238"/>
                </a:cubicBezTo>
                <a:cubicBezTo>
                  <a:pt x="216" y="244"/>
                  <a:pt x="209" y="247"/>
                  <a:pt x="208" y="251"/>
                </a:cubicBezTo>
                <a:cubicBezTo>
                  <a:pt x="202" y="263"/>
                  <a:pt x="190" y="253"/>
                  <a:pt x="180" y="253"/>
                </a:cubicBezTo>
                <a:cubicBezTo>
                  <a:pt x="179" y="246"/>
                  <a:pt x="174" y="240"/>
                  <a:pt x="167" y="237"/>
                </a:cubicBezTo>
                <a:cubicBezTo>
                  <a:pt x="159" y="237"/>
                  <a:pt x="153" y="230"/>
                  <a:pt x="146" y="227"/>
                </a:cubicBezTo>
                <a:cubicBezTo>
                  <a:pt x="137" y="227"/>
                  <a:pt x="131" y="233"/>
                  <a:pt x="126" y="240"/>
                </a:cubicBezTo>
                <a:cubicBezTo>
                  <a:pt x="125" y="248"/>
                  <a:pt x="115" y="252"/>
                  <a:pt x="113" y="259"/>
                </a:cubicBezTo>
                <a:cubicBezTo>
                  <a:pt x="106" y="257"/>
                  <a:pt x="100" y="261"/>
                  <a:pt x="94" y="263"/>
                </a:cubicBezTo>
                <a:cubicBezTo>
                  <a:pt x="81" y="272"/>
                  <a:pt x="66" y="278"/>
                  <a:pt x="50" y="277"/>
                </a:cubicBezTo>
                <a:lnTo>
                  <a:pt x="50" y="279"/>
                </a:lnTo>
                <a:cubicBezTo>
                  <a:pt x="39" y="283"/>
                  <a:pt x="27" y="283"/>
                  <a:pt x="15" y="284"/>
                </a:cubicBezTo>
                <a:cubicBezTo>
                  <a:pt x="15" y="284"/>
                  <a:pt x="16" y="284"/>
                  <a:pt x="16" y="284"/>
                </a:cubicBezTo>
                <a:lnTo>
                  <a:pt x="1" y="286"/>
                </a:lnTo>
                <a:lnTo>
                  <a:pt x="0" y="2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77" name="Freeform 637"/>
          <p:cNvSpPr>
            <a:spLocks/>
          </p:cNvSpPr>
          <p:nvPr/>
        </p:nvSpPr>
        <p:spPr bwMode="auto">
          <a:xfrm>
            <a:off x="6451600" y="2543175"/>
            <a:ext cx="369888" cy="188913"/>
          </a:xfrm>
          <a:custGeom>
            <a:avLst/>
            <a:gdLst>
              <a:gd name="T0" fmla="*/ 100 w 107"/>
              <a:gd name="T1" fmla="*/ 13 h 55"/>
              <a:gd name="T2" fmla="*/ 106 w 107"/>
              <a:gd name="T3" fmla="*/ 47 h 55"/>
              <a:gd name="T4" fmla="*/ 103 w 107"/>
              <a:gd name="T5" fmla="*/ 50 h 55"/>
              <a:gd name="T6" fmla="*/ 98 w 107"/>
              <a:gd name="T7" fmla="*/ 46 h 55"/>
              <a:gd name="T8" fmla="*/ 35 w 107"/>
              <a:gd name="T9" fmla="*/ 43 h 55"/>
              <a:gd name="T10" fmla="*/ 9 w 107"/>
              <a:gd name="T11" fmla="*/ 53 h 55"/>
              <a:gd name="T12" fmla="*/ 8 w 107"/>
              <a:gd name="T13" fmla="*/ 55 h 55"/>
              <a:gd name="T14" fmla="*/ 4 w 107"/>
              <a:gd name="T15" fmla="*/ 33 h 55"/>
              <a:gd name="T16" fmla="*/ 3 w 107"/>
              <a:gd name="T17" fmla="*/ 24 h 55"/>
              <a:gd name="T18" fmla="*/ 16 w 107"/>
              <a:gd name="T19" fmla="*/ 24 h 55"/>
              <a:gd name="T20" fmla="*/ 25 w 107"/>
              <a:gd name="T21" fmla="*/ 30 h 55"/>
              <a:gd name="T22" fmla="*/ 20 w 107"/>
              <a:gd name="T23" fmla="*/ 23 h 55"/>
              <a:gd name="T24" fmla="*/ 5 w 107"/>
              <a:gd name="T25" fmla="*/ 20 h 55"/>
              <a:gd name="T26" fmla="*/ 2 w 107"/>
              <a:gd name="T27" fmla="*/ 10 h 55"/>
              <a:gd name="T28" fmla="*/ 37 w 107"/>
              <a:gd name="T29" fmla="*/ 2 h 55"/>
              <a:gd name="T30" fmla="*/ 100 w 107"/>
              <a:gd name="T31" fmla="*/ 1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7" h="55">
                <a:moveTo>
                  <a:pt x="100" y="13"/>
                </a:moveTo>
                <a:cubicBezTo>
                  <a:pt x="106" y="23"/>
                  <a:pt x="107" y="35"/>
                  <a:pt x="106" y="47"/>
                </a:cubicBezTo>
                <a:lnTo>
                  <a:pt x="103" y="50"/>
                </a:lnTo>
                <a:cubicBezTo>
                  <a:pt x="102" y="47"/>
                  <a:pt x="100" y="47"/>
                  <a:pt x="98" y="46"/>
                </a:cubicBezTo>
                <a:cubicBezTo>
                  <a:pt x="78" y="39"/>
                  <a:pt x="55" y="38"/>
                  <a:pt x="35" y="43"/>
                </a:cubicBezTo>
                <a:cubicBezTo>
                  <a:pt x="25" y="44"/>
                  <a:pt x="17" y="50"/>
                  <a:pt x="9" y="53"/>
                </a:cubicBezTo>
                <a:cubicBezTo>
                  <a:pt x="9" y="54"/>
                  <a:pt x="8" y="54"/>
                  <a:pt x="8" y="55"/>
                </a:cubicBezTo>
                <a:cubicBezTo>
                  <a:pt x="4" y="51"/>
                  <a:pt x="6" y="39"/>
                  <a:pt x="4" y="33"/>
                </a:cubicBezTo>
                <a:lnTo>
                  <a:pt x="3" y="24"/>
                </a:lnTo>
                <a:cubicBezTo>
                  <a:pt x="6" y="21"/>
                  <a:pt x="11" y="24"/>
                  <a:pt x="16" y="24"/>
                </a:cubicBezTo>
                <a:cubicBezTo>
                  <a:pt x="19" y="25"/>
                  <a:pt x="23" y="26"/>
                  <a:pt x="25" y="30"/>
                </a:cubicBezTo>
                <a:cubicBezTo>
                  <a:pt x="25" y="27"/>
                  <a:pt x="22" y="24"/>
                  <a:pt x="20" y="23"/>
                </a:cubicBezTo>
                <a:cubicBezTo>
                  <a:pt x="15" y="20"/>
                  <a:pt x="10" y="20"/>
                  <a:pt x="5" y="20"/>
                </a:cubicBezTo>
                <a:cubicBezTo>
                  <a:pt x="4" y="17"/>
                  <a:pt x="0" y="13"/>
                  <a:pt x="2" y="10"/>
                </a:cubicBezTo>
                <a:cubicBezTo>
                  <a:pt x="13" y="4"/>
                  <a:pt x="24" y="3"/>
                  <a:pt x="37" y="2"/>
                </a:cubicBezTo>
                <a:cubicBezTo>
                  <a:pt x="58" y="2"/>
                  <a:pt x="82" y="0"/>
                  <a:pt x="100" y="13"/>
                </a:cubicBezTo>
                <a:close/>
              </a:path>
            </a:pathLst>
          </a:custGeom>
          <a:solidFill>
            <a:srgbClr val="E8F5F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78" name="Freeform 638"/>
          <p:cNvSpPr>
            <a:spLocks/>
          </p:cNvSpPr>
          <p:nvPr/>
        </p:nvSpPr>
        <p:spPr bwMode="auto">
          <a:xfrm>
            <a:off x="5707063" y="2587625"/>
            <a:ext cx="355600" cy="220663"/>
          </a:xfrm>
          <a:custGeom>
            <a:avLst/>
            <a:gdLst>
              <a:gd name="T0" fmla="*/ 96 w 103"/>
              <a:gd name="T1" fmla="*/ 9 h 64"/>
              <a:gd name="T2" fmla="*/ 103 w 103"/>
              <a:gd name="T3" fmla="*/ 15 h 64"/>
              <a:gd name="T4" fmla="*/ 96 w 103"/>
              <a:gd name="T5" fmla="*/ 19 h 64"/>
              <a:gd name="T6" fmla="*/ 86 w 103"/>
              <a:gd name="T7" fmla="*/ 21 h 64"/>
              <a:gd name="T8" fmla="*/ 71 w 103"/>
              <a:gd name="T9" fmla="*/ 15 h 64"/>
              <a:gd name="T10" fmla="*/ 63 w 103"/>
              <a:gd name="T11" fmla="*/ 14 h 64"/>
              <a:gd name="T12" fmla="*/ 72 w 103"/>
              <a:gd name="T13" fmla="*/ 17 h 64"/>
              <a:gd name="T14" fmla="*/ 83 w 103"/>
              <a:gd name="T15" fmla="*/ 22 h 64"/>
              <a:gd name="T16" fmla="*/ 15 w 103"/>
              <a:gd name="T17" fmla="*/ 14 h 64"/>
              <a:gd name="T18" fmla="*/ 11 w 103"/>
              <a:gd name="T19" fmla="*/ 11 h 64"/>
              <a:gd name="T20" fmla="*/ 10 w 103"/>
              <a:gd name="T21" fmla="*/ 14 h 64"/>
              <a:gd name="T22" fmla="*/ 39 w 103"/>
              <a:gd name="T23" fmla="*/ 25 h 64"/>
              <a:gd name="T24" fmla="*/ 79 w 103"/>
              <a:gd name="T25" fmla="*/ 26 h 64"/>
              <a:gd name="T26" fmla="*/ 91 w 103"/>
              <a:gd name="T27" fmla="*/ 24 h 64"/>
              <a:gd name="T28" fmla="*/ 92 w 103"/>
              <a:gd name="T29" fmla="*/ 25 h 64"/>
              <a:gd name="T30" fmla="*/ 90 w 103"/>
              <a:gd name="T31" fmla="*/ 58 h 64"/>
              <a:gd name="T32" fmla="*/ 40 w 103"/>
              <a:gd name="T33" fmla="*/ 60 h 64"/>
              <a:gd name="T34" fmla="*/ 5 w 103"/>
              <a:gd name="T35" fmla="*/ 47 h 64"/>
              <a:gd name="T36" fmla="*/ 2 w 103"/>
              <a:gd name="T37" fmla="*/ 26 h 64"/>
              <a:gd name="T38" fmla="*/ 3 w 103"/>
              <a:gd name="T39" fmla="*/ 27 h 64"/>
              <a:gd name="T40" fmla="*/ 2 w 103"/>
              <a:gd name="T41" fmla="*/ 27 h 64"/>
              <a:gd name="T42" fmla="*/ 8 w 103"/>
              <a:gd name="T43" fmla="*/ 41 h 64"/>
              <a:gd name="T44" fmla="*/ 2 w 103"/>
              <a:gd name="T45" fmla="*/ 20 h 64"/>
              <a:gd name="T46" fmla="*/ 2 w 103"/>
              <a:gd name="T47" fmla="*/ 11 h 64"/>
              <a:gd name="T48" fmla="*/ 24 w 103"/>
              <a:gd name="T49" fmla="*/ 4 h 64"/>
              <a:gd name="T50" fmla="*/ 96 w 103"/>
              <a:gd name="T51" fmla="*/ 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3" h="64">
                <a:moveTo>
                  <a:pt x="96" y="9"/>
                </a:moveTo>
                <a:cubicBezTo>
                  <a:pt x="99" y="9"/>
                  <a:pt x="102" y="13"/>
                  <a:pt x="103" y="15"/>
                </a:cubicBezTo>
                <a:cubicBezTo>
                  <a:pt x="102" y="17"/>
                  <a:pt x="99" y="19"/>
                  <a:pt x="96" y="19"/>
                </a:cubicBezTo>
                <a:cubicBezTo>
                  <a:pt x="92" y="17"/>
                  <a:pt x="91" y="23"/>
                  <a:pt x="86" y="21"/>
                </a:cubicBezTo>
                <a:cubicBezTo>
                  <a:pt x="81" y="17"/>
                  <a:pt x="76" y="17"/>
                  <a:pt x="71" y="15"/>
                </a:cubicBezTo>
                <a:cubicBezTo>
                  <a:pt x="68" y="14"/>
                  <a:pt x="65" y="13"/>
                  <a:pt x="63" y="14"/>
                </a:cubicBezTo>
                <a:cubicBezTo>
                  <a:pt x="64" y="17"/>
                  <a:pt x="69" y="16"/>
                  <a:pt x="72" y="17"/>
                </a:cubicBezTo>
                <a:cubicBezTo>
                  <a:pt x="75" y="19"/>
                  <a:pt x="80" y="19"/>
                  <a:pt x="83" y="22"/>
                </a:cubicBezTo>
                <a:cubicBezTo>
                  <a:pt x="60" y="24"/>
                  <a:pt x="35" y="24"/>
                  <a:pt x="15" y="14"/>
                </a:cubicBezTo>
                <a:cubicBezTo>
                  <a:pt x="13" y="13"/>
                  <a:pt x="14" y="10"/>
                  <a:pt x="11" y="11"/>
                </a:cubicBezTo>
                <a:cubicBezTo>
                  <a:pt x="10" y="12"/>
                  <a:pt x="10" y="13"/>
                  <a:pt x="10" y="14"/>
                </a:cubicBezTo>
                <a:cubicBezTo>
                  <a:pt x="18" y="21"/>
                  <a:pt x="29" y="22"/>
                  <a:pt x="39" y="25"/>
                </a:cubicBezTo>
                <a:cubicBezTo>
                  <a:pt x="51" y="24"/>
                  <a:pt x="66" y="27"/>
                  <a:pt x="79" y="26"/>
                </a:cubicBezTo>
                <a:cubicBezTo>
                  <a:pt x="83" y="25"/>
                  <a:pt x="86" y="24"/>
                  <a:pt x="91" y="24"/>
                </a:cubicBezTo>
                <a:lnTo>
                  <a:pt x="92" y="25"/>
                </a:lnTo>
                <a:cubicBezTo>
                  <a:pt x="92" y="37"/>
                  <a:pt x="90" y="46"/>
                  <a:pt x="90" y="58"/>
                </a:cubicBezTo>
                <a:cubicBezTo>
                  <a:pt x="75" y="64"/>
                  <a:pt x="57" y="61"/>
                  <a:pt x="40" y="60"/>
                </a:cubicBezTo>
                <a:cubicBezTo>
                  <a:pt x="28" y="57"/>
                  <a:pt x="15" y="57"/>
                  <a:pt x="5" y="47"/>
                </a:cubicBezTo>
                <a:cubicBezTo>
                  <a:pt x="1" y="41"/>
                  <a:pt x="1" y="34"/>
                  <a:pt x="2" y="26"/>
                </a:cubicBezTo>
                <a:lnTo>
                  <a:pt x="3" y="27"/>
                </a:lnTo>
                <a:lnTo>
                  <a:pt x="2" y="27"/>
                </a:lnTo>
                <a:cubicBezTo>
                  <a:pt x="5" y="32"/>
                  <a:pt x="6" y="37"/>
                  <a:pt x="8" y="41"/>
                </a:cubicBezTo>
                <a:cubicBezTo>
                  <a:pt x="8" y="34"/>
                  <a:pt x="4" y="27"/>
                  <a:pt x="2" y="20"/>
                </a:cubicBezTo>
                <a:cubicBezTo>
                  <a:pt x="0" y="17"/>
                  <a:pt x="2" y="14"/>
                  <a:pt x="2" y="11"/>
                </a:cubicBezTo>
                <a:cubicBezTo>
                  <a:pt x="8" y="7"/>
                  <a:pt x="17" y="7"/>
                  <a:pt x="24" y="4"/>
                </a:cubicBezTo>
                <a:cubicBezTo>
                  <a:pt x="47" y="0"/>
                  <a:pt x="74" y="0"/>
                  <a:pt x="96" y="9"/>
                </a:cubicBezTo>
                <a:close/>
              </a:path>
            </a:pathLst>
          </a:custGeom>
          <a:solidFill>
            <a:srgbClr val="E8F5F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79" name="Freeform 639"/>
          <p:cNvSpPr>
            <a:spLocks/>
          </p:cNvSpPr>
          <p:nvPr/>
        </p:nvSpPr>
        <p:spPr bwMode="auto">
          <a:xfrm>
            <a:off x="6027738" y="2649538"/>
            <a:ext cx="44450" cy="134937"/>
          </a:xfrm>
          <a:custGeom>
            <a:avLst/>
            <a:gdLst>
              <a:gd name="T0" fmla="*/ 9 w 13"/>
              <a:gd name="T1" fmla="*/ 35 h 39"/>
              <a:gd name="T2" fmla="*/ 0 w 13"/>
              <a:gd name="T3" fmla="*/ 39 h 39"/>
              <a:gd name="T4" fmla="*/ 2 w 13"/>
              <a:gd name="T5" fmla="*/ 5 h 39"/>
              <a:gd name="T6" fmla="*/ 12 w 13"/>
              <a:gd name="T7" fmla="*/ 0 h 39"/>
              <a:gd name="T8" fmla="*/ 9 w 13"/>
              <a:gd name="T9" fmla="*/ 3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39">
                <a:moveTo>
                  <a:pt x="9" y="35"/>
                </a:moveTo>
                <a:cubicBezTo>
                  <a:pt x="7" y="38"/>
                  <a:pt x="3" y="39"/>
                  <a:pt x="0" y="39"/>
                </a:cubicBezTo>
                <a:cubicBezTo>
                  <a:pt x="0" y="27"/>
                  <a:pt x="1" y="18"/>
                  <a:pt x="2" y="5"/>
                </a:cubicBezTo>
                <a:cubicBezTo>
                  <a:pt x="5" y="4"/>
                  <a:pt x="9" y="3"/>
                  <a:pt x="12" y="0"/>
                </a:cubicBezTo>
                <a:cubicBezTo>
                  <a:pt x="13" y="12"/>
                  <a:pt x="12" y="25"/>
                  <a:pt x="9" y="35"/>
                </a:cubicBezTo>
                <a:close/>
              </a:path>
            </a:pathLst>
          </a:custGeom>
          <a:solidFill>
            <a:srgbClr val="E8F5F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80" name="Freeform 640"/>
          <p:cNvSpPr>
            <a:spLocks/>
          </p:cNvSpPr>
          <p:nvPr/>
        </p:nvSpPr>
        <p:spPr bwMode="auto">
          <a:xfrm>
            <a:off x="6557963" y="2655888"/>
            <a:ext cx="7937" cy="17462"/>
          </a:xfrm>
          <a:custGeom>
            <a:avLst/>
            <a:gdLst>
              <a:gd name="T0" fmla="*/ 2 w 2"/>
              <a:gd name="T1" fmla="*/ 3 h 5"/>
              <a:gd name="T2" fmla="*/ 2 w 2"/>
              <a:gd name="T3" fmla="*/ 5 h 5"/>
              <a:gd name="T4" fmla="*/ 0 w 2"/>
              <a:gd name="T5" fmla="*/ 1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2" y="5"/>
                </a:lnTo>
                <a:cubicBezTo>
                  <a:pt x="1" y="4"/>
                  <a:pt x="0" y="3"/>
                  <a:pt x="0" y="1"/>
                </a:cubicBezTo>
                <a:cubicBezTo>
                  <a:pt x="2" y="0"/>
                  <a:pt x="1" y="2"/>
                  <a:pt x="2" y="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81" name="Rectangle 641"/>
          <p:cNvSpPr>
            <a:spLocks noChangeArrowheads="1"/>
          </p:cNvSpPr>
          <p:nvPr/>
        </p:nvSpPr>
        <p:spPr bwMode="auto">
          <a:xfrm>
            <a:off x="5713413" y="2670175"/>
            <a:ext cx="1587" cy="31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82" name="Freeform 642"/>
          <p:cNvSpPr>
            <a:spLocks/>
          </p:cNvSpPr>
          <p:nvPr/>
        </p:nvSpPr>
        <p:spPr bwMode="auto">
          <a:xfrm>
            <a:off x="6442075" y="2690813"/>
            <a:ext cx="365125" cy="396875"/>
          </a:xfrm>
          <a:custGeom>
            <a:avLst/>
            <a:gdLst>
              <a:gd name="T0" fmla="*/ 54 w 106"/>
              <a:gd name="T1" fmla="*/ 3 h 115"/>
              <a:gd name="T2" fmla="*/ 53 w 106"/>
              <a:gd name="T3" fmla="*/ 7 h 115"/>
              <a:gd name="T4" fmla="*/ 55 w 106"/>
              <a:gd name="T5" fmla="*/ 10 h 115"/>
              <a:gd name="T6" fmla="*/ 67 w 106"/>
              <a:gd name="T7" fmla="*/ 6 h 115"/>
              <a:gd name="T8" fmla="*/ 64 w 106"/>
              <a:gd name="T9" fmla="*/ 12 h 115"/>
              <a:gd name="T10" fmla="*/ 61 w 106"/>
              <a:gd name="T11" fmla="*/ 14 h 115"/>
              <a:gd name="T12" fmla="*/ 65 w 106"/>
              <a:gd name="T13" fmla="*/ 18 h 115"/>
              <a:gd name="T14" fmla="*/ 73 w 106"/>
              <a:gd name="T15" fmla="*/ 12 h 115"/>
              <a:gd name="T16" fmla="*/ 72 w 106"/>
              <a:gd name="T17" fmla="*/ 18 h 115"/>
              <a:gd name="T18" fmla="*/ 71 w 106"/>
              <a:gd name="T19" fmla="*/ 22 h 115"/>
              <a:gd name="T20" fmla="*/ 76 w 106"/>
              <a:gd name="T21" fmla="*/ 21 h 115"/>
              <a:gd name="T22" fmla="*/ 80 w 106"/>
              <a:gd name="T23" fmla="*/ 23 h 115"/>
              <a:gd name="T24" fmla="*/ 83 w 106"/>
              <a:gd name="T25" fmla="*/ 24 h 115"/>
              <a:gd name="T26" fmla="*/ 82 w 106"/>
              <a:gd name="T27" fmla="*/ 32 h 115"/>
              <a:gd name="T28" fmla="*/ 96 w 106"/>
              <a:gd name="T29" fmla="*/ 44 h 115"/>
              <a:gd name="T30" fmla="*/ 87 w 106"/>
              <a:gd name="T31" fmla="*/ 45 h 115"/>
              <a:gd name="T32" fmla="*/ 96 w 106"/>
              <a:gd name="T33" fmla="*/ 48 h 115"/>
              <a:gd name="T34" fmla="*/ 99 w 106"/>
              <a:gd name="T35" fmla="*/ 38 h 115"/>
              <a:gd name="T36" fmla="*/ 106 w 106"/>
              <a:gd name="T37" fmla="*/ 34 h 115"/>
              <a:gd name="T38" fmla="*/ 105 w 106"/>
              <a:gd name="T39" fmla="*/ 40 h 115"/>
              <a:gd name="T40" fmla="*/ 106 w 106"/>
              <a:gd name="T41" fmla="*/ 83 h 115"/>
              <a:gd name="T42" fmla="*/ 87 w 106"/>
              <a:gd name="T43" fmla="*/ 68 h 115"/>
              <a:gd name="T44" fmla="*/ 85 w 106"/>
              <a:gd name="T45" fmla="*/ 66 h 115"/>
              <a:gd name="T46" fmla="*/ 73 w 106"/>
              <a:gd name="T47" fmla="*/ 92 h 115"/>
              <a:gd name="T48" fmla="*/ 59 w 106"/>
              <a:gd name="T49" fmla="*/ 112 h 115"/>
              <a:gd name="T50" fmla="*/ 38 w 106"/>
              <a:gd name="T51" fmla="*/ 108 h 115"/>
              <a:gd name="T52" fmla="*/ 36 w 106"/>
              <a:gd name="T53" fmla="*/ 107 h 115"/>
              <a:gd name="T54" fmla="*/ 21 w 106"/>
              <a:gd name="T55" fmla="*/ 61 h 115"/>
              <a:gd name="T56" fmla="*/ 25 w 106"/>
              <a:gd name="T57" fmla="*/ 54 h 115"/>
              <a:gd name="T58" fmla="*/ 0 w 106"/>
              <a:gd name="T59" fmla="*/ 55 h 115"/>
              <a:gd name="T60" fmla="*/ 19 w 106"/>
              <a:gd name="T61" fmla="*/ 48 h 115"/>
              <a:gd name="T62" fmla="*/ 57 w 106"/>
              <a:gd name="T6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6" h="115">
                <a:moveTo>
                  <a:pt x="57" y="0"/>
                </a:moveTo>
                <a:cubicBezTo>
                  <a:pt x="57" y="2"/>
                  <a:pt x="55" y="2"/>
                  <a:pt x="54" y="3"/>
                </a:cubicBezTo>
                <a:cubicBezTo>
                  <a:pt x="53" y="3"/>
                  <a:pt x="52" y="4"/>
                  <a:pt x="52" y="5"/>
                </a:cubicBezTo>
                <a:cubicBezTo>
                  <a:pt x="52" y="5"/>
                  <a:pt x="53" y="6"/>
                  <a:pt x="53" y="7"/>
                </a:cubicBezTo>
                <a:cubicBezTo>
                  <a:pt x="56" y="5"/>
                  <a:pt x="58" y="2"/>
                  <a:pt x="62" y="2"/>
                </a:cubicBezTo>
                <a:cubicBezTo>
                  <a:pt x="60" y="5"/>
                  <a:pt x="55" y="5"/>
                  <a:pt x="55" y="10"/>
                </a:cubicBezTo>
                <a:cubicBezTo>
                  <a:pt x="55" y="11"/>
                  <a:pt x="57" y="10"/>
                  <a:pt x="58" y="12"/>
                </a:cubicBezTo>
                <a:cubicBezTo>
                  <a:pt x="62" y="13"/>
                  <a:pt x="64" y="7"/>
                  <a:pt x="67" y="6"/>
                </a:cubicBezTo>
                <a:lnTo>
                  <a:pt x="63" y="11"/>
                </a:lnTo>
                <a:lnTo>
                  <a:pt x="64" y="12"/>
                </a:lnTo>
                <a:lnTo>
                  <a:pt x="68" y="8"/>
                </a:lnTo>
                <a:cubicBezTo>
                  <a:pt x="67" y="11"/>
                  <a:pt x="64" y="13"/>
                  <a:pt x="61" y="14"/>
                </a:cubicBezTo>
                <a:cubicBezTo>
                  <a:pt x="62" y="16"/>
                  <a:pt x="65" y="13"/>
                  <a:pt x="66" y="14"/>
                </a:cubicBezTo>
                <a:cubicBezTo>
                  <a:pt x="66" y="16"/>
                  <a:pt x="63" y="17"/>
                  <a:pt x="65" y="18"/>
                </a:cubicBezTo>
                <a:cubicBezTo>
                  <a:pt x="66" y="17"/>
                  <a:pt x="67" y="16"/>
                  <a:pt x="68" y="17"/>
                </a:cubicBezTo>
                <a:cubicBezTo>
                  <a:pt x="70" y="16"/>
                  <a:pt x="71" y="13"/>
                  <a:pt x="73" y="12"/>
                </a:cubicBezTo>
                <a:cubicBezTo>
                  <a:pt x="73" y="13"/>
                  <a:pt x="70" y="17"/>
                  <a:pt x="69" y="18"/>
                </a:cubicBezTo>
                <a:cubicBezTo>
                  <a:pt x="69" y="20"/>
                  <a:pt x="71" y="19"/>
                  <a:pt x="72" y="18"/>
                </a:cubicBezTo>
                <a:lnTo>
                  <a:pt x="74" y="17"/>
                </a:lnTo>
                <a:cubicBezTo>
                  <a:pt x="72" y="18"/>
                  <a:pt x="73" y="20"/>
                  <a:pt x="71" y="22"/>
                </a:cubicBezTo>
                <a:cubicBezTo>
                  <a:pt x="70" y="23"/>
                  <a:pt x="71" y="23"/>
                  <a:pt x="72" y="24"/>
                </a:cubicBezTo>
                <a:cubicBezTo>
                  <a:pt x="74" y="23"/>
                  <a:pt x="75" y="20"/>
                  <a:pt x="76" y="21"/>
                </a:cubicBezTo>
                <a:cubicBezTo>
                  <a:pt x="76" y="22"/>
                  <a:pt x="73" y="23"/>
                  <a:pt x="76" y="24"/>
                </a:cubicBezTo>
                <a:cubicBezTo>
                  <a:pt x="77" y="24"/>
                  <a:pt x="78" y="22"/>
                  <a:pt x="80" y="23"/>
                </a:cubicBezTo>
                <a:cubicBezTo>
                  <a:pt x="80" y="24"/>
                  <a:pt x="78" y="25"/>
                  <a:pt x="79" y="26"/>
                </a:cubicBezTo>
                <a:cubicBezTo>
                  <a:pt x="81" y="27"/>
                  <a:pt x="81" y="25"/>
                  <a:pt x="83" y="24"/>
                </a:cubicBezTo>
                <a:cubicBezTo>
                  <a:pt x="79" y="27"/>
                  <a:pt x="83" y="28"/>
                  <a:pt x="81" y="32"/>
                </a:cubicBezTo>
                <a:lnTo>
                  <a:pt x="82" y="32"/>
                </a:lnTo>
                <a:cubicBezTo>
                  <a:pt x="85" y="30"/>
                  <a:pt x="87" y="27"/>
                  <a:pt x="91" y="28"/>
                </a:cubicBezTo>
                <a:cubicBezTo>
                  <a:pt x="96" y="31"/>
                  <a:pt x="96" y="39"/>
                  <a:pt x="96" y="44"/>
                </a:cubicBezTo>
                <a:cubicBezTo>
                  <a:pt x="94" y="46"/>
                  <a:pt x="93" y="47"/>
                  <a:pt x="90" y="47"/>
                </a:cubicBezTo>
                <a:cubicBezTo>
                  <a:pt x="88" y="47"/>
                  <a:pt x="89" y="45"/>
                  <a:pt x="87" y="45"/>
                </a:cubicBezTo>
                <a:cubicBezTo>
                  <a:pt x="86" y="46"/>
                  <a:pt x="86" y="48"/>
                  <a:pt x="87" y="49"/>
                </a:cubicBezTo>
                <a:cubicBezTo>
                  <a:pt x="90" y="51"/>
                  <a:pt x="93" y="50"/>
                  <a:pt x="96" y="48"/>
                </a:cubicBezTo>
                <a:cubicBezTo>
                  <a:pt x="102" y="44"/>
                  <a:pt x="97" y="38"/>
                  <a:pt x="101" y="34"/>
                </a:cubicBezTo>
                <a:cubicBezTo>
                  <a:pt x="101" y="35"/>
                  <a:pt x="100" y="36"/>
                  <a:pt x="99" y="38"/>
                </a:cubicBezTo>
                <a:cubicBezTo>
                  <a:pt x="100" y="38"/>
                  <a:pt x="101" y="39"/>
                  <a:pt x="102" y="39"/>
                </a:cubicBezTo>
                <a:cubicBezTo>
                  <a:pt x="103" y="37"/>
                  <a:pt x="104" y="35"/>
                  <a:pt x="106" y="34"/>
                </a:cubicBezTo>
                <a:cubicBezTo>
                  <a:pt x="105" y="36"/>
                  <a:pt x="101" y="39"/>
                  <a:pt x="103" y="41"/>
                </a:cubicBezTo>
                <a:lnTo>
                  <a:pt x="105" y="40"/>
                </a:lnTo>
                <a:cubicBezTo>
                  <a:pt x="104" y="45"/>
                  <a:pt x="103" y="53"/>
                  <a:pt x="104" y="59"/>
                </a:cubicBezTo>
                <a:cubicBezTo>
                  <a:pt x="104" y="67"/>
                  <a:pt x="105" y="75"/>
                  <a:pt x="106" y="83"/>
                </a:cubicBezTo>
                <a:cubicBezTo>
                  <a:pt x="92" y="87"/>
                  <a:pt x="78" y="94"/>
                  <a:pt x="66" y="104"/>
                </a:cubicBezTo>
                <a:cubicBezTo>
                  <a:pt x="76" y="94"/>
                  <a:pt x="85" y="83"/>
                  <a:pt x="87" y="68"/>
                </a:cubicBezTo>
                <a:cubicBezTo>
                  <a:pt x="87" y="68"/>
                  <a:pt x="88" y="67"/>
                  <a:pt x="87" y="67"/>
                </a:cubicBezTo>
                <a:cubicBezTo>
                  <a:pt x="87" y="66"/>
                  <a:pt x="86" y="64"/>
                  <a:pt x="85" y="66"/>
                </a:cubicBezTo>
                <a:cubicBezTo>
                  <a:pt x="83" y="67"/>
                  <a:pt x="86" y="70"/>
                  <a:pt x="84" y="72"/>
                </a:cubicBezTo>
                <a:cubicBezTo>
                  <a:pt x="82" y="79"/>
                  <a:pt x="79" y="88"/>
                  <a:pt x="73" y="92"/>
                </a:cubicBezTo>
                <a:cubicBezTo>
                  <a:pt x="69" y="97"/>
                  <a:pt x="64" y="102"/>
                  <a:pt x="59" y="105"/>
                </a:cubicBezTo>
                <a:cubicBezTo>
                  <a:pt x="61" y="107"/>
                  <a:pt x="59" y="110"/>
                  <a:pt x="59" y="112"/>
                </a:cubicBezTo>
                <a:cubicBezTo>
                  <a:pt x="56" y="113"/>
                  <a:pt x="54" y="115"/>
                  <a:pt x="51" y="113"/>
                </a:cubicBezTo>
                <a:cubicBezTo>
                  <a:pt x="47" y="110"/>
                  <a:pt x="43" y="108"/>
                  <a:pt x="38" y="108"/>
                </a:cubicBezTo>
                <a:cubicBezTo>
                  <a:pt x="38" y="108"/>
                  <a:pt x="37" y="107"/>
                  <a:pt x="36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4" y="106"/>
                  <a:pt x="33" y="104"/>
                  <a:pt x="31" y="102"/>
                </a:cubicBezTo>
                <a:cubicBezTo>
                  <a:pt x="25" y="90"/>
                  <a:pt x="23" y="75"/>
                  <a:pt x="21" y="61"/>
                </a:cubicBezTo>
                <a:cubicBezTo>
                  <a:pt x="23" y="61"/>
                  <a:pt x="25" y="58"/>
                  <a:pt x="27" y="56"/>
                </a:cubicBezTo>
                <a:cubicBezTo>
                  <a:pt x="27" y="55"/>
                  <a:pt x="26" y="53"/>
                  <a:pt x="25" y="54"/>
                </a:cubicBezTo>
                <a:cubicBezTo>
                  <a:pt x="20" y="60"/>
                  <a:pt x="12" y="60"/>
                  <a:pt x="6" y="59"/>
                </a:cubicBezTo>
                <a:cubicBezTo>
                  <a:pt x="3" y="59"/>
                  <a:pt x="1" y="57"/>
                  <a:pt x="0" y="55"/>
                </a:cubicBezTo>
                <a:cubicBezTo>
                  <a:pt x="0" y="45"/>
                  <a:pt x="12" y="52"/>
                  <a:pt x="17" y="49"/>
                </a:cubicBezTo>
                <a:cubicBezTo>
                  <a:pt x="18" y="49"/>
                  <a:pt x="19" y="49"/>
                  <a:pt x="19" y="48"/>
                </a:cubicBezTo>
                <a:cubicBezTo>
                  <a:pt x="18" y="37"/>
                  <a:pt x="15" y="23"/>
                  <a:pt x="15" y="13"/>
                </a:cubicBezTo>
                <a:cubicBezTo>
                  <a:pt x="28" y="4"/>
                  <a:pt x="42" y="0"/>
                  <a:pt x="57" y="0"/>
                </a:cubicBezTo>
                <a:close/>
              </a:path>
            </a:pathLst>
          </a:custGeom>
          <a:solidFill>
            <a:srgbClr val="FDC8B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83" name="Freeform 643"/>
          <p:cNvSpPr>
            <a:spLocks/>
          </p:cNvSpPr>
          <p:nvPr/>
        </p:nvSpPr>
        <p:spPr bwMode="auto">
          <a:xfrm>
            <a:off x="6642100" y="2708275"/>
            <a:ext cx="20638" cy="17463"/>
          </a:xfrm>
          <a:custGeom>
            <a:avLst/>
            <a:gdLst>
              <a:gd name="T0" fmla="*/ 6 w 6"/>
              <a:gd name="T1" fmla="*/ 0 h 5"/>
              <a:gd name="T2" fmla="*/ 0 w 6"/>
              <a:gd name="T3" fmla="*/ 5 h 5"/>
              <a:gd name="T4" fmla="*/ 6 w 6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5">
                <a:moveTo>
                  <a:pt x="6" y="0"/>
                </a:moveTo>
                <a:cubicBezTo>
                  <a:pt x="5" y="2"/>
                  <a:pt x="2" y="3"/>
                  <a:pt x="0" y="5"/>
                </a:cubicBezTo>
                <a:cubicBezTo>
                  <a:pt x="0" y="3"/>
                  <a:pt x="4" y="0"/>
                  <a:pt x="6" y="0"/>
                </a:cubicBezTo>
                <a:close/>
              </a:path>
            </a:pathLst>
          </a:custGeom>
          <a:solidFill>
            <a:srgbClr val="FDC8B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84" name="Freeform 644"/>
          <p:cNvSpPr>
            <a:spLocks/>
          </p:cNvSpPr>
          <p:nvPr/>
        </p:nvSpPr>
        <p:spPr bwMode="auto">
          <a:xfrm>
            <a:off x="6675438" y="2728913"/>
            <a:ext cx="7937" cy="6350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85" name="Rectangle 645"/>
          <p:cNvSpPr>
            <a:spLocks noChangeArrowheads="1"/>
          </p:cNvSpPr>
          <p:nvPr/>
        </p:nvSpPr>
        <p:spPr bwMode="auto">
          <a:xfrm>
            <a:off x="6734175" y="2752725"/>
            <a:ext cx="1588" cy="31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86" name="Freeform 646"/>
          <p:cNvSpPr>
            <a:spLocks/>
          </p:cNvSpPr>
          <p:nvPr/>
        </p:nvSpPr>
        <p:spPr bwMode="auto">
          <a:xfrm>
            <a:off x="5695950" y="2773363"/>
            <a:ext cx="369888" cy="358775"/>
          </a:xfrm>
          <a:custGeom>
            <a:avLst/>
            <a:gdLst>
              <a:gd name="T0" fmla="*/ 82 w 107"/>
              <a:gd name="T1" fmla="*/ 10 h 104"/>
              <a:gd name="T2" fmla="*/ 102 w 107"/>
              <a:gd name="T3" fmla="*/ 5 h 104"/>
              <a:gd name="T4" fmla="*/ 104 w 107"/>
              <a:gd name="T5" fmla="*/ 60 h 104"/>
              <a:gd name="T6" fmla="*/ 102 w 107"/>
              <a:gd name="T7" fmla="*/ 76 h 104"/>
              <a:gd name="T8" fmla="*/ 90 w 107"/>
              <a:gd name="T9" fmla="*/ 82 h 104"/>
              <a:gd name="T10" fmla="*/ 50 w 107"/>
              <a:gd name="T11" fmla="*/ 104 h 104"/>
              <a:gd name="T12" fmla="*/ 40 w 107"/>
              <a:gd name="T13" fmla="*/ 93 h 104"/>
              <a:gd name="T14" fmla="*/ 36 w 107"/>
              <a:gd name="T15" fmla="*/ 86 h 104"/>
              <a:gd name="T16" fmla="*/ 19 w 107"/>
              <a:gd name="T17" fmla="*/ 81 h 104"/>
              <a:gd name="T18" fmla="*/ 8 w 107"/>
              <a:gd name="T19" fmla="*/ 42 h 104"/>
              <a:gd name="T20" fmla="*/ 7 w 107"/>
              <a:gd name="T21" fmla="*/ 39 h 104"/>
              <a:gd name="T22" fmla="*/ 5 w 107"/>
              <a:gd name="T23" fmla="*/ 40 h 104"/>
              <a:gd name="T24" fmla="*/ 5 w 107"/>
              <a:gd name="T25" fmla="*/ 41 h 104"/>
              <a:gd name="T26" fmla="*/ 0 w 107"/>
              <a:gd name="T27" fmla="*/ 38 h 104"/>
              <a:gd name="T28" fmla="*/ 2 w 107"/>
              <a:gd name="T29" fmla="*/ 33 h 104"/>
              <a:gd name="T30" fmla="*/ 6 w 107"/>
              <a:gd name="T31" fmla="*/ 32 h 104"/>
              <a:gd name="T32" fmla="*/ 6 w 107"/>
              <a:gd name="T33" fmla="*/ 20 h 104"/>
              <a:gd name="T34" fmla="*/ 10 w 107"/>
              <a:gd name="T35" fmla="*/ 20 h 104"/>
              <a:gd name="T36" fmla="*/ 6 w 107"/>
              <a:gd name="T37" fmla="*/ 16 h 104"/>
              <a:gd name="T38" fmla="*/ 11 w 107"/>
              <a:gd name="T39" fmla="*/ 0 h 104"/>
              <a:gd name="T40" fmla="*/ 82 w 107"/>
              <a:gd name="T41" fmla="*/ 1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7" h="104">
                <a:moveTo>
                  <a:pt x="82" y="10"/>
                </a:moveTo>
                <a:cubicBezTo>
                  <a:pt x="88" y="8"/>
                  <a:pt x="96" y="9"/>
                  <a:pt x="102" y="5"/>
                </a:cubicBezTo>
                <a:cubicBezTo>
                  <a:pt x="107" y="23"/>
                  <a:pt x="106" y="42"/>
                  <a:pt x="104" y="60"/>
                </a:cubicBezTo>
                <a:cubicBezTo>
                  <a:pt x="105" y="66"/>
                  <a:pt x="95" y="71"/>
                  <a:pt x="102" y="76"/>
                </a:cubicBezTo>
                <a:cubicBezTo>
                  <a:pt x="99" y="78"/>
                  <a:pt x="94" y="79"/>
                  <a:pt x="90" y="82"/>
                </a:cubicBezTo>
                <a:cubicBezTo>
                  <a:pt x="76" y="88"/>
                  <a:pt x="63" y="95"/>
                  <a:pt x="50" y="104"/>
                </a:cubicBezTo>
                <a:cubicBezTo>
                  <a:pt x="46" y="101"/>
                  <a:pt x="43" y="97"/>
                  <a:pt x="40" y="93"/>
                </a:cubicBezTo>
                <a:cubicBezTo>
                  <a:pt x="39" y="90"/>
                  <a:pt x="38" y="88"/>
                  <a:pt x="36" y="86"/>
                </a:cubicBezTo>
                <a:cubicBezTo>
                  <a:pt x="29" y="86"/>
                  <a:pt x="24" y="86"/>
                  <a:pt x="19" y="81"/>
                </a:cubicBezTo>
                <a:cubicBezTo>
                  <a:pt x="12" y="70"/>
                  <a:pt x="11" y="55"/>
                  <a:pt x="8" y="42"/>
                </a:cubicBezTo>
                <a:cubicBezTo>
                  <a:pt x="9" y="41"/>
                  <a:pt x="7" y="40"/>
                  <a:pt x="7" y="39"/>
                </a:cubicBezTo>
                <a:cubicBezTo>
                  <a:pt x="6" y="38"/>
                  <a:pt x="5" y="39"/>
                  <a:pt x="5" y="40"/>
                </a:cubicBezTo>
                <a:lnTo>
                  <a:pt x="5" y="41"/>
                </a:lnTo>
                <a:cubicBezTo>
                  <a:pt x="3" y="41"/>
                  <a:pt x="1" y="40"/>
                  <a:pt x="0" y="38"/>
                </a:cubicBezTo>
                <a:cubicBezTo>
                  <a:pt x="0" y="37"/>
                  <a:pt x="0" y="34"/>
                  <a:pt x="2" y="33"/>
                </a:cubicBezTo>
                <a:cubicBezTo>
                  <a:pt x="4" y="34"/>
                  <a:pt x="5" y="33"/>
                  <a:pt x="6" y="32"/>
                </a:cubicBezTo>
                <a:cubicBezTo>
                  <a:pt x="6" y="28"/>
                  <a:pt x="5" y="24"/>
                  <a:pt x="6" y="20"/>
                </a:cubicBezTo>
                <a:cubicBezTo>
                  <a:pt x="8" y="19"/>
                  <a:pt x="9" y="23"/>
                  <a:pt x="10" y="20"/>
                </a:cubicBezTo>
                <a:cubicBezTo>
                  <a:pt x="10" y="19"/>
                  <a:pt x="8" y="18"/>
                  <a:pt x="6" y="16"/>
                </a:cubicBezTo>
                <a:cubicBezTo>
                  <a:pt x="8" y="11"/>
                  <a:pt x="8" y="5"/>
                  <a:pt x="11" y="0"/>
                </a:cubicBezTo>
                <a:cubicBezTo>
                  <a:pt x="33" y="12"/>
                  <a:pt x="56" y="12"/>
                  <a:pt x="82" y="10"/>
                </a:cubicBezTo>
                <a:close/>
              </a:path>
            </a:pathLst>
          </a:custGeom>
          <a:solidFill>
            <a:srgbClr val="FDC8B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87" name="Freeform 647"/>
          <p:cNvSpPr>
            <a:spLocks/>
          </p:cNvSpPr>
          <p:nvPr/>
        </p:nvSpPr>
        <p:spPr bwMode="auto">
          <a:xfrm>
            <a:off x="6545263" y="2781300"/>
            <a:ext cx="33337" cy="30163"/>
          </a:xfrm>
          <a:custGeom>
            <a:avLst/>
            <a:gdLst>
              <a:gd name="T0" fmla="*/ 10 w 10"/>
              <a:gd name="T1" fmla="*/ 9 h 9"/>
              <a:gd name="T2" fmla="*/ 0 w 10"/>
              <a:gd name="T3" fmla="*/ 3 h 9"/>
              <a:gd name="T4" fmla="*/ 8 w 10"/>
              <a:gd name="T5" fmla="*/ 6 h 9"/>
              <a:gd name="T6" fmla="*/ 10 w 10"/>
              <a:gd name="T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9">
                <a:moveTo>
                  <a:pt x="10" y="9"/>
                </a:moveTo>
                <a:cubicBezTo>
                  <a:pt x="7" y="6"/>
                  <a:pt x="3" y="4"/>
                  <a:pt x="0" y="3"/>
                </a:cubicBezTo>
                <a:cubicBezTo>
                  <a:pt x="3" y="0"/>
                  <a:pt x="5" y="5"/>
                  <a:pt x="8" y="6"/>
                </a:cubicBezTo>
                <a:cubicBezTo>
                  <a:pt x="10" y="7"/>
                  <a:pt x="10" y="8"/>
                  <a:pt x="10" y="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88" name="Freeform 648"/>
          <p:cNvSpPr>
            <a:spLocks/>
          </p:cNvSpPr>
          <p:nvPr/>
        </p:nvSpPr>
        <p:spPr bwMode="auto">
          <a:xfrm>
            <a:off x="6775450" y="2797175"/>
            <a:ext cx="11113" cy="7938"/>
          </a:xfrm>
          <a:custGeom>
            <a:avLst/>
            <a:gdLst>
              <a:gd name="T0" fmla="*/ 1 w 3"/>
              <a:gd name="T1" fmla="*/ 2 h 2"/>
              <a:gd name="T2" fmla="*/ 1 w 3"/>
              <a:gd name="T3" fmla="*/ 0 h 2"/>
              <a:gd name="T4" fmla="*/ 1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1" y="2"/>
                </a:moveTo>
                <a:cubicBezTo>
                  <a:pt x="1" y="2"/>
                  <a:pt x="0" y="0"/>
                  <a:pt x="1" y="0"/>
                </a:cubicBezTo>
                <a:cubicBezTo>
                  <a:pt x="0" y="1"/>
                  <a:pt x="3" y="1"/>
                  <a:pt x="1" y="2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89" name="Freeform 649"/>
          <p:cNvSpPr>
            <a:spLocks/>
          </p:cNvSpPr>
          <p:nvPr/>
        </p:nvSpPr>
        <p:spPr bwMode="auto">
          <a:xfrm>
            <a:off x="6734175" y="2808288"/>
            <a:ext cx="23813" cy="30162"/>
          </a:xfrm>
          <a:custGeom>
            <a:avLst/>
            <a:gdLst>
              <a:gd name="T0" fmla="*/ 7 w 7"/>
              <a:gd name="T1" fmla="*/ 3 h 9"/>
              <a:gd name="T2" fmla="*/ 3 w 7"/>
              <a:gd name="T3" fmla="*/ 9 h 9"/>
              <a:gd name="T4" fmla="*/ 4 w 7"/>
              <a:gd name="T5" fmla="*/ 2 h 9"/>
              <a:gd name="T6" fmla="*/ 0 w 7"/>
              <a:gd name="T7" fmla="*/ 1 h 9"/>
              <a:gd name="T8" fmla="*/ 3 w 7"/>
              <a:gd name="T9" fmla="*/ 0 h 9"/>
              <a:gd name="T10" fmla="*/ 7 w 7"/>
              <a:gd name="T11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9">
                <a:moveTo>
                  <a:pt x="7" y="3"/>
                </a:moveTo>
                <a:cubicBezTo>
                  <a:pt x="6" y="5"/>
                  <a:pt x="6" y="8"/>
                  <a:pt x="3" y="9"/>
                </a:cubicBezTo>
                <a:cubicBezTo>
                  <a:pt x="2" y="6"/>
                  <a:pt x="7" y="4"/>
                  <a:pt x="4" y="2"/>
                </a:cubicBezTo>
                <a:cubicBezTo>
                  <a:pt x="2" y="1"/>
                  <a:pt x="0" y="5"/>
                  <a:pt x="0" y="1"/>
                </a:cubicBezTo>
                <a:cubicBezTo>
                  <a:pt x="1" y="1"/>
                  <a:pt x="2" y="0"/>
                  <a:pt x="3" y="0"/>
                </a:cubicBezTo>
                <a:cubicBezTo>
                  <a:pt x="5" y="0"/>
                  <a:pt x="6" y="1"/>
                  <a:pt x="7" y="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90" name="Freeform 650"/>
          <p:cNvSpPr>
            <a:spLocks/>
          </p:cNvSpPr>
          <p:nvPr/>
        </p:nvSpPr>
        <p:spPr bwMode="auto">
          <a:xfrm>
            <a:off x="6030913" y="2811463"/>
            <a:ext cx="11112" cy="11112"/>
          </a:xfrm>
          <a:custGeom>
            <a:avLst/>
            <a:gdLst>
              <a:gd name="T0" fmla="*/ 3 w 3"/>
              <a:gd name="T1" fmla="*/ 2 h 3"/>
              <a:gd name="T2" fmla="*/ 2 w 3"/>
              <a:gd name="T3" fmla="*/ 3 h 3"/>
              <a:gd name="T4" fmla="*/ 1 w 3"/>
              <a:gd name="T5" fmla="*/ 0 h 3"/>
              <a:gd name="T6" fmla="*/ 3 w 3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3" y="2"/>
                </a:moveTo>
                <a:cubicBezTo>
                  <a:pt x="2" y="2"/>
                  <a:pt x="2" y="3"/>
                  <a:pt x="2" y="3"/>
                </a:cubicBezTo>
                <a:cubicBezTo>
                  <a:pt x="1" y="2"/>
                  <a:pt x="0" y="1"/>
                  <a:pt x="1" y="0"/>
                </a:cubicBezTo>
                <a:cubicBezTo>
                  <a:pt x="2" y="0"/>
                  <a:pt x="3" y="1"/>
                  <a:pt x="3" y="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91" name="Freeform 651"/>
          <p:cNvSpPr>
            <a:spLocks/>
          </p:cNvSpPr>
          <p:nvPr/>
        </p:nvSpPr>
        <p:spPr bwMode="auto">
          <a:xfrm>
            <a:off x="6003925" y="2817813"/>
            <a:ext cx="6350" cy="7937"/>
          </a:xfrm>
          <a:custGeom>
            <a:avLst/>
            <a:gdLst>
              <a:gd name="T0" fmla="*/ 2 w 2"/>
              <a:gd name="T1" fmla="*/ 0 h 2"/>
              <a:gd name="T2" fmla="*/ 1 w 2"/>
              <a:gd name="T3" fmla="*/ 2 h 2"/>
              <a:gd name="T4" fmla="*/ 0 w 2"/>
              <a:gd name="T5" fmla="*/ 0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1"/>
                  <a:pt x="2" y="1"/>
                  <a:pt x="1" y="2"/>
                </a:cubicBez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92" name="Freeform 652"/>
          <p:cNvSpPr>
            <a:spLocks/>
          </p:cNvSpPr>
          <p:nvPr/>
        </p:nvSpPr>
        <p:spPr bwMode="auto">
          <a:xfrm>
            <a:off x="6545263" y="2814638"/>
            <a:ext cx="17462" cy="17462"/>
          </a:xfrm>
          <a:custGeom>
            <a:avLst/>
            <a:gdLst>
              <a:gd name="T0" fmla="*/ 5 w 5"/>
              <a:gd name="T1" fmla="*/ 2 h 5"/>
              <a:gd name="T2" fmla="*/ 4 w 5"/>
              <a:gd name="T3" fmla="*/ 3 h 5"/>
              <a:gd name="T4" fmla="*/ 4 w 5"/>
              <a:gd name="T5" fmla="*/ 3 h 5"/>
              <a:gd name="T6" fmla="*/ 1 w 5"/>
              <a:gd name="T7" fmla="*/ 4 h 5"/>
              <a:gd name="T8" fmla="*/ 0 w 5"/>
              <a:gd name="T9" fmla="*/ 1 h 5"/>
              <a:gd name="T10" fmla="*/ 5 w 5"/>
              <a:gd name="T11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5" y="2"/>
                </a:moveTo>
                <a:lnTo>
                  <a:pt x="4" y="3"/>
                </a:lnTo>
                <a:cubicBezTo>
                  <a:pt x="4" y="3"/>
                  <a:pt x="5" y="3"/>
                  <a:pt x="4" y="3"/>
                </a:cubicBezTo>
                <a:cubicBezTo>
                  <a:pt x="4" y="5"/>
                  <a:pt x="2" y="4"/>
                  <a:pt x="1" y="4"/>
                </a:cubicBezTo>
                <a:cubicBezTo>
                  <a:pt x="0" y="3"/>
                  <a:pt x="0" y="2"/>
                  <a:pt x="0" y="1"/>
                </a:cubicBezTo>
                <a:cubicBezTo>
                  <a:pt x="2" y="1"/>
                  <a:pt x="4" y="0"/>
                  <a:pt x="5" y="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93" name="Freeform 653"/>
          <p:cNvSpPr>
            <a:spLocks/>
          </p:cNvSpPr>
          <p:nvPr/>
        </p:nvSpPr>
        <p:spPr bwMode="auto">
          <a:xfrm>
            <a:off x="5892800" y="2817813"/>
            <a:ext cx="11113" cy="17462"/>
          </a:xfrm>
          <a:custGeom>
            <a:avLst/>
            <a:gdLst>
              <a:gd name="T0" fmla="*/ 3 w 3"/>
              <a:gd name="T1" fmla="*/ 2 h 5"/>
              <a:gd name="T2" fmla="*/ 1 w 3"/>
              <a:gd name="T3" fmla="*/ 4 h 5"/>
              <a:gd name="T4" fmla="*/ 3 w 3"/>
              <a:gd name="T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3" y="2"/>
                </a:moveTo>
                <a:cubicBezTo>
                  <a:pt x="3" y="3"/>
                  <a:pt x="2" y="5"/>
                  <a:pt x="1" y="4"/>
                </a:cubicBezTo>
                <a:cubicBezTo>
                  <a:pt x="0" y="2"/>
                  <a:pt x="2" y="0"/>
                  <a:pt x="3" y="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94" name="Freeform 654"/>
          <p:cNvSpPr>
            <a:spLocks/>
          </p:cNvSpPr>
          <p:nvPr/>
        </p:nvSpPr>
        <p:spPr bwMode="auto">
          <a:xfrm>
            <a:off x="5862638" y="2825750"/>
            <a:ext cx="6350" cy="9525"/>
          </a:xfrm>
          <a:custGeom>
            <a:avLst/>
            <a:gdLst>
              <a:gd name="T0" fmla="*/ 2 w 2"/>
              <a:gd name="T1" fmla="*/ 1 h 3"/>
              <a:gd name="T2" fmla="*/ 1 w 2"/>
              <a:gd name="T3" fmla="*/ 3 h 3"/>
              <a:gd name="T4" fmla="*/ 0 w 2"/>
              <a:gd name="T5" fmla="*/ 2 h 3"/>
              <a:gd name="T6" fmla="*/ 2 w 2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1"/>
                </a:moveTo>
                <a:cubicBezTo>
                  <a:pt x="2" y="2"/>
                  <a:pt x="2" y="2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0"/>
                  <a:pt x="2" y="0"/>
                  <a:pt x="2" y="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95" name="Freeform 655"/>
          <p:cNvSpPr>
            <a:spLocks/>
          </p:cNvSpPr>
          <p:nvPr/>
        </p:nvSpPr>
        <p:spPr bwMode="auto">
          <a:xfrm>
            <a:off x="5965825" y="2828925"/>
            <a:ext cx="6350" cy="6350"/>
          </a:xfrm>
          <a:custGeom>
            <a:avLst/>
            <a:gdLst>
              <a:gd name="T0" fmla="*/ 2 w 2"/>
              <a:gd name="T1" fmla="*/ 0 h 2"/>
              <a:gd name="T2" fmla="*/ 1 w 2"/>
              <a:gd name="T3" fmla="*/ 2 h 2"/>
              <a:gd name="T4" fmla="*/ 0 w 2"/>
              <a:gd name="T5" fmla="*/ 2 h 2"/>
              <a:gd name="T6" fmla="*/ 1 w 2"/>
              <a:gd name="T7" fmla="*/ 0 h 2"/>
              <a:gd name="T8" fmla="*/ 2 w 2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1"/>
                  <a:pt x="2" y="2"/>
                  <a:pt x="1" y="2"/>
                </a:cubicBezTo>
                <a:lnTo>
                  <a:pt x="0" y="2"/>
                </a:lnTo>
                <a:lnTo>
                  <a:pt x="1" y="0"/>
                </a:ln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96" name="Freeform 656"/>
          <p:cNvSpPr>
            <a:spLocks/>
          </p:cNvSpPr>
          <p:nvPr/>
        </p:nvSpPr>
        <p:spPr bwMode="auto">
          <a:xfrm>
            <a:off x="5778500" y="2835275"/>
            <a:ext cx="55563" cy="152400"/>
          </a:xfrm>
          <a:custGeom>
            <a:avLst/>
            <a:gdLst>
              <a:gd name="T0" fmla="*/ 13 w 16"/>
              <a:gd name="T1" fmla="*/ 11 h 44"/>
              <a:gd name="T2" fmla="*/ 8 w 16"/>
              <a:gd name="T3" fmla="*/ 37 h 44"/>
              <a:gd name="T4" fmla="*/ 8 w 16"/>
              <a:gd name="T5" fmla="*/ 44 h 44"/>
              <a:gd name="T6" fmla="*/ 4 w 16"/>
              <a:gd name="T7" fmla="*/ 35 h 44"/>
              <a:gd name="T8" fmla="*/ 3 w 16"/>
              <a:gd name="T9" fmla="*/ 31 h 44"/>
              <a:gd name="T10" fmla="*/ 8 w 16"/>
              <a:gd name="T11" fmla="*/ 33 h 44"/>
              <a:gd name="T12" fmla="*/ 10 w 16"/>
              <a:gd name="T13" fmla="*/ 27 h 44"/>
              <a:gd name="T14" fmla="*/ 11 w 16"/>
              <a:gd name="T15" fmla="*/ 18 h 44"/>
              <a:gd name="T16" fmla="*/ 9 w 16"/>
              <a:gd name="T17" fmla="*/ 29 h 44"/>
              <a:gd name="T18" fmla="*/ 5 w 16"/>
              <a:gd name="T19" fmla="*/ 24 h 44"/>
              <a:gd name="T20" fmla="*/ 3 w 16"/>
              <a:gd name="T21" fmla="*/ 26 h 44"/>
              <a:gd name="T22" fmla="*/ 2 w 16"/>
              <a:gd name="T23" fmla="*/ 24 h 44"/>
              <a:gd name="T24" fmla="*/ 6 w 16"/>
              <a:gd name="T25" fmla="*/ 22 h 44"/>
              <a:gd name="T26" fmla="*/ 7 w 16"/>
              <a:gd name="T27" fmla="*/ 23 h 44"/>
              <a:gd name="T28" fmla="*/ 8 w 16"/>
              <a:gd name="T29" fmla="*/ 23 h 44"/>
              <a:gd name="T30" fmla="*/ 3 w 16"/>
              <a:gd name="T31" fmla="*/ 18 h 44"/>
              <a:gd name="T32" fmla="*/ 8 w 16"/>
              <a:gd name="T33" fmla="*/ 21 h 44"/>
              <a:gd name="T34" fmla="*/ 9 w 16"/>
              <a:gd name="T35" fmla="*/ 19 h 44"/>
              <a:gd name="T36" fmla="*/ 6 w 16"/>
              <a:gd name="T37" fmla="*/ 16 h 44"/>
              <a:gd name="T38" fmla="*/ 8 w 16"/>
              <a:gd name="T39" fmla="*/ 16 h 44"/>
              <a:gd name="T40" fmla="*/ 6 w 16"/>
              <a:gd name="T41" fmla="*/ 9 h 44"/>
              <a:gd name="T42" fmla="*/ 4 w 16"/>
              <a:gd name="T43" fmla="*/ 10 h 44"/>
              <a:gd name="T44" fmla="*/ 3 w 16"/>
              <a:gd name="T45" fmla="*/ 12 h 44"/>
              <a:gd name="T46" fmla="*/ 3 w 16"/>
              <a:gd name="T47" fmla="*/ 8 h 44"/>
              <a:gd name="T48" fmla="*/ 7 w 16"/>
              <a:gd name="T49" fmla="*/ 7 h 44"/>
              <a:gd name="T50" fmla="*/ 11 w 16"/>
              <a:gd name="T51" fmla="*/ 18 h 44"/>
              <a:gd name="T52" fmla="*/ 10 w 16"/>
              <a:gd name="T53" fmla="*/ 9 h 44"/>
              <a:gd name="T54" fmla="*/ 7 w 16"/>
              <a:gd name="T55" fmla="*/ 3 h 44"/>
              <a:gd name="T56" fmla="*/ 0 w 16"/>
              <a:gd name="T57" fmla="*/ 4 h 44"/>
              <a:gd name="T58" fmla="*/ 5 w 16"/>
              <a:gd name="T59" fmla="*/ 1 h 44"/>
              <a:gd name="T60" fmla="*/ 13 w 16"/>
              <a:gd name="T61" fmla="*/ 1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" h="44">
                <a:moveTo>
                  <a:pt x="13" y="11"/>
                </a:moveTo>
                <a:cubicBezTo>
                  <a:pt x="14" y="20"/>
                  <a:pt x="16" y="30"/>
                  <a:pt x="8" y="37"/>
                </a:cubicBezTo>
                <a:cubicBezTo>
                  <a:pt x="8" y="39"/>
                  <a:pt x="9" y="42"/>
                  <a:pt x="8" y="44"/>
                </a:cubicBezTo>
                <a:cubicBezTo>
                  <a:pt x="7" y="41"/>
                  <a:pt x="8" y="36"/>
                  <a:pt x="4" y="35"/>
                </a:cubicBezTo>
                <a:cubicBezTo>
                  <a:pt x="3" y="34"/>
                  <a:pt x="2" y="32"/>
                  <a:pt x="3" y="31"/>
                </a:cubicBezTo>
                <a:cubicBezTo>
                  <a:pt x="5" y="31"/>
                  <a:pt x="5" y="36"/>
                  <a:pt x="8" y="33"/>
                </a:cubicBezTo>
                <a:cubicBezTo>
                  <a:pt x="8" y="31"/>
                  <a:pt x="12" y="30"/>
                  <a:pt x="10" y="27"/>
                </a:cubicBezTo>
                <a:cubicBezTo>
                  <a:pt x="13" y="25"/>
                  <a:pt x="12" y="21"/>
                  <a:pt x="11" y="18"/>
                </a:cubicBezTo>
                <a:cubicBezTo>
                  <a:pt x="10" y="22"/>
                  <a:pt x="9" y="26"/>
                  <a:pt x="9" y="29"/>
                </a:cubicBezTo>
                <a:cubicBezTo>
                  <a:pt x="5" y="30"/>
                  <a:pt x="8" y="25"/>
                  <a:pt x="5" y="24"/>
                </a:cubicBezTo>
                <a:lnTo>
                  <a:pt x="3" y="26"/>
                </a:lnTo>
                <a:cubicBezTo>
                  <a:pt x="2" y="26"/>
                  <a:pt x="2" y="25"/>
                  <a:pt x="2" y="24"/>
                </a:cubicBezTo>
                <a:cubicBezTo>
                  <a:pt x="4" y="24"/>
                  <a:pt x="3" y="21"/>
                  <a:pt x="6" y="22"/>
                </a:cubicBezTo>
                <a:cubicBezTo>
                  <a:pt x="6" y="22"/>
                  <a:pt x="7" y="23"/>
                  <a:pt x="7" y="23"/>
                </a:cubicBezTo>
                <a:lnTo>
                  <a:pt x="8" y="23"/>
                </a:lnTo>
                <a:cubicBezTo>
                  <a:pt x="7" y="20"/>
                  <a:pt x="3" y="20"/>
                  <a:pt x="3" y="18"/>
                </a:cubicBezTo>
                <a:cubicBezTo>
                  <a:pt x="5" y="17"/>
                  <a:pt x="7" y="19"/>
                  <a:pt x="8" y="21"/>
                </a:cubicBezTo>
                <a:cubicBezTo>
                  <a:pt x="9" y="20"/>
                  <a:pt x="9" y="19"/>
                  <a:pt x="9" y="19"/>
                </a:cubicBezTo>
                <a:cubicBezTo>
                  <a:pt x="8" y="18"/>
                  <a:pt x="5" y="18"/>
                  <a:pt x="6" y="16"/>
                </a:cubicBezTo>
                <a:cubicBezTo>
                  <a:pt x="7" y="15"/>
                  <a:pt x="7" y="16"/>
                  <a:pt x="8" y="16"/>
                </a:cubicBezTo>
                <a:cubicBezTo>
                  <a:pt x="8" y="14"/>
                  <a:pt x="9" y="10"/>
                  <a:pt x="6" y="9"/>
                </a:cubicBezTo>
                <a:cubicBezTo>
                  <a:pt x="5" y="8"/>
                  <a:pt x="5" y="10"/>
                  <a:pt x="4" y="10"/>
                </a:cubicBezTo>
                <a:cubicBezTo>
                  <a:pt x="4" y="11"/>
                  <a:pt x="4" y="13"/>
                  <a:pt x="3" y="12"/>
                </a:cubicBezTo>
                <a:cubicBezTo>
                  <a:pt x="1" y="11"/>
                  <a:pt x="2" y="9"/>
                  <a:pt x="3" y="8"/>
                </a:cubicBezTo>
                <a:cubicBezTo>
                  <a:pt x="3" y="6"/>
                  <a:pt x="5" y="7"/>
                  <a:pt x="7" y="7"/>
                </a:cubicBezTo>
                <a:cubicBezTo>
                  <a:pt x="11" y="9"/>
                  <a:pt x="9" y="15"/>
                  <a:pt x="11" y="18"/>
                </a:cubicBezTo>
                <a:cubicBezTo>
                  <a:pt x="13" y="16"/>
                  <a:pt x="11" y="12"/>
                  <a:pt x="10" y="9"/>
                </a:cubicBezTo>
                <a:cubicBezTo>
                  <a:pt x="8" y="7"/>
                  <a:pt x="9" y="5"/>
                  <a:pt x="7" y="3"/>
                </a:cubicBezTo>
                <a:cubicBezTo>
                  <a:pt x="3" y="2"/>
                  <a:pt x="1" y="11"/>
                  <a:pt x="0" y="4"/>
                </a:cubicBezTo>
                <a:cubicBezTo>
                  <a:pt x="1" y="2"/>
                  <a:pt x="3" y="2"/>
                  <a:pt x="5" y="1"/>
                </a:cubicBezTo>
                <a:cubicBezTo>
                  <a:pt x="12" y="0"/>
                  <a:pt x="11" y="7"/>
                  <a:pt x="13" y="1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97" name="Freeform 657"/>
          <p:cNvSpPr>
            <a:spLocks/>
          </p:cNvSpPr>
          <p:nvPr/>
        </p:nvSpPr>
        <p:spPr bwMode="auto">
          <a:xfrm>
            <a:off x="6024563" y="2838450"/>
            <a:ext cx="6350" cy="11113"/>
          </a:xfrm>
          <a:custGeom>
            <a:avLst/>
            <a:gdLst>
              <a:gd name="T0" fmla="*/ 1 w 2"/>
              <a:gd name="T1" fmla="*/ 2 h 3"/>
              <a:gd name="T2" fmla="*/ 0 w 2"/>
              <a:gd name="T3" fmla="*/ 3 h 3"/>
              <a:gd name="T4" fmla="*/ 0 w 2"/>
              <a:gd name="T5" fmla="*/ 3 h 3"/>
              <a:gd name="T6" fmla="*/ 0 w 2"/>
              <a:gd name="T7" fmla="*/ 1 h 3"/>
              <a:gd name="T8" fmla="*/ 1 w 2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2"/>
                </a:moveTo>
                <a:cubicBezTo>
                  <a:pt x="2" y="2"/>
                  <a:pt x="1" y="2"/>
                  <a:pt x="0" y="3"/>
                </a:cubicBezTo>
                <a:lnTo>
                  <a:pt x="0" y="3"/>
                </a:lnTo>
                <a:lnTo>
                  <a:pt x="0" y="1"/>
                </a:lnTo>
                <a:cubicBezTo>
                  <a:pt x="0" y="0"/>
                  <a:pt x="1" y="1"/>
                  <a:pt x="1" y="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98" name="Freeform 658"/>
          <p:cNvSpPr>
            <a:spLocks/>
          </p:cNvSpPr>
          <p:nvPr/>
        </p:nvSpPr>
        <p:spPr bwMode="auto">
          <a:xfrm>
            <a:off x="5862638" y="2846388"/>
            <a:ext cx="9525" cy="6350"/>
          </a:xfrm>
          <a:custGeom>
            <a:avLst/>
            <a:gdLst>
              <a:gd name="T0" fmla="*/ 3 w 3"/>
              <a:gd name="T1" fmla="*/ 0 h 2"/>
              <a:gd name="T2" fmla="*/ 3 w 3"/>
              <a:gd name="T3" fmla="*/ 2 h 2"/>
              <a:gd name="T4" fmla="*/ 0 w 3"/>
              <a:gd name="T5" fmla="*/ 2 h 2"/>
              <a:gd name="T6" fmla="*/ 1 w 3"/>
              <a:gd name="T7" fmla="*/ 0 h 2"/>
              <a:gd name="T8" fmla="*/ 3 w 3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3" y="2"/>
                </a:lnTo>
                <a:lnTo>
                  <a:pt x="0" y="2"/>
                </a:lnTo>
                <a:cubicBezTo>
                  <a:pt x="1" y="1"/>
                  <a:pt x="0" y="0"/>
                  <a:pt x="1" y="0"/>
                </a:cubicBezTo>
                <a:cubicBezTo>
                  <a:pt x="2" y="0"/>
                  <a:pt x="2" y="0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899" name="Freeform 659"/>
          <p:cNvSpPr>
            <a:spLocks/>
          </p:cNvSpPr>
          <p:nvPr/>
        </p:nvSpPr>
        <p:spPr bwMode="auto">
          <a:xfrm>
            <a:off x="6070600" y="3502025"/>
            <a:ext cx="9525" cy="11113"/>
          </a:xfrm>
          <a:custGeom>
            <a:avLst/>
            <a:gdLst>
              <a:gd name="T0" fmla="*/ 2 w 3"/>
              <a:gd name="T1" fmla="*/ 1 h 3"/>
              <a:gd name="T2" fmla="*/ 1 w 3"/>
              <a:gd name="T3" fmla="*/ 3 h 3"/>
              <a:gd name="T4" fmla="*/ 0 w 3"/>
              <a:gd name="T5" fmla="*/ 2 h 3"/>
              <a:gd name="T6" fmla="*/ 2 w 3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2" y="1"/>
                </a:moveTo>
                <a:cubicBezTo>
                  <a:pt x="3" y="2"/>
                  <a:pt x="2" y="2"/>
                  <a:pt x="1" y="3"/>
                </a:cubicBezTo>
                <a:cubicBezTo>
                  <a:pt x="1" y="3"/>
                  <a:pt x="0" y="2"/>
                  <a:pt x="0" y="2"/>
                </a:cubicBezTo>
                <a:cubicBezTo>
                  <a:pt x="0" y="1"/>
                  <a:pt x="1" y="0"/>
                  <a:pt x="2" y="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00" name="Freeform 660"/>
          <p:cNvSpPr>
            <a:spLocks/>
          </p:cNvSpPr>
          <p:nvPr/>
        </p:nvSpPr>
        <p:spPr bwMode="auto">
          <a:xfrm>
            <a:off x="5875338" y="2860675"/>
            <a:ext cx="11112" cy="9525"/>
          </a:xfrm>
          <a:custGeom>
            <a:avLst/>
            <a:gdLst>
              <a:gd name="T0" fmla="*/ 3 w 3"/>
              <a:gd name="T1" fmla="*/ 0 h 3"/>
              <a:gd name="T2" fmla="*/ 2 w 3"/>
              <a:gd name="T3" fmla="*/ 3 h 3"/>
              <a:gd name="T4" fmla="*/ 0 w 3"/>
              <a:gd name="T5" fmla="*/ 1 h 3"/>
              <a:gd name="T6" fmla="*/ 2 w 3"/>
              <a:gd name="T7" fmla="*/ 0 h 3"/>
              <a:gd name="T8" fmla="*/ 3 w 3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3" y="0"/>
                </a:moveTo>
                <a:cubicBezTo>
                  <a:pt x="3" y="1"/>
                  <a:pt x="3" y="2"/>
                  <a:pt x="2" y="3"/>
                </a:cubicBezTo>
                <a:cubicBezTo>
                  <a:pt x="1" y="3"/>
                  <a:pt x="1" y="2"/>
                  <a:pt x="0" y="1"/>
                </a:cubicBezTo>
                <a:lnTo>
                  <a:pt x="2" y="0"/>
                </a:lnTo>
                <a:cubicBezTo>
                  <a:pt x="2" y="1"/>
                  <a:pt x="3" y="0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01" name="Freeform 661"/>
          <p:cNvSpPr>
            <a:spLocks/>
          </p:cNvSpPr>
          <p:nvPr/>
        </p:nvSpPr>
        <p:spPr bwMode="auto">
          <a:xfrm>
            <a:off x="5983288" y="2860675"/>
            <a:ext cx="12700" cy="9525"/>
          </a:xfrm>
          <a:custGeom>
            <a:avLst/>
            <a:gdLst>
              <a:gd name="T0" fmla="*/ 3 w 4"/>
              <a:gd name="T1" fmla="*/ 0 h 3"/>
              <a:gd name="T2" fmla="*/ 1 w 4"/>
              <a:gd name="T3" fmla="*/ 3 h 3"/>
              <a:gd name="T4" fmla="*/ 2 w 4"/>
              <a:gd name="T5" fmla="*/ 0 h 3"/>
              <a:gd name="T6" fmla="*/ 3 w 4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4" y="2"/>
                  <a:pt x="2" y="2"/>
                  <a:pt x="1" y="3"/>
                </a:cubicBezTo>
                <a:cubicBezTo>
                  <a:pt x="0" y="2"/>
                  <a:pt x="0" y="0"/>
                  <a:pt x="2" y="0"/>
                </a:cubicBezTo>
                <a:cubicBezTo>
                  <a:pt x="2" y="0"/>
                  <a:pt x="3" y="0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02" name="Freeform 662"/>
          <p:cNvSpPr>
            <a:spLocks/>
          </p:cNvSpPr>
          <p:nvPr/>
        </p:nvSpPr>
        <p:spPr bwMode="auto">
          <a:xfrm>
            <a:off x="6021388" y="2870200"/>
            <a:ext cx="6350" cy="11113"/>
          </a:xfrm>
          <a:custGeom>
            <a:avLst/>
            <a:gdLst>
              <a:gd name="T0" fmla="*/ 2 w 2"/>
              <a:gd name="T1" fmla="*/ 2 h 3"/>
              <a:gd name="T2" fmla="*/ 0 w 2"/>
              <a:gd name="T3" fmla="*/ 2 h 3"/>
              <a:gd name="T4" fmla="*/ 1 w 2"/>
              <a:gd name="T5" fmla="*/ 0 h 3"/>
              <a:gd name="T6" fmla="*/ 2 w 2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2"/>
                </a:moveTo>
                <a:cubicBezTo>
                  <a:pt x="1" y="1"/>
                  <a:pt x="1" y="3"/>
                  <a:pt x="0" y="2"/>
                </a:cubicBezTo>
                <a:cubicBezTo>
                  <a:pt x="0" y="1"/>
                  <a:pt x="1" y="0"/>
                  <a:pt x="1" y="0"/>
                </a:cubicBezTo>
                <a:lnTo>
                  <a:pt x="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03" name="Freeform 663"/>
          <p:cNvSpPr>
            <a:spLocks/>
          </p:cNvSpPr>
          <p:nvPr/>
        </p:nvSpPr>
        <p:spPr bwMode="auto">
          <a:xfrm>
            <a:off x="5951538" y="2873375"/>
            <a:ext cx="11112" cy="3175"/>
          </a:xfrm>
          <a:custGeom>
            <a:avLst/>
            <a:gdLst>
              <a:gd name="T0" fmla="*/ 3 w 3"/>
              <a:gd name="T1" fmla="*/ 0 h 1"/>
              <a:gd name="T2" fmla="*/ 2 w 3"/>
              <a:gd name="T3" fmla="*/ 1 h 1"/>
              <a:gd name="T4" fmla="*/ 0 w 3"/>
              <a:gd name="T5" fmla="*/ 1 h 1"/>
              <a:gd name="T6" fmla="*/ 0 w 3"/>
              <a:gd name="T7" fmla="*/ 0 h 1"/>
              <a:gd name="T8" fmla="*/ 3 w 3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3" y="0"/>
                </a:moveTo>
                <a:cubicBezTo>
                  <a:pt x="3" y="0"/>
                  <a:pt x="3" y="1"/>
                  <a:pt x="2" y="1"/>
                </a:cubicBezTo>
                <a:lnTo>
                  <a:pt x="0" y="1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04" name="Freeform 664"/>
          <p:cNvSpPr>
            <a:spLocks/>
          </p:cNvSpPr>
          <p:nvPr/>
        </p:nvSpPr>
        <p:spPr bwMode="auto">
          <a:xfrm>
            <a:off x="5924550" y="2901950"/>
            <a:ext cx="3175" cy="6350"/>
          </a:xfrm>
          <a:custGeom>
            <a:avLst/>
            <a:gdLst>
              <a:gd name="T0" fmla="*/ 1 w 1"/>
              <a:gd name="T1" fmla="*/ 1 h 2"/>
              <a:gd name="T2" fmla="*/ 0 w 1"/>
              <a:gd name="T3" fmla="*/ 2 h 2"/>
              <a:gd name="T4" fmla="*/ 0 w 1"/>
              <a:gd name="T5" fmla="*/ 0 h 2"/>
              <a:gd name="T6" fmla="*/ 1 w 1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1"/>
                </a:moveTo>
                <a:cubicBezTo>
                  <a:pt x="1" y="2"/>
                  <a:pt x="0" y="2"/>
                  <a:pt x="0" y="2"/>
                </a:cubicBezTo>
                <a:lnTo>
                  <a:pt x="0" y="0"/>
                </a:lnTo>
                <a:cubicBezTo>
                  <a:pt x="0" y="0"/>
                  <a:pt x="1" y="0"/>
                  <a:pt x="1" y="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05" name="Freeform 665"/>
          <p:cNvSpPr>
            <a:spLocks/>
          </p:cNvSpPr>
          <p:nvPr/>
        </p:nvSpPr>
        <p:spPr bwMode="auto">
          <a:xfrm>
            <a:off x="5962650" y="2905125"/>
            <a:ext cx="9525" cy="6350"/>
          </a:xfrm>
          <a:custGeom>
            <a:avLst/>
            <a:gdLst>
              <a:gd name="T0" fmla="*/ 3 w 3"/>
              <a:gd name="T1" fmla="*/ 2 h 2"/>
              <a:gd name="T2" fmla="*/ 1 w 3"/>
              <a:gd name="T3" fmla="*/ 2 h 2"/>
              <a:gd name="T4" fmla="*/ 1 w 3"/>
              <a:gd name="T5" fmla="*/ 0 h 2"/>
              <a:gd name="T6" fmla="*/ 3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1"/>
                  <a:pt x="2" y="2"/>
                  <a:pt x="1" y="2"/>
                </a:cubicBezTo>
                <a:cubicBezTo>
                  <a:pt x="0" y="2"/>
                  <a:pt x="1" y="1"/>
                  <a:pt x="1" y="0"/>
                </a:cubicBezTo>
                <a:cubicBezTo>
                  <a:pt x="2" y="1"/>
                  <a:pt x="3" y="0"/>
                  <a:pt x="3" y="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06" name="Freeform 666"/>
          <p:cNvSpPr>
            <a:spLocks/>
          </p:cNvSpPr>
          <p:nvPr/>
        </p:nvSpPr>
        <p:spPr bwMode="auto">
          <a:xfrm>
            <a:off x="6537325" y="2922588"/>
            <a:ext cx="93663" cy="65087"/>
          </a:xfrm>
          <a:custGeom>
            <a:avLst/>
            <a:gdLst>
              <a:gd name="T0" fmla="*/ 27 w 27"/>
              <a:gd name="T1" fmla="*/ 2 h 19"/>
              <a:gd name="T2" fmla="*/ 24 w 27"/>
              <a:gd name="T3" fmla="*/ 3 h 19"/>
              <a:gd name="T4" fmla="*/ 24 w 27"/>
              <a:gd name="T5" fmla="*/ 5 h 19"/>
              <a:gd name="T6" fmla="*/ 2 w 27"/>
              <a:gd name="T7" fmla="*/ 19 h 19"/>
              <a:gd name="T8" fmla="*/ 2 w 27"/>
              <a:gd name="T9" fmla="*/ 15 h 19"/>
              <a:gd name="T10" fmla="*/ 21 w 27"/>
              <a:gd name="T11" fmla="*/ 4 h 19"/>
              <a:gd name="T12" fmla="*/ 20 w 27"/>
              <a:gd name="T13" fmla="*/ 3 h 19"/>
              <a:gd name="T14" fmla="*/ 20 w 27"/>
              <a:gd name="T15" fmla="*/ 1 h 19"/>
              <a:gd name="T16" fmla="*/ 27 w 27"/>
              <a:gd name="T17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19">
                <a:moveTo>
                  <a:pt x="27" y="2"/>
                </a:moveTo>
                <a:lnTo>
                  <a:pt x="24" y="3"/>
                </a:lnTo>
                <a:cubicBezTo>
                  <a:pt x="25" y="4"/>
                  <a:pt x="23" y="4"/>
                  <a:pt x="24" y="5"/>
                </a:cubicBezTo>
                <a:cubicBezTo>
                  <a:pt x="17" y="10"/>
                  <a:pt x="11" y="18"/>
                  <a:pt x="2" y="19"/>
                </a:cubicBezTo>
                <a:cubicBezTo>
                  <a:pt x="0" y="18"/>
                  <a:pt x="2" y="16"/>
                  <a:pt x="2" y="15"/>
                </a:cubicBezTo>
                <a:cubicBezTo>
                  <a:pt x="10" y="15"/>
                  <a:pt x="16" y="9"/>
                  <a:pt x="21" y="4"/>
                </a:cubicBezTo>
                <a:lnTo>
                  <a:pt x="20" y="3"/>
                </a:lnTo>
                <a:lnTo>
                  <a:pt x="20" y="1"/>
                </a:lnTo>
                <a:cubicBezTo>
                  <a:pt x="22" y="0"/>
                  <a:pt x="25" y="2"/>
                  <a:pt x="27" y="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07" name="Freeform 667"/>
          <p:cNvSpPr>
            <a:spLocks/>
          </p:cNvSpPr>
          <p:nvPr/>
        </p:nvSpPr>
        <p:spPr bwMode="auto">
          <a:xfrm>
            <a:off x="6392863" y="2984500"/>
            <a:ext cx="700087" cy="827088"/>
          </a:xfrm>
          <a:custGeom>
            <a:avLst/>
            <a:gdLst>
              <a:gd name="T0" fmla="*/ 136 w 203"/>
              <a:gd name="T1" fmla="*/ 7 h 240"/>
              <a:gd name="T2" fmla="*/ 129 w 203"/>
              <a:gd name="T3" fmla="*/ 10 h 240"/>
              <a:gd name="T4" fmla="*/ 138 w 203"/>
              <a:gd name="T5" fmla="*/ 9 h 240"/>
              <a:gd name="T6" fmla="*/ 183 w 203"/>
              <a:gd name="T7" fmla="*/ 61 h 240"/>
              <a:gd name="T8" fmla="*/ 198 w 203"/>
              <a:gd name="T9" fmla="*/ 108 h 240"/>
              <a:gd name="T10" fmla="*/ 203 w 203"/>
              <a:gd name="T11" fmla="*/ 155 h 240"/>
              <a:gd name="T12" fmla="*/ 147 w 203"/>
              <a:gd name="T13" fmla="*/ 165 h 240"/>
              <a:gd name="T14" fmla="*/ 132 w 203"/>
              <a:gd name="T15" fmla="*/ 168 h 240"/>
              <a:gd name="T16" fmla="*/ 123 w 203"/>
              <a:gd name="T17" fmla="*/ 135 h 240"/>
              <a:gd name="T18" fmla="*/ 101 w 203"/>
              <a:gd name="T19" fmla="*/ 78 h 240"/>
              <a:gd name="T20" fmla="*/ 89 w 203"/>
              <a:gd name="T21" fmla="*/ 54 h 240"/>
              <a:gd name="T22" fmla="*/ 87 w 203"/>
              <a:gd name="T23" fmla="*/ 55 h 240"/>
              <a:gd name="T24" fmla="*/ 93 w 203"/>
              <a:gd name="T25" fmla="*/ 66 h 240"/>
              <a:gd name="T26" fmla="*/ 106 w 203"/>
              <a:gd name="T27" fmla="*/ 97 h 240"/>
              <a:gd name="T28" fmla="*/ 121 w 203"/>
              <a:gd name="T29" fmla="*/ 138 h 240"/>
              <a:gd name="T30" fmla="*/ 124 w 203"/>
              <a:gd name="T31" fmla="*/ 149 h 240"/>
              <a:gd name="T32" fmla="*/ 128 w 203"/>
              <a:gd name="T33" fmla="*/ 169 h 240"/>
              <a:gd name="T34" fmla="*/ 105 w 203"/>
              <a:gd name="T35" fmla="*/ 221 h 240"/>
              <a:gd name="T36" fmla="*/ 103 w 203"/>
              <a:gd name="T37" fmla="*/ 237 h 240"/>
              <a:gd name="T38" fmla="*/ 68 w 203"/>
              <a:gd name="T39" fmla="*/ 233 h 240"/>
              <a:gd name="T40" fmla="*/ 68 w 203"/>
              <a:gd name="T41" fmla="*/ 185 h 240"/>
              <a:gd name="T42" fmla="*/ 67 w 203"/>
              <a:gd name="T43" fmla="*/ 183 h 240"/>
              <a:gd name="T44" fmla="*/ 76 w 203"/>
              <a:gd name="T45" fmla="*/ 178 h 240"/>
              <a:gd name="T46" fmla="*/ 76 w 203"/>
              <a:gd name="T47" fmla="*/ 176 h 240"/>
              <a:gd name="T48" fmla="*/ 64 w 203"/>
              <a:gd name="T49" fmla="*/ 173 h 240"/>
              <a:gd name="T50" fmla="*/ 62 w 203"/>
              <a:gd name="T51" fmla="*/ 166 h 240"/>
              <a:gd name="T52" fmla="*/ 63 w 203"/>
              <a:gd name="T53" fmla="*/ 163 h 240"/>
              <a:gd name="T54" fmla="*/ 60 w 203"/>
              <a:gd name="T55" fmla="*/ 162 h 240"/>
              <a:gd name="T56" fmla="*/ 59 w 203"/>
              <a:gd name="T57" fmla="*/ 160 h 240"/>
              <a:gd name="T58" fmla="*/ 84 w 203"/>
              <a:gd name="T59" fmla="*/ 139 h 240"/>
              <a:gd name="T60" fmla="*/ 82 w 203"/>
              <a:gd name="T61" fmla="*/ 137 h 240"/>
              <a:gd name="T62" fmla="*/ 24 w 203"/>
              <a:gd name="T63" fmla="*/ 175 h 240"/>
              <a:gd name="T64" fmla="*/ 19 w 203"/>
              <a:gd name="T65" fmla="*/ 174 h 240"/>
              <a:gd name="T66" fmla="*/ 0 w 203"/>
              <a:gd name="T67" fmla="*/ 121 h 240"/>
              <a:gd name="T68" fmla="*/ 14 w 203"/>
              <a:gd name="T69" fmla="*/ 123 h 240"/>
              <a:gd name="T70" fmla="*/ 15 w 203"/>
              <a:gd name="T71" fmla="*/ 122 h 240"/>
              <a:gd name="T72" fmla="*/ 15 w 203"/>
              <a:gd name="T73" fmla="*/ 122 h 240"/>
              <a:gd name="T74" fmla="*/ 15 w 203"/>
              <a:gd name="T75" fmla="*/ 117 h 240"/>
              <a:gd name="T76" fmla="*/ 21 w 203"/>
              <a:gd name="T77" fmla="*/ 105 h 240"/>
              <a:gd name="T78" fmla="*/ 27 w 203"/>
              <a:gd name="T79" fmla="*/ 89 h 240"/>
              <a:gd name="T80" fmla="*/ 42 w 203"/>
              <a:gd name="T81" fmla="*/ 55 h 240"/>
              <a:gd name="T82" fmla="*/ 54 w 203"/>
              <a:gd name="T83" fmla="*/ 47 h 240"/>
              <a:gd name="T84" fmla="*/ 63 w 203"/>
              <a:gd name="T85" fmla="*/ 49 h 240"/>
              <a:gd name="T86" fmla="*/ 64 w 203"/>
              <a:gd name="T87" fmla="*/ 47 h 240"/>
              <a:gd name="T88" fmla="*/ 62 w 203"/>
              <a:gd name="T89" fmla="*/ 44 h 240"/>
              <a:gd name="T90" fmla="*/ 73 w 203"/>
              <a:gd name="T91" fmla="*/ 33 h 240"/>
              <a:gd name="T92" fmla="*/ 101 w 203"/>
              <a:gd name="T93" fmla="*/ 19 h 240"/>
              <a:gd name="T94" fmla="*/ 101 w 203"/>
              <a:gd name="T95" fmla="*/ 18 h 240"/>
              <a:gd name="T96" fmla="*/ 89 w 203"/>
              <a:gd name="T97" fmla="*/ 19 h 240"/>
              <a:gd name="T98" fmla="*/ 77 w 203"/>
              <a:gd name="T99" fmla="*/ 26 h 240"/>
              <a:gd name="T100" fmla="*/ 124 w 203"/>
              <a:gd name="T101" fmla="*/ 1 h 240"/>
              <a:gd name="T102" fmla="*/ 136 w 203"/>
              <a:gd name="T103" fmla="*/ 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3" h="240">
                <a:moveTo>
                  <a:pt x="136" y="7"/>
                </a:moveTo>
                <a:cubicBezTo>
                  <a:pt x="133" y="7"/>
                  <a:pt x="129" y="6"/>
                  <a:pt x="129" y="10"/>
                </a:cubicBezTo>
                <a:cubicBezTo>
                  <a:pt x="132" y="12"/>
                  <a:pt x="135" y="10"/>
                  <a:pt x="138" y="9"/>
                </a:cubicBezTo>
                <a:cubicBezTo>
                  <a:pt x="164" y="11"/>
                  <a:pt x="174" y="41"/>
                  <a:pt x="183" y="61"/>
                </a:cubicBezTo>
                <a:cubicBezTo>
                  <a:pt x="189" y="77"/>
                  <a:pt x="196" y="91"/>
                  <a:pt x="198" y="108"/>
                </a:cubicBezTo>
                <a:cubicBezTo>
                  <a:pt x="201" y="124"/>
                  <a:pt x="203" y="139"/>
                  <a:pt x="203" y="155"/>
                </a:cubicBezTo>
                <a:cubicBezTo>
                  <a:pt x="185" y="162"/>
                  <a:pt x="165" y="159"/>
                  <a:pt x="147" y="165"/>
                </a:cubicBezTo>
                <a:cubicBezTo>
                  <a:pt x="141" y="166"/>
                  <a:pt x="137" y="169"/>
                  <a:pt x="132" y="168"/>
                </a:cubicBezTo>
                <a:cubicBezTo>
                  <a:pt x="129" y="157"/>
                  <a:pt x="128" y="145"/>
                  <a:pt x="123" y="135"/>
                </a:cubicBezTo>
                <a:cubicBezTo>
                  <a:pt x="114" y="117"/>
                  <a:pt x="111" y="96"/>
                  <a:pt x="101" y="78"/>
                </a:cubicBezTo>
                <a:cubicBezTo>
                  <a:pt x="97" y="69"/>
                  <a:pt x="95" y="61"/>
                  <a:pt x="89" y="54"/>
                </a:cubicBezTo>
                <a:cubicBezTo>
                  <a:pt x="88" y="54"/>
                  <a:pt x="87" y="54"/>
                  <a:pt x="87" y="55"/>
                </a:cubicBezTo>
                <a:cubicBezTo>
                  <a:pt x="88" y="60"/>
                  <a:pt x="92" y="62"/>
                  <a:pt x="93" y="66"/>
                </a:cubicBezTo>
                <a:cubicBezTo>
                  <a:pt x="97" y="77"/>
                  <a:pt x="105" y="86"/>
                  <a:pt x="106" y="97"/>
                </a:cubicBezTo>
                <a:cubicBezTo>
                  <a:pt x="112" y="111"/>
                  <a:pt x="116" y="125"/>
                  <a:pt x="121" y="138"/>
                </a:cubicBezTo>
                <a:cubicBezTo>
                  <a:pt x="122" y="142"/>
                  <a:pt x="124" y="145"/>
                  <a:pt x="124" y="149"/>
                </a:cubicBezTo>
                <a:cubicBezTo>
                  <a:pt x="127" y="155"/>
                  <a:pt x="127" y="162"/>
                  <a:pt x="128" y="169"/>
                </a:cubicBezTo>
                <a:cubicBezTo>
                  <a:pt x="108" y="178"/>
                  <a:pt x="110" y="202"/>
                  <a:pt x="105" y="221"/>
                </a:cubicBezTo>
                <a:cubicBezTo>
                  <a:pt x="104" y="226"/>
                  <a:pt x="104" y="232"/>
                  <a:pt x="103" y="237"/>
                </a:cubicBezTo>
                <a:cubicBezTo>
                  <a:pt x="91" y="240"/>
                  <a:pt x="78" y="239"/>
                  <a:pt x="68" y="233"/>
                </a:cubicBezTo>
                <a:cubicBezTo>
                  <a:pt x="68" y="217"/>
                  <a:pt x="73" y="201"/>
                  <a:pt x="68" y="185"/>
                </a:cubicBezTo>
                <a:cubicBezTo>
                  <a:pt x="68" y="185"/>
                  <a:pt x="66" y="184"/>
                  <a:pt x="67" y="183"/>
                </a:cubicBezTo>
                <a:cubicBezTo>
                  <a:pt x="69" y="180"/>
                  <a:pt x="72" y="179"/>
                  <a:pt x="76" y="178"/>
                </a:cubicBezTo>
                <a:cubicBezTo>
                  <a:pt x="75" y="177"/>
                  <a:pt x="76" y="177"/>
                  <a:pt x="76" y="176"/>
                </a:cubicBezTo>
                <a:cubicBezTo>
                  <a:pt x="72" y="174"/>
                  <a:pt x="67" y="177"/>
                  <a:pt x="64" y="173"/>
                </a:cubicBezTo>
                <a:cubicBezTo>
                  <a:pt x="63" y="171"/>
                  <a:pt x="60" y="169"/>
                  <a:pt x="62" y="166"/>
                </a:cubicBezTo>
                <a:cubicBezTo>
                  <a:pt x="62" y="165"/>
                  <a:pt x="63" y="164"/>
                  <a:pt x="63" y="163"/>
                </a:cubicBezTo>
                <a:cubicBezTo>
                  <a:pt x="62" y="162"/>
                  <a:pt x="62" y="163"/>
                  <a:pt x="60" y="162"/>
                </a:cubicBezTo>
                <a:cubicBezTo>
                  <a:pt x="61" y="161"/>
                  <a:pt x="60" y="161"/>
                  <a:pt x="59" y="160"/>
                </a:cubicBezTo>
                <a:cubicBezTo>
                  <a:pt x="67" y="152"/>
                  <a:pt x="74" y="145"/>
                  <a:pt x="84" y="139"/>
                </a:cubicBezTo>
                <a:cubicBezTo>
                  <a:pt x="84" y="138"/>
                  <a:pt x="83" y="138"/>
                  <a:pt x="82" y="137"/>
                </a:cubicBezTo>
                <a:cubicBezTo>
                  <a:pt x="60" y="146"/>
                  <a:pt x="52" y="180"/>
                  <a:pt x="24" y="175"/>
                </a:cubicBezTo>
                <a:cubicBezTo>
                  <a:pt x="22" y="174"/>
                  <a:pt x="21" y="174"/>
                  <a:pt x="19" y="174"/>
                </a:cubicBezTo>
                <a:cubicBezTo>
                  <a:pt x="12" y="156"/>
                  <a:pt x="4" y="140"/>
                  <a:pt x="0" y="121"/>
                </a:cubicBezTo>
                <a:cubicBezTo>
                  <a:pt x="5" y="121"/>
                  <a:pt x="9" y="123"/>
                  <a:pt x="14" y="123"/>
                </a:cubicBezTo>
                <a:lnTo>
                  <a:pt x="15" y="122"/>
                </a:lnTo>
                <a:lnTo>
                  <a:pt x="15" y="122"/>
                </a:lnTo>
                <a:cubicBezTo>
                  <a:pt x="17" y="121"/>
                  <a:pt x="14" y="119"/>
                  <a:pt x="15" y="117"/>
                </a:cubicBezTo>
                <a:cubicBezTo>
                  <a:pt x="16" y="112"/>
                  <a:pt x="25" y="111"/>
                  <a:pt x="21" y="105"/>
                </a:cubicBezTo>
                <a:cubicBezTo>
                  <a:pt x="21" y="99"/>
                  <a:pt x="25" y="94"/>
                  <a:pt x="27" y="89"/>
                </a:cubicBezTo>
                <a:cubicBezTo>
                  <a:pt x="33" y="78"/>
                  <a:pt x="36" y="66"/>
                  <a:pt x="42" y="55"/>
                </a:cubicBezTo>
                <a:cubicBezTo>
                  <a:pt x="45" y="51"/>
                  <a:pt x="49" y="48"/>
                  <a:pt x="54" y="47"/>
                </a:cubicBezTo>
                <a:lnTo>
                  <a:pt x="63" y="49"/>
                </a:lnTo>
                <a:cubicBezTo>
                  <a:pt x="64" y="49"/>
                  <a:pt x="65" y="48"/>
                  <a:pt x="64" y="47"/>
                </a:cubicBezTo>
                <a:cubicBezTo>
                  <a:pt x="64" y="45"/>
                  <a:pt x="60" y="46"/>
                  <a:pt x="62" y="44"/>
                </a:cubicBezTo>
                <a:cubicBezTo>
                  <a:pt x="65" y="40"/>
                  <a:pt x="70" y="37"/>
                  <a:pt x="73" y="33"/>
                </a:cubicBezTo>
                <a:cubicBezTo>
                  <a:pt x="82" y="27"/>
                  <a:pt x="90" y="21"/>
                  <a:pt x="101" y="19"/>
                </a:cubicBezTo>
                <a:lnTo>
                  <a:pt x="101" y="18"/>
                </a:lnTo>
                <a:cubicBezTo>
                  <a:pt x="97" y="18"/>
                  <a:pt x="93" y="19"/>
                  <a:pt x="89" y="19"/>
                </a:cubicBezTo>
                <a:cubicBezTo>
                  <a:pt x="85" y="21"/>
                  <a:pt x="81" y="24"/>
                  <a:pt x="77" y="26"/>
                </a:cubicBezTo>
                <a:cubicBezTo>
                  <a:pt x="92" y="13"/>
                  <a:pt x="106" y="5"/>
                  <a:pt x="124" y="1"/>
                </a:cubicBezTo>
                <a:cubicBezTo>
                  <a:pt x="128" y="3"/>
                  <a:pt x="136" y="0"/>
                  <a:pt x="136" y="7"/>
                </a:cubicBezTo>
                <a:close/>
              </a:path>
            </a:pathLst>
          </a:custGeom>
          <a:solidFill>
            <a:srgbClr val="E8F5F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08" name="Freeform 668"/>
          <p:cNvSpPr>
            <a:spLocks/>
          </p:cNvSpPr>
          <p:nvPr/>
        </p:nvSpPr>
        <p:spPr bwMode="auto">
          <a:xfrm>
            <a:off x="5421313" y="3038475"/>
            <a:ext cx="1036637" cy="846138"/>
          </a:xfrm>
          <a:custGeom>
            <a:avLst/>
            <a:gdLst>
              <a:gd name="T0" fmla="*/ 138 w 301"/>
              <a:gd name="T1" fmla="*/ 27 h 245"/>
              <a:gd name="T2" fmla="*/ 139 w 301"/>
              <a:gd name="T3" fmla="*/ 31 h 245"/>
              <a:gd name="T4" fmla="*/ 201 w 301"/>
              <a:gd name="T5" fmla="*/ 13 h 245"/>
              <a:gd name="T6" fmla="*/ 238 w 301"/>
              <a:gd name="T7" fmla="*/ 19 h 245"/>
              <a:gd name="T8" fmla="*/ 263 w 301"/>
              <a:gd name="T9" fmla="*/ 59 h 245"/>
              <a:gd name="T10" fmla="*/ 293 w 301"/>
              <a:gd name="T11" fmla="*/ 146 h 245"/>
              <a:gd name="T12" fmla="*/ 301 w 301"/>
              <a:gd name="T13" fmla="*/ 168 h 245"/>
              <a:gd name="T14" fmla="*/ 221 w 301"/>
              <a:gd name="T15" fmla="*/ 181 h 245"/>
              <a:gd name="T16" fmla="*/ 183 w 301"/>
              <a:gd name="T17" fmla="*/ 137 h 245"/>
              <a:gd name="T18" fmla="*/ 145 w 301"/>
              <a:gd name="T19" fmla="*/ 60 h 245"/>
              <a:gd name="T20" fmla="*/ 143 w 301"/>
              <a:gd name="T21" fmla="*/ 63 h 245"/>
              <a:gd name="T22" fmla="*/ 181 w 301"/>
              <a:gd name="T23" fmla="*/ 140 h 245"/>
              <a:gd name="T24" fmla="*/ 203 w 301"/>
              <a:gd name="T25" fmla="*/ 209 h 245"/>
              <a:gd name="T26" fmla="*/ 200 w 301"/>
              <a:gd name="T27" fmla="*/ 227 h 245"/>
              <a:gd name="T28" fmla="*/ 127 w 301"/>
              <a:gd name="T29" fmla="*/ 217 h 245"/>
              <a:gd name="T30" fmla="*/ 149 w 301"/>
              <a:gd name="T31" fmla="*/ 179 h 245"/>
              <a:gd name="T32" fmla="*/ 125 w 301"/>
              <a:gd name="T33" fmla="*/ 160 h 245"/>
              <a:gd name="T34" fmla="*/ 139 w 301"/>
              <a:gd name="T35" fmla="*/ 145 h 245"/>
              <a:gd name="T36" fmla="*/ 130 w 301"/>
              <a:gd name="T37" fmla="*/ 154 h 245"/>
              <a:gd name="T38" fmla="*/ 32 w 301"/>
              <a:gd name="T39" fmla="*/ 176 h 245"/>
              <a:gd name="T40" fmla="*/ 20 w 301"/>
              <a:gd name="T41" fmla="*/ 117 h 245"/>
              <a:gd name="T42" fmla="*/ 63 w 301"/>
              <a:gd name="T43" fmla="*/ 121 h 245"/>
              <a:gd name="T44" fmla="*/ 66 w 301"/>
              <a:gd name="T45" fmla="*/ 121 h 245"/>
              <a:gd name="T46" fmla="*/ 68 w 301"/>
              <a:gd name="T47" fmla="*/ 127 h 245"/>
              <a:gd name="T48" fmla="*/ 78 w 301"/>
              <a:gd name="T49" fmla="*/ 118 h 245"/>
              <a:gd name="T50" fmla="*/ 83 w 301"/>
              <a:gd name="T51" fmla="*/ 117 h 245"/>
              <a:gd name="T52" fmla="*/ 82 w 301"/>
              <a:gd name="T53" fmla="*/ 105 h 245"/>
              <a:gd name="T54" fmla="*/ 101 w 301"/>
              <a:gd name="T55" fmla="*/ 64 h 245"/>
              <a:gd name="T56" fmla="*/ 113 w 301"/>
              <a:gd name="T57" fmla="*/ 45 h 245"/>
              <a:gd name="T58" fmla="*/ 122 w 301"/>
              <a:gd name="T59" fmla="*/ 44 h 245"/>
              <a:gd name="T60" fmla="*/ 129 w 301"/>
              <a:gd name="T61" fmla="*/ 32 h 245"/>
              <a:gd name="T62" fmla="*/ 197 w 301"/>
              <a:gd name="T63" fmla="*/ 1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" h="245">
                <a:moveTo>
                  <a:pt x="197" y="10"/>
                </a:moveTo>
                <a:cubicBezTo>
                  <a:pt x="176" y="11"/>
                  <a:pt x="158" y="21"/>
                  <a:pt x="138" y="27"/>
                </a:cubicBezTo>
                <a:cubicBezTo>
                  <a:pt x="137" y="28"/>
                  <a:pt x="136" y="28"/>
                  <a:pt x="136" y="30"/>
                </a:cubicBezTo>
                <a:cubicBezTo>
                  <a:pt x="137" y="30"/>
                  <a:pt x="138" y="31"/>
                  <a:pt x="139" y="31"/>
                </a:cubicBezTo>
                <a:cubicBezTo>
                  <a:pt x="143" y="27"/>
                  <a:pt x="149" y="26"/>
                  <a:pt x="154" y="24"/>
                </a:cubicBezTo>
                <a:cubicBezTo>
                  <a:pt x="169" y="19"/>
                  <a:pt x="184" y="14"/>
                  <a:pt x="201" y="13"/>
                </a:cubicBezTo>
                <a:cubicBezTo>
                  <a:pt x="203" y="15"/>
                  <a:pt x="206" y="13"/>
                  <a:pt x="208" y="13"/>
                </a:cubicBezTo>
                <a:cubicBezTo>
                  <a:pt x="217" y="13"/>
                  <a:pt x="229" y="14"/>
                  <a:pt x="238" y="19"/>
                </a:cubicBezTo>
                <a:cubicBezTo>
                  <a:pt x="248" y="29"/>
                  <a:pt x="257" y="39"/>
                  <a:pt x="261" y="53"/>
                </a:cubicBezTo>
                <a:cubicBezTo>
                  <a:pt x="263" y="54"/>
                  <a:pt x="262" y="57"/>
                  <a:pt x="263" y="59"/>
                </a:cubicBezTo>
                <a:cubicBezTo>
                  <a:pt x="270" y="74"/>
                  <a:pt x="275" y="89"/>
                  <a:pt x="278" y="105"/>
                </a:cubicBezTo>
                <a:cubicBezTo>
                  <a:pt x="283" y="118"/>
                  <a:pt x="286" y="133"/>
                  <a:pt x="293" y="146"/>
                </a:cubicBezTo>
                <a:cubicBezTo>
                  <a:pt x="295" y="152"/>
                  <a:pt x="298" y="158"/>
                  <a:pt x="299" y="166"/>
                </a:cubicBezTo>
                <a:lnTo>
                  <a:pt x="301" y="168"/>
                </a:lnTo>
                <a:cubicBezTo>
                  <a:pt x="278" y="172"/>
                  <a:pt x="255" y="176"/>
                  <a:pt x="231" y="179"/>
                </a:cubicBezTo>
                <a:cubicBezTo>
                  <a:pt x="228" y="180"/>
                  <a:pt x="224" y="181"/>
                  <a:pt x="221" y="181"/>
                </a:cubicBezTo>
                <a:cubicBezTo>
                  <a:pt x="212" y="185"/>
                  <a:pt x="208" y="194"/>
                  <a:pt x="205" y="203"/>
                </a:cubicBezTo>
                <a:cubicBezTo>
                  <a:pt x="199" y="180"/>
                  <a:pt x="188" y="160"/>
                  <a:pt x="183" y="137"/>
                </a:cubicBezTo>
                <a:cubicBezTo>
                  <a:pt x="179" y="128"/>
                  <a:pt x="170" y="121"/>
                  <a:pt x="172" y="109"/>
                </a:cubicBezTo>
                <a:cubicBezTo>
                  <a:pt x="161" y="94"/>
                  <a:pt x="161" y="73"/>
                  <a:pt x="145" y="60"/>
                </a:cubicBezTo>
                <a:cubicBezTo>
                  <a:pt x="144" y="60"/>
                  <a:pt x="144" y="61"/>
                  <a:pt x="143" y="61"/>
                </a:cubicBezTo>
                <a:lnTo>
                  <a:pt x="143" y="63"/>
                </a:lnTo>
                <a:cubicBezTo>
                  <a:pt x="158" y="76"/>
                  <a:pt x="159" y="94"/>
                  <a:pt x="169" y="110"/>
                </a:cubicBezTo>
                <a:cubicBezTo>
                  <a:pt x="168" y="122"/>
                  <a:pt x="178" y="130"/>
                  <a:pt x="181" y="140"/>
                </a:cubicBezTo>
                <a:cubicBezTo>
                  <a:pt x="189" y="161"/>
                  <a:pt x="195" y="180"/>
                  <a:pt x="201" y="201"/>
                </a:cubicBezTo>
                <a:cubicBezTo>
                  <a:pt x="201" y="204"/>
                  <a:pt x="202" y="207"/>
                  <a:pt x="203" y="209"/>
                </a:cubicBezTo>
                <a:cubicBezTo>
                  <a:pt x="203" y="216"/>
                  <a:pt x="201" y="222"/>
                  <a:pt x="201" y="227"/>
                </a:cubicBezTo>
                <a:lnTo>
                  <a:pt x="200" y="227"/>
                </a:lnTo>
                <a:cubicBezTo>
                  <a:pt x="200" y="234"/>
                  <a:pt x="197" y="238"/>
                  <a:pt x="197" y="245"/>
                </a:cubicBezTo>
                <a:cubicBezTo>
                  <a:pt x="171" y="242"/>
                  <a:pt x="143" y="238"/>
                  <a:pt x="127" y="217"/>
                </a:cubicBezTo>
                <a:cubicBezTo>
                  <a:pt x="124" y="211"/>
                  <a:pt x="131" y="210"/>
                  <a:pt x="133" y="206"/>
                </a:cubicBezTo>
                <a:cubicBezTo>
                  <a:pt x="136" y="195"/>
                  <a:pt x="156" y="194"/>
                  <a:pt x="149" y="179"/>
                </a:cubicBezTo>
                <a:cubicBezTo>
                  <a:pt x="149" y="175"/>
                  <a:pt x="145" y="175"/>
                  <a:pt x="142" y="175"/>
                </a:cubicBezTo>
                <a:cubicBezTo>
                  <a:pt x="135" y="172"/>
                  <a:pt x="130" y="165"/>
                  <a:pt x="125" y="160"/>
                </a:cubicBezTo>
                <a:cubicBezTo>
                  <a:pt x="131" y="157"/>
                  <a:pt x="137" y="153"/>
                  <a:pt x="140" y="147"/>
                </a:cubicBezTo>
                <a:cubicBezTo>
                  <a:pt x="140" y="146"/>
                  <a:pt x="140" y="146"/>
                  <a:pt x="139" y="145"/>
                </a:cubicBezTo>
                <a:cubicBezTo>
                  <a:pt x="137" y="145"/>
                  <a:pt x="137" y="147"/>
                  <a:pt x="135" y="147"/>
                </a:cubicBezTo>
                <a:cubicBezTo>
                  <a:pt x="136" y="151"/>
                  <a:pt x="131" y="152"/>
                  <a:pt x="130" y="154"/>
                </a:cubicBezTo>
                <a:cubicBezTo>
                  <a:pt x="112" y="165"/>
                  <a:pt x="92" y="172"/>
                  <a:pt x="75" y="184"/>
                </a:cubicBezTo>
                <a:cubicBezTo>
                  <a:pt x="59" y="187"/>
                  <a:pt x="46" y="179"/>
                  <a:pt x="32" y="176"/>
                </a:cubicBezTo>
                <a:cubicBezTo>
                  <a:pt x="18" y="172"/>
                  <a:pt x="7" y="159"/>
                  <a:pt x="0" y="146"/>
                </a:cubicBezTo>
                <a:cubicBezTo>
                  <a:pt x="0" y="134"/>
                  <a:pt x="8" y="123"/>
                  <a:pt x="20" y="117"/>
                </a:cubicBezTo>
                <a:cubicBezTo>
                  <a:pt x="31" y="113"/>
                  <a:pt x="48" y="109"/>
                  <a:pt x="57" y="119"/>
                </a:cubicBezTo>
                <a:cubicBezTo>
                  <a:pt x="59" y="120"/>
                  <a:pt x="61" y="122"/>
                  <a:pt x="63" y="121"/>
                </a:cubicBezTo>
                <a:cubicBezTo>
                  <a:pt x="62" y="123"/>
                  <a:pt x="62" y="126"/>
                  <a:pt x="63" y="128"/>
                </a:cubicBezTo>
                <a:cubicBezTo>
                  <a:pt x="65" y="126"/>
                  <a:pt x="64" y="123"/>
                  <a:pt x="66" y="121"/>
                </a:cubicBezTo>
                <a:cubicBezTo>
                  <a:pt x="66" y="120"/>
                  <a:pt x="68" y="121"/>
                  <a:pt x="68" y="120"/>
                </a:cubicBezTo>
                <a:cubicBezTo>
                  <a:pt x="70" y="122"/>
                  <a:pt x="66" y="124"/>
                  <a:pt x="68" y="127"/>
                </a:cubicBezTo>
                <a:cubicBezTo>
                  <a:pt x="71" y="125"/>
                  <a:pt x="73" y="122"/>
                  <a:pt x="72" y="118"/>
                </a:cubicBezTo>
                <a:cubicBezTo>
                  <a:pt x="74" y="119"/>
                  <a:pt x="76" y="115"/>
                  <a:pt x="78" y="118"/>
                </a:cubicBezTo>
                <a:cubicBezTo>
                  <a:pt x="79" y="119"/>
                  <a:pt x="80" y="120"/>
                  <a:pt x="81" y="119"/>
                </a:cubicBezTo>
                <a:lnTo>
                  <a:pt x="83" y="117"/>
                </a:lnTo>
                <a:cubicBezTo>
                  <a:pt x="80" y="116"/>
                  <a:pt x="78" y="112"/>
                  <a:pt x="80" y="109"/>
                </a:cubicBezTo>
                <a:cubicBezTo>
                  <a:pt x="81" y="108"/>
                  <a:pt x="83" y="107"/>
                  <a:pt x="82" y="105"/>
                </a:cubicBezTo>
                <a:cubicBezTo>
                  <a:pt x="90" y="100"/>
                  <a:pt x="87" y="90"/>
                  <a:pt x="92" y="83"/>
                </a:cubicBezTo>
                <a:cubicBezTo>
                  <a:pt x="95" y="77"/>
                  <a:pt x="98" y="70"/>
                  <a:pt x="101" y="64"/>
                </a:cubicBezTo>
                <a:cubicBezTo>
                  <a:pt x="101" y="62"/>
                  <a:pt x="102" y="61"/>
                  <a:pt x="103" y="59"/>
                </a:cubicBezTo>
                <a:cubicBezTo>
                  <a:pt x="106" y="54"/>
                  <a:pt x="107" y="47"/>
                  <a:pt x="113" y="45"/>
                </a:cubicBezTo>
                <a:cubicBezTo>
                  <a:pt x="117" y="45"/>
                  <a:pt x="121" y="49"/>
                  <a:pt x="125" y="47"/>
                </a:cubicBezTo>
                <a:cubicBezTo>
                  <a:pt x="125" y="45"/>
                  <a:pt x="122" y="46"/>
                  <a:pt x="122" y="44"/>
                </a:cubicBezTo>
                <a:cubicBezTo>
                  <a:pt x="123" y="41"/>
                  <a:pt x="125" y="36"/>
                  <a:pt x="129" y="34"/>
                </a:cubicBezTo>
                <a:lnTo>
                  <a:pt x="129" y="32"/>
                </a:lnTo>
                <a:cubicBezTo>
                  <a:pt x="145" y="20"/>
                  <a:pt x="162" y="11"/>
                  <a:pt x="179" y="4"/>
                </a:cubicBezTo>
                <a:cubicBezTo>
                  <a:pt x="186" y="5"/>
                  <a:pt x="195" y="0"/>
                  <a:pt x="197" y="10"/>
                </a:cubicBezTo>
                <a:close/>
              </a:path>
            </a:pathLst>
          </a:custGeom>
          <a:solidFill>
            <a:srgbClr val="E8F5F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09" name="Freeform 669"/>
          <p:cNvSpPr>
            <a:spLocks/>
          </p:cNvSpPr>
          <p:nvPr/>
        </p:nvSpPr>
        <p:spPr bwMode="auto">
          <a:xfrm>
            <a:off x="5783263" y="3225800"/>
            <a:ext cx="17462" cy="50800"/>
          </a:xfrm>
          <a:custGeom>
            <a:avLst/>
            <a:gdLst>
              <a:gd name="T0" fmla="*/ 5 w 5"/>
              <a:gd name="T1" fmla="*/ 0 h 15"/>
              <a:gd name="T2" fmla="*/ 0 w 5"/>
              <a:gd name="T3" fmla="*/ 15 h 15"/>
              <a:gd name="T4" fmla="*/ 5 w 5"/>
              <a:gd name="T5" fmla="*/ 0 h 15"/>
              <a:gd name="T6" fmla="*/ 5 w 5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5">
                <a:moveTo>
                  <a:pt x="5" y="0"/>
                </a:moveTo>
                <a:cubicBezTo>
                  <a:pt x="4" y="6"/>
                  <a:pt x="0" y="10"/>
                  <a:pt x="0" y="15"/>
                </a:cubicBezTo>
                <a:cubicBezTo>
                  <a:pt x="0" y="11"/>
                  <a:pt x="2" y="4"/>
                  <a:pt x="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10" name="Freeform 670"/>
          <p:cNvSpPr>
            <a:spLocks/>
          </p:cNvSpPr>
          <p:nvPr/>
        </p:nvSpPr>
        <p:spPr bwMode="auto">
          <a:xfrm>
            <a:off x="5351463" y="3328988"/>
            <a:ext cx="238125" cy="193675"/>
          </a:xfrm>
          <a:custGeom>
            <a:avLst/>
            <a:gdLst>
              <a:gd name="T0" fmla="*/ 59 w 69"/>
              <a:gd name="T1" fmla="*/ 11 h 56"/>
              <a:gd name="T2" fmla="*/ 69 w 69"/>
              <a:gd name="T3" fmla="*/ 26 h 56"/>
              <a:gd name="T4" fmla="*/ 22 w 69"/>
              <a:gd name="T5" fmla="*/ 45 h 56"/>
              <a:gd name="T6" fmla="*/ 17 w 69"/>
              <a:gd name="T7" fmla="*/ 56 h 56"/>
              <a:gd name="T8" fmla="*/ 0 w 69"/>
              <a:gd name="T9" fmla="*/ 41 h 56"/>
              <a:gd name="T10" fmla="*/ 11 w 69"/>
              <a:gd name="T11" fmla="*/ 24 h 56"/>
              <a:gd name="T12" fmla="*/ 19 w 69"/>
              <a:gd name="T13" fmla="*/ 13 h 56"/>
              <a:gd name="T14" fmla="*/ 38 w 69"/>
              <a:gd name="T15" fmla="*/ 1 h 56"/>
              <a:gd name="T16" fmla="*/ 59 w 69"/>
              <a:gd name="T17" fmla="*/ 11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56">
                <a:moveTo>
                  <a:pt x="59" y="11"/>
                </a:moveTo>
                <a:cubicBezTo>
                  <a:pt x="66" y="13"/>
                  <a:pt x="68" y="21"/>
                  <a:pt x="69" y="26"/>
                </a:cubicBezTo>
                <a:cubicBezTo>
                  <a:pt x="50" y="24"/>
                  <a:pt x="33" y="29"/>
                  <a:pt x="22" y="45"/>
                </a:cubicBezTo>
                <a:cubicBezTo>
                  <a:pt x="21" y="49"/>
                  <a:pt x="18" y="52"/>
                  <a:pt x="17" y="56"/>
                </a:cubicBezTo>
                <a:cubicBezTo>
                  <a:pt x="11" y="53"/>
                  <a:pt x="1" y="50"/>
                  <a:pt x="0" y="41"/>
                </a:cubicBezTo>
                <a:cubicBezTo>
                  <a:pt x="8" y="37"/>
                  <a:pt x="7" y="29"/>
                  <a:pt x="11" y="24"/>
                </a:cubicBezTo>
                <a:cubicBezTo>
                  <a:pt x="14" y="21"/>
                  <a:pt x="19" y="18"/>
                  <a:pt x="19" y="13"/>
                </a:cubicBezTo>
                <a:cubicBezTo>
                  <a:pt x="25" y="8"/>
                  <a:pt x="30" y="0"/>
                  <a:pt x="38" y="1"/>
                </a:cubicBezTo>
                <a:cubicBezTo>
                  <a:pt x="45" y="5"/>
                  <a:pt x="51" y="9"/>
                  <a:pt x="59" y="11"/>
                </a:cubicBezTo>
                <a:close/>
              </a:path>
            </a:pathLst>
          </a:custGeom>
          <a:solidFill>
            <a:srgbClr val="FDC8B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11" name="Freeform 671"/>
          <p:cNvSpPr>
            <a:spLocks/>
          </p:cNvSpPr>
          <p:nvPr/>
        </p:nvSpPr>
        <p:spPr bwMode="auto">
          <a:xfrm>
            <a:off x="5595938" y="3417888"/>
            <a:ext cx="76200" cy="28575"/>
          </a:xfrm>
          <a:custGeom>
            <a:avLst/>
            <a:gdLst>
              <a:gd name="T0" fmla="*/ 22 w 22"/>
              <a:gd name="T1" fmla="*/ 4 h 8"/>
              <a:gd name="T2" fmla="*/ 9 w 22"/>
              <a:gd name="T3" fmla="*/ 7 h 8"/>
              <a:gd name="T4" fmla="*/ 0 w 22"/>
              <a:gd name="T5" fmla="*/ 1 h 8"/>
              <a:gd name="T6" fmla="*/ 4 w 22"/>
              <a:gd name="T7" fmla="*/ 2 h 8"/>
              <a:gd name="T8" fmla="*/ 22 w 22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8">
                <a:moveTo>
                  <a:pt x="22" y="4"/>
                </a:moveTo>
                <a:cubicBezTo>
                  <a:pt x="19" y="8"/>
                  <a:pt x="13" y="6"/>
                  <a:pt x="9" y="7"/>
                </a:cubicBezTo>
                <a:cubicBezTo>
                  <a:pt x="6" y="5"/>
                  <a:pt x="4" y="2"/>
                  <a:pt x="0" y="1"/>
                </a:cubicBezTo>
                <a:cubicBezTo>
                  <a:pt x="2" y="1"/>
                  <a:pt x="2" y="0"/>
                  <a:pt x="4" y="2"/>
                </a:cubicBezTo>
                <a:cubicBezTo>
                  <a:pt x="9" y="3"/>
                  <a:pt x="16" y="3"/>
                  <a:pt x="22" y="4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12" name="Freeform 672"/>
          <p:cNvSpPr>
            <a:spLocks/>
          </p:cNvSpPr>
          <p:nvPr/>
        </p:nvSpPr>
        <p:spPr bwMode="auto">
          <a:xfrm>
            <a:off x="5186363" y="3435350"/>
            <a:ext cx="317500" cy="225425"/>
          </a:xfrm>
          <a:custGeom>
            <a:avLst/>
            <a:gdLst>
              <a:gd name="T0" fmla="*/ 52 w 92"/>
              <a:gd name="T1" fmla="*/ 0 h 65"/>
              <a:gd name="T2" fmla="*/ 45 w 92"/>
              <a:gd name="T3" fmla="*/ 14 h 65"/>
              <a:gd name="T4" fmla="*/ 64 w 92"/>
              <a:gd name="T5" fmla="*/ 29 h 65"/>
              <a:gd name="T6" fmla="*/ 78 w 92"/>
              <a:gd name="T7" fmla="*/ 50 h 65"/>
              <a:gd name="T8" fmla="*/ 92 w 92"/>
              <a:gd name="T9" fmla="*/ 62 h 65"/>
              <a:gd name="T10" fmla="*/ 82 w 92"/>
              <a:gd name="T11" fmla="*/ 64 h 65"/>
              <a:gd name="T12" fmla="*/ 26 w 92"/>
              <a:gd name="T13" fmla="*/ 33 h 65"/>
              <a:gd name="T14" fmla="*/ 7 w 92"/>
              <a:gd name="T15" fmla="*/ 22 h 65"/>
              <a:gd name="T16" fmla="*/ 0 w 92"/>
              <a:gd name="T17" fmla="*/ 19 h 65"/>
              <a:gd name="T18" fmla="*/ 51 w 92"/>
              <a:gd name="T19" fmla="*/ 0 h 65"/>
              <a:gd name="T20" fmla="*/ 52 w 92"/>
              <a:gd name="T21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" h="65">
                <a:moveTo>
                  <a:pt x="52" y="0"/>
                </a:moveTo>
                <a:cubicBezTo>
                  <a:pt x="51" y="5"/>
                  <a:pt x="43" y="8"/>
                  <a:pt x="45" y="14"/>
                </a:cubicBezTo>
                <a:cubicBezTo>
                  <a:pt x="49" y="21"/>
                  <a:pt x="57" y="26"/>
                  <a:pt x="64" y="29"/>
                </a:cubicBezTo>
                <a:cubicBezTo>
                  <a:pt x="65" y="38"/>
                  <a:pt x="72" y="43"/>
                  <a:pt x="78" y="50"/>
                </a:cubicBezTo>
                <a:cubicBezTo>
                  <a:pt x="83" y="54"/>
                  <a:pt x="87" y="60"/>
                  <a:pt x="92" y="62"/>
                </a:cubicBezTo>
                <a:cubicBezTo>
                  <a:pt x="90" y="63"/>
                  <a:pt x="86" y="65"/>
                  <a:pt x="82" y="64"/>
                </a:cubicBezTo>
                <a:cubicBezTo>
                  <a:pt x="62" y="58"/>
                  <a:pt x="45" y="41"/>
                  <a:pt x="26" y="33"/>
                </a:cubicBezTo>
                <a:cubicBezTo>
                  <a:pt x="20" y="29"/>
                  <a:pt x="14" y="24"/>
                  <a:pt x="7" y="22"/>
                </a:cubicBezTo>
                <a:lnTo>
                  <a:pt x="0" y="19"/>
                </a:lnTo>
                <a:cubicBezTo>
                  <a:pt x="19" y="17"/>
                  <a:pt x="33" y="2"/>
                  <a:pt x="51" y="0"/>
                </a:cubicBezTo>
                <a:lnTo>
                  <a:pt x="52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13" name="Freeform 673"/>
          <p:cNvSpPr>
            <a:spLocks/>
          </p:cNvSpPr>
          <p:nvPr/>
        </p:nvSpPr>
        <p:spPr bwMode="auto">
          <a:xfrm>
            <a:off x="6692900" y="3443288"/>
            <a:ext cx="20638" cy="17462"/>
          </a:xfrm>
          <a:custGeom>
            <a:avLst/>
            <a:gdLst>
              <a:gd name="T0" fmla="*/ 6 w 6"/>
              <a:gd name="T1" fmla="*/ 0 h 5"/>
              <a:gd name="T2" fmla="*/ 1 w 6"/>
              <a:gd name="T3" fmla="*/ 5 h 5"/>
              <a:gd name="T4" fmla="*/ 0 w 6"/>
              <a:gd name="T5" fmla="*/ 4 h 5"/>
              <a:gd name="T6" fmla="*/ 6 w 6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5">
                <a:moveTo>
                  <a:pt x="6" y="0"/>
                </a:moveTo>
                <a:lnTo>
                  <a:pt x="1" y="5"/>
                </a:lnTo>
                <a:lnTo>
                  <a:pt x="0" y="4"/>
                </a:lnTo>
                <a:cubicBezTo>
                  <a:pt x="1" y="2"/>
                  <a:pt x="4" y="0"/>
                  <a:pt x="6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14" name="Freeform 674"/>
          <p:cNvSpPr>
            <a:spLocks/>
          </p:cNvSpPr>
          <p:nvPr/>
        </p:nvSpPr>
        <p:spPr bwMode="auto">
          <a:xfrm>
            <a:off x="6696075" y="3460750"/>
            <a:ext cx="25400" cy="15875"/>
          </a:xfrm>
          <a:custGeom>
            <a:avLst/>
            <a:gdLst>
              <a:gd name="T0" fmla="*/ 7 w 7"/>
              <a:gd name="T1" fmla="*/ 0 h 5"/>
              <a:gd name="T2" fmla="*/ 0 w 7"/>
              <a:gd name="T3" fmla="*/ 3 h 5"/>
              <a:gd name="T4" fmla="*/ 7 w 7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5">
                <a:moveTo>
                  <a:pt x="7" y="0"/>
                </a:moveTo>
                <a:cubicBezTo>
                  <a:pt x="5" y="1"/>
                  <a:pt x="3" y="5"/>
                  <a:pt x="0" y="3"/>
                </a:cubicBezTo>
                <a:cubicBezTo>
                  <a:pt x="1" y="0"/>
                  <a:pt x="4" y="0"/>
                  <a:pt x="7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15" name="Freeform 675"/>
          <p:cNvSpPr>
            <a:spLocks/>
          </p:cNvSpPr>
          <p:nvPr/>
        </p:nvSpPr>
        <p:spPr bwMode="auto">
          <a:xfrm>
            <a:off x="5427663" y="3484563"/>
            <a:ext cx="38100" cy="61912"/>
          </a:xfrm>
          <a:custGeom>
            <a:avLst/>
            <a:gdLst>
              <a:gd name="T0" fmla="*/ 1 w 11"/>
              <a:gd name="T1" fmla="*/ 18 h 18"/>
              <a:gd name="T2" fmla="*/ 0 w 11"/>
              <a:gd name="T3" fmla="*/ 18 h 18"/>
              <a:gd name="T4" fmla="*/ 11 w 11"/>
              <a:gd name="T5" fmla="*/ 0 h 18"/>
              <a:gd name="T6" fmla="*/ 1 w 11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8">
                <a:moveTo>
                  <a:pt x="1" y="18"/>
                </a:moveTo>
                <a:lnTo>
                  <a:pt x="0" y="18"/>
                </a:lnTo>
                <a:cubicBezTo>
                  <a:pt x="1" y="11"/>
                  <a:pt x="4" y="4"/>
                  <a:pt x="11" y="0"/>
                </a:cubicBezTo>
                <a:cubicBezTo>
                  <a:pt x="4" y="4"/>
                  <a:pt x="3" y="11"/>
                  <a:pt x="1" y="1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16" name="Freeform 676"/>
          <p:cNvSpPr>
            <a:spLocks/>
          </p:cNvSpPr>
          <p:nvPr/>
        </p:nvSpPr>
        <p:spPr bwMode="auto">
          <a:xfrm>
            <a:off x="5010150" y="3508375"/>
            <a:ext cx="906463" cy="223838"/>
          </a:xfrm>
          <a:custGeom>
            <a:avLst/>
            <a:gdLst>
              <a:gd name="T0" fmla="*/ 47 w 263"/>
              <a:gd name="T1" fmla="*/ 1 h 65"/>
              <a:gd name="T2" fmla="*/ 39 w 263"/>
              <a:gd name="T3" fmla="*/ 6 h 65"/>
              <a:gd name="T4" fmla="*/ 43 w 263"/>
              <a:gd name="T5" fmla="*/ 8 h 65"/>
              <a:gd name="T6" fmla="*/ 39 w 263"/>
              <a:gd name="T7" fmla="*/ 12 h 65"/>
              <a:gd name="T8" fmla="*/ 74 w 263"/>
              <a:gd name="T9" fmla="*/ 29 h 65"/>
              <a:gd name="T10" fmla="*/ 93 w 263"/>
              <a:gd name="T11" fmla="*/ 39 h 65"/>
              <a:gd name="T12" fmla="*/ 133 w 263"/>
              <a:gd name="T13" fmla="*/ 58 h 65"/>
              <a:gd name="T14" fmla="*/ 144 w 263"/>
              <a:gd name="T15" fmla="*/ 55 h 65"/>
              <a:gd name="T16" fmla="*/ 170 w 263"/>
              <a:gd name="T17" fmla="*/ 51 h 65"/>
              <a:gd name="T18" fmla="*/ 179 w 263"/>
              <a:gd name="T19" fmla="*/ 52 h 65"/>
              <a:gd name="T20" fmla="*/ 199 w 263"/>
              <a:gd name="T21" fmla="*/ 47 h 65"/>
              <a:gd name="T22" fmla="*/ 206 w 263"/>
              <a:gd name="T23" fmla="*/ 46 h 65"/>
              <a:gd name="T24" fmla="*/ 223 w 263"/>
              <a:gd name="T25" fmla="*/ 43 h 65"/>
              <a:gd name="T26" fmla="*/ 260 w 263"/>
              <a:gd name="T27" fmla="*/ 41 h 65"/>
              <a:gd name="T28" fmla="*/ 263 w 263"/>
              <a:gd name="T29" fmla="*/ 42 h 65"/>
              <a:gd name="T30" fmla="*/ 231 w 263"/>
              <a:gd name="T31" fmla="*/ 49 h 65"/>
              <a:gd name="T32" fmla="*/ 190 w 263"/>
              <a:gd name="T33" fmla="*/ 55 h 65"/>
              <a:gd name="T34" fmla="*/ 135 w 263"/>
              <a:gd name="T35" fmla="*/ 65 h 65"/>
              <a:gd name="T36" fmla="*/ 131 w 263"/>
              <a:gd name="T37" fmla="*/ 63 h 65"/>
              <a:gd name="T38" fmla="*/ 108 w 263"/>
              <a:gd name="T39" fmla="*/ 52 h 65"/>
              <a:gd name="T40" fmla="*/ 20 w 263"/>
              <a:gd name="T41" fmla="*/ 12 h 65"/>
              <a:gd name="T42" fmla="*/ 0 w 263"/>
              <a:gd name="T43" fmla="*/ 6 h 65"/>
              <a:gd name="T44" fmla="*/ 24 w 263"/>
              <a:gd name="T45" fmla="*/ 2 h 65"/>
              <a:gd name="T46" fmla="*/ 47 w 263"/>
              <a:gd name="T47" fmla="*/ 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3" h="65">
                <a:moveTo>
                  <a:pt x="47" y="1"/>
                </a:moveTo>
                <a:cubicBezTo>
                  <a:pt x="45" y="3"/>
                  <a:pt x="40" y="2"/>
                  <a:pt x="39" y="6"/>
                </a:cubicBezTo>
                <a:lnTo>
                  <a:pt x="43" y="8"/>
                </a:lnTo>
                <a:cubicBezTo>
                  <a:pt x="42" y="10"/>
                  <a:pt x="39" y="9"/>
                  <a:pt x="39" y="12"/>
                </a:cubicBezTo>
                <a:cubicBezTo>
                  <a:pt x="50" y="19"/>
                  <a:pt x="63" y="23"/>
                  <a:pt x="74" y="29"/>
                </a:cubicBezTo>
                <a:cubicBezTo>
                  <a:pt x="80" y="33"/>
                  <a:pt x="87" y="33"/>
                  <a:pt x="93" y="39"/>
                </a:cubicBezTo>
                <a:cubicBezTo>
                  <a:pt x="107" y="44"/>
                  <a:pt x="120" y="51"/>
                  <a:pt x="133" y="58"/>
                </a:cubicBezTo>
                <a:cubicBezTo>
                  <a:pt x="136" y="56"/>
                  <a:pt x="140" y="56"/>
                  <a:pt x="144" y="55"/>
                </a:cubicBezTo>
                <a:cubicBezTo>
                  <a:pt x="152" y="54"/>
                  <a:pt x="161" y="51"/>
                  <a:pt x="170" y="51"/>
                </a:cubicBezTo>
                <a:cubicBezTo>
                  <a:pt x="172" y="49"/>
                  <a:pt x="176" y="51"/>
                  <a:pt x="179" y="52"/>
                </a:cubicBezTo>
                <a:cubicBezTo>
                  <a:pt x="187" y="51"/>
                  <a:pt x="194" y="53"/>
                  <a:pt x="199" y="47"/>
                </a:cubicBezTo>
                <a:cubicBezTo>
                  <a:pt x="201" y="48"/>
                  <a:pt x="204" y="46"/>
                  <a:pt x="206" y="46"/>
                </a:cubicBezTo>
                <a:cubicBezTo>
                  <a:pt x="213" y="45"/>
                  <a:pt x="216" y="43"/>
                  <a:pt x="223" y="43"/>
                </a:cubicBezTo>
                <a:cubicBezTo>
                  <a:pt x="235" y="42"/>
                  <a:pt x="249" y="34"/>
                  <a:pt x="260" y="41"/>
                </a:cubicBezTo>
                <a:lnTo>
                  <a:pt x="263" y="42"/>
                </a:lnTo>
                <a:cubicBezTo>
                  <a:pt x="253" y="46"/>
                  <a:pt x="241" y="46"/>
                  <a:pt x="231" y="49"/>
                </a:cubicBezTo>
                <a:cubicBezTo>
                  <a:pt x="217" y="51"/>
                  <a:pt x="205" y="53"/>
                  <a:pt x="190" y="55"/>
                </a:cubicBezTo>
                <a:cubicBezTo>
                  <a:pt x="172" y="57"/>
                  <a:pt x="154" y="63"/>
                  <a:pt x="135" y="65"/>
                </a:cubicBezTo>
                <a:cubicBezTo>
                  <a:pt x="134" y="63"/>
                  <a:pt x="132" y="63"/>
                  <a:pt x="131" y="63"/>
                </a:cubicBezTo>
                <a:cubicBezTo>
                  <a:pt x="124" y="58"/>
                  <a:pt x="116" y="54"/>
                  <a:pt x="108" y="52"/>
                </a:cubicBezTo>
                <a:cubicBezTo>
                  <a:pt x="79" y="37"/>
                  <a:pt x="49" y="26"/>
                  <a:pt x="20" y="12"/>
                </a:cubicBezTo>
                <a:cubicBezTo>
                  <a:pt x="14" y="11"/>
                  <a:pt x="5" y="8"/>
                  <a:pt x="0" y="6"/>
                </a:cubicBezTo>
                <a:cubicBezTo>
                  <a:pt x="7" y="5"/>
                  <a:pt x="18" y="4"/>
                  <a:pt x="24" y="2"/>
                </a:cubicBezTo>
                <a:cubicBezTo>
                  <a:pt x="32" y="2"/>
                  <a:pt x="39" y="0"/>
                  <a:pt x="47" y="1"/>
                </a:cubicBezTo>
                <a:close/>
              </a:path>
            </a:pathLst>
          </a:custGeom>
          <a:solidFill>
            <a:srgbClr val="DADAE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17" name="Freeform 677"/>
          <p:cNvSpPr>
            <a:spLocks/>
          </p:cNvSpPr>
          <p:nvPr/>
        </p:nvSpPr>
        <p:spPr bwMode="auto">
          <a:xfrm>
            <a:off x="5916613" y="3511550"/>
            <a:ext cx="28575" cy="20638"/>
          </a:xfrm>
          <a:custGeom>
            <a:avLst/>
            <a:gdLst>
              <a:gd name="T0" fmla="*/ 8 w 8"/>
              <a:gd name="T1" fmla="*/ 0 h 6"/>
              <a:gd name="T2" fmla="*/ 1 w 8"/>
              <a:gd name="T3" fmla="*/ 6 h 6"/>
              <a:gd name="T4" fmla="*/ 0 w 8"/>
              <a:gd name="T5" fmla="*/ 6 h 6"/>
              <a:gd name="T6" fmla="*/ 8 w 8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6">
                <a:moveTo>
                  <a:pt x="8" y="0"/>
                </a:moveTo>
                <a:cubicBezTo>
                  <a:pt x="6" y="2"/>
                  <a:pt x="4" y="6"/>
                  <a:pt x="1" y="6"/>
                </a:cubicBezTo>
                <a:lnTo>
                  <a:pt x="0" y="6"/>
                </a:lnTo>
                <a:cubicBezTo>
                  <a:pt x="3" y="4"/>
                  <a:pt x="5" y="1"/>
                  <a:pt x="8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18" name="Freeform 678"/>
          <p:cNvSpPr>
            <a:spLocks/>
          </p:cNvSpPr>
          <p:nvPr/>
        </p:nvSpPr>
        <p:spPr bwMode="auto">
          <a:xfrm>
            <a:off x="5165725" y="3514725"/>
            <a:ext cx="368300" cy="169863"/>
          </a:xfrm>
          <a:custGeom>
            <a:avLst/>
            <a:gdLst>
              <a:gd name="T0" fmla="*/ 43 w 107"/>
              <a:gd name="T1" fmla="*/ 19 h 49"/>
              <a:gd name="T2" fmla="*/ 89 w 107"/>
              <a:gd name="T3" fmla="*/ 44 h 49"/>
              <a:gd name="T4" fmla="*/ 107 w 107"/>
              <a:gd name="T5" fmla="*/ 42 h 49"/>
              <a:gd name="T6" fmla="*/ 91 w 107"/>
              <a:gd name="T7" fmla="*/ 49 h 49"/>
              <a:gd name="T8" fmla="*/ 30 w 107"/>
              <a:gd name="T9" fmla="*/ 18 h 49"/>
              <a:gd name="T10" fmla="*/ 6 w 107"/>
              <a:gd name="T11" fmla="*/ 6 h 49"/>
              <a:gd name="T12" fmla="*/ 0 w 107"/>
              <a:gd name="T13" fmla="*/ 3 h 49"/>
              <a:gd name="T14" fmla="*/ 6 w 107"/>
              <a:gd name="T15" fmla="*/ 0 h 49"/>
              <a:gd name="T16" fmla="*/ 43 w 107"/>
              <a:gd name="T1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49">
                <a:moveTo>
                  <a:pt x="43" y="19"/>
                </a:moveTo>
                <a:cubicBezTo>
                  <a:pt x="58" y="28"/>
                  <a:pt x="72" y="39"/>
                  <a:pt x="89" y="44"/>
                </a:cubicBezTo>
                <a:cubicBezTo>
                  <a:pt x="95" y="45"/>
                  <a:pt x="101" y="39"/>
                  <a:pt x="107" y="42"/>
                </a:cubicBezTo>
                <a:cubicBezTo>
                  <a:pt x="102" y="44"/>
                  <a:pt x="96" y="46"/>
                  <a:pt x="91" y="49"/>
                </a:cubicBezTo>
                <a:cubicBezTo>
                  <a:pt x="68" y="44"/>
                  <a:pt x="52" y="25"/>
                  <a:pt x="30" y="18"/>
                </a:cubicBezTo>
                <a:cubicBezTo>
                  <a:pt x="22" y="14"/>
                  <a:pt x="14" y="10"/>
                  <a:pt x="6" y="6"/>
                </a:cubicBezTo>
                <a:cubicBezTo>
                  <a:pt x="5" y="2"/>
                  <a:pt x="1" y="6"/>
                  <a:pt x="0" y="3"/>
                </a:cubicBezTo>
                <a:cubicBezTo>
                  <a:pt x="1" y="2"/>
                  <a:pt x="4" y="2"/>
                  <a:pt x="6" y="0"/>
                </a:cubicBezTo>
                <a:cubicBezTo>
                  <a:pt x="20" y="2"/>
                  <a:pt x="29" y="15"/>
                  <a:pt x="43" y="19"/>
                </a:cubicBezTo>
                <a:close/>
              </a:path>
            </a:pathLst>
          </a:custGeom>
          <a:solidFill>
            <a:srgbClr val="E8F5F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19" name="Freeform 679"/>
          <p:cNvSpPr>
            <a:spLocks/>
          </p:cNvSpPr>
          <p:nvPr/>
        </p:nvSpPr>
        <p:spPr bwMode="auto">
          <a:xfrm>
            <a:off x="6565900" y="3529013"/>
            <a:ext cx="644525" cy="573087"/>
          </a:xfrm>
          <a:custGeom>
            <a:avLst/>
            <a:gdLst>
              <a:gd name="T0" fmla="*/ 179 w 187"/>
              <a:gd name="T1" fmla="*/ 6 h 166"/>
              <a:gd name="T2" fmla="*/ 179 w 187"/>
              <a:gd name="T3" fmla="*/ 72 h 166"/>
              <a:gd name="T4" fmla="*/ 137 w 187"/>
              <a:gd name="T5" fmla="*/ 140 h 166"/>
              <a:gd name="T6" fmla="*/ 28 w 187"/>
              <a:gd name="T7" fmla="*/ 165 h 166"/>
              <a:gd name="T8" fmla="*/ 0 w 187"/>
              <a:gd name="T9" fmla="*/ 157 h 166"/>
              <a:gd name="T10" fmla="*/ 7 w 187"/>
              <a:gd name="T11" fmla="*/ 140 h 166"/>
              <a:gd name="T12" fmla="*/ 49 w 187"/>
              <a:gd name="T13" fmla="*/ 109 h 166"/>
              <a:gd name="T14" fmla="*/ 64 w 187"/>
              <a:gd name="T15" fmla="*/ 35 h 166"/>
              <a:gd name="T16" fmla="*/ 81 w 187"/>
              <a:gd name="T17" fmla="*/ 14 h 166"/>
              <a:gd name="T18" fmla="*/ 83 w 187"/>
              <a:gd name="T19" fmla="*/ 13 h 166"/>
              <a:gd name="T20" fmla="*/ 83 w 187"/>
              <a:gd name="T21" fmla="*/ 14 h 166"/>
              <a:gd name="T22" fmla="*/ 96 w 187"/>
              <a:gd name="T23" fmla="*/ 11 h 166"/>
              <a:gd name="T24" fmla="*/ 150 w 187"/>
              <a:gd name="T25" fmla="*/ 1 h 166"/>
              <a:gd name="T26" fmla="*/ 173 w 187"/>
              <a:gd name="T27" fmla="*/ 1 h 166"/>
              <a:gd name="T28" fmla="*/ 179 w 187"/>
              <a:gd name="T29" fmla="*/ 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7" h="166">
                <a:moveTo>
                  <a:pt x="179" y="6"/>
                </a:moveTo>
                <a:cubicBezTo>
                  <a:pt x="187" y="28"/>
                  <a:pt x="181" y="50"/>
                  <a:pt x="179" y="72"/>
                </a:cubicBezTo>
                <a:cubicBezTo>
                  <a:pt x="172" y="98"/>
                  <a:pt x="166" y="128"/>
                  <a:pt x="137" y="140"/>
                </a:cubicBezTo>
                <a:cubicBezTo>
                  <a:pt x="106" y="162"/>
                  <a:pt x="65" y="166"/>
                  <a:pt x="28" y="165"/>
                </a:cubicBezTo>
                <a:cubicBezTo>
                  <a:pt x="18" y="164"/>
                  <a:pt x="8" y="161"/>
                  <a:pt x="0" y="157"/>
                </a:cubicBezTo>
                <a:cubicBezTo>
                  <a:pt x="2" y="151"/>
                  <a:pt x="5" y="146"/>
                  <a:pt x="7" y="140"/>
                </a:cubicBezTo>
                <a:cubicBezTo>
                  <a:pt x="23" y="134"/>
                  <a:pt x="47" y="130"/>
                  <a:pt x="49" y="109"/>
                </a:cubicBezTo>
                <a:cubicBezTo>
                  <a:pt x="57" y="85"/>
                  <a:pt x="58" y="59"/>
                  <a:pt x="64" y="35"/>
                </a:cubicBezTo>
                <a:cubicBezTo>
                  <a:pt x="66" y="26"/>
                  <a:pt x="71" y="16"/>
                  <a:pt x="81" y="14"/>
                </a:cubicBezTo>
                <a:lnTo>
                  <a:pt x="83" y="13"/>
                </a:lnTo>
                <a:lnTo>
                  <a:pt x="83" y="14"/>
                </a:lnTo>
                <a:cubicBezTo>
                  <a:pt x="87" y="14"/>
                  <a:pt x="92" y="11"/>
                  <a:pt x="96" y="11"/>
                </a:cubicBezTo>
                <a:cubicBezTo>
                  <a:pt x="114" y="5"/>
                  <a:pt x="132" y="7"/>
                  <a:pt x="150" y="1"/>
                </a:cubicBezTo>
                <a:cubicBezTo>
                  <a:pt x="157" y="0"/>
                  <a:pt x="165" y="0"/>
                  <a:pt x="173" y="1"/>
                </a:cubicBezTo>
                <a:cubicBezTo>
                  <a:pt x="176" y="1"/>
                  <a:pt x="178" y="4"/>
                  <a:pt x="179" y="6"/>
                </a:cubicBezTo>
                <a:close/>
              </a:path>
            </a:pathLst>
          </a:custGeom>
          <a:solidFill>
            <a:srgbClr val="49148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20" name="Freeform 680"/>
          <p:cNvSpPr>
            <a:spLocks/>
          </p:cNvSpPr>
          <p:nvPr/>
        </p:nvSpPr>
        <p:spPr bwMode="auto">
          <a:xfrm>
            <a:off x="5924550" y="3532188"/>
            <a:ext cx="20638" cy="11112"/>
          </a:xfrm>
          <a:custGeom>
            <a:avLst/>
            <a:gdLst>
              <a:gd name="T0" fmla="*/ 6 w 6"/>
              <a:gd name="T1" fmla="*/ 0 h 3"/>
              <a:gd name="T2" fmla="*/ 1 w 6"/>
              <a:gd name="T3" fmla="*/ 3 h 3"/>
              <a:gd name="T4" fmla="*/ 0 w 6"/>
              <a:gd name="T5" fmla="*/ 3 h 3"/>
              <a:gd name="T6" fmla="*/ 6 w 6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3">
                <a:moveTo>
                  <a:pt x="6" y="0"/>
                </a:moveTo>
                <a:cubicBezTo>
                  <a:pt x="6" y="2"/>
                  <a:pt x="3" y="2"/>
                  <a:pt x="1" y="3"/>
                </a:cubicBezTo>
                <a:lnTo>
                  <a:pt x="0" y="3"/>
                </a:lnTo>
                <a:cubicBezTo>
                  <a:pt x="1" y="1"/>
                  <a:pt x="4" y="0"/>
                  <a:pt x="6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21" name="Freeform 681"/>
          <p:cNvSpPr>
            <a:spLocks/>
          </p:cNvSpPr>
          <p:nvPr/>
        </p:nvSpPr>
        <p:spPr bwMode="auto">
          <a:xfrm>
            <a:off x="4983163" y="3525838"/>
            <a:ext cx="474662" cy="296862"/>
          </a:xfrm>
          <a:custGeom>
            <a:avLst/>
            <a:gdLst>
              <a:gd name="T0" fmla="*/ 60 w 138"/>
              <a:gd name="T1" fmla="*/ 26 h 86"/>
              <a:gd name="T2" fmla="*/ 138 w 138"/>
              <a:gd name="T3" fmla="*/ 62 h 86"/>
              <a:gd name="T4" fmla="*/ 138 w 138"/>
              <a:gd name="T5" fmla="*/ 86 h 86"/>
              <a:gd name="T6" fmla="*/ 135 w 138"/>
              <a:gd name="T7" fmla="*/ 86 h 86"/>
              <a:gd name="T8" fmla="*/ 42 w 138"/>
              <a:gd name="T9" fmla="*/ 43 h 86"/>
              <a:gd name="T10" fmla="*/ 32 w 138"/>
              <a:gd name="T11" fmla="*/ 37 h 86"/>
              <a:gd name="T12" fmla="*/ 27 w 138"/>
              <a:gd name="T13" fmla="*/ 34 h 86"/>
              <a:gd name="T14" fmla="*/ 5 w 138"/>
              <a:gd name="T15" fmla="*/ 24 h 86"/>
              <a:gd name="T16" fmla="*/ 2 w 138"/>
              <a:gd name="T17" fmla="*/ 23 h 86"/>
              <a:gd name="T18" fmla="*/ 2 w 138"/>
              <a:gd name="T19" fmla="*/ 1 h 86"/>
              <a:gd name="T20" fmla="*/ 2 w 138"/>
              <a:gd name="T21" fmla="*/ 1 h 86"/>
              <a:gd name="T22" fmla="*/ 60 w 138"/>
              <a:gd name="T23" fmla="*/ 2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8" h="86">
                <a:moveTo>
                  <a:pt x="60" y="26"/>
                </a:moveTo>
                <a:cubicBezTo>
                  <a:pt x="85" y="39"/>
                  <a:pt x="114" y="47"/>
                  <a:pt x="138" y="62"/>
                </a:cubicBezTo>
                <a:lnTo>
                  <a:pt x="138" y="86"/>
                </a:lnTo>
                <a:lnTo>
                  <a:pt x="135" y="86"/>
                </a:lnTo>
                <a:cubicBezTo>
                  <a:pt x="104" y="72"/>
                  <a:pt x="74" y="55"/>
                  <a:pt x="42" y="43"/>
                </a:cubicBezTo>
                <a:cubicBezTo>
                  <a:pt x="39" y="40"/>
                  <a:pt x="35" y="39"/>
                  <a:pt x="32" y="37"/>
                </a:cubicBezTo>
                <a:cubicBezTo>
                  <a:pt x="30" y="36"/>
                  <a:pt x="28" y="35"/>
                  <a:pt x="27" y="34"/>
                </a:cubicBezTo>
                <a:cubicBezTo>
                  <a:pt x="20" y="31"/>
                  <a:pt x="12" y="28"/>
                  <a:pt x="5" y="24"/>
                </a:cubicBezTo>
                <a:cubicBezTo>
                  <a:pt x="4" y="24"/>
                  <a:pt x="3" y="23"/>
                  <a:pt x="2" y="23"/>
                </a:cubicBezTo>
                <a:cubicBezTo>
                  <a:pt x="2" y="17"/>
                  <a:pt x="1" y="6"/>
                  <a:pt x="2" y="1"/>
                </a:cubicBezTo>
                <a:cubicBezTo>
                  <a:pt x="5" y="0"/>
                  <a:pt x="0" y="4"/>
                  <a:pt x="2" y="1"/>
                </a:cubicBezTo>
                <a:cubicBezTo>
                  <a:pt x="19" y="7"/>
                  <a:pt x="44" y="18"/>
                  <a:pt x="60" y="26"/>
                </a:cubicBezTo>
                <a:close/>
              </a:path>
            </a:pathLst>
          </a:custGeom>
          <a:solidFill>
            <a:srgbClr val="9CACD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22" name="Freeform 682"/>
          <p:cNvSpPr>
            <a:spLocks/>
          </p:cNvSpPr>
          <p:nvPr/>
        </p:nvSpPr>
        <p:spPr bwMode="auto">
          <a:xfrm>
            <a:off x="5165725" y="3538538"/>
            <a:ext cx="227013" cy="122237"/>
          </a:xfrm>
          <a:custGeom>
            <a:avLst/>
            <a:gdLst>
              <a:gd name="T0" fmla="*/ 55 w 66"/>
              <a:gd name="T1" fmla="*/ 28 h 35"/>
              <a:gd name="T2" fmla="*/ 66 w 66"/>
              <a:gd name="T3" fmla="*/ 35 h 35"/>
              <a:gd name="T4" fmla="*/ 0 w 66"/>
              <a:gd name="T5" fmla="*/ 3 h 35"/>
              <a:gd name="T6" fmla="*/ 11 w 66"/>
              <a:gd name="T7" fmla="*/ 5 h 35"/>
              <a:gd name="T8" fmla="*/ 55 w 66"/>
              <a:gd name="T9" fmla="*/ 2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35">
                <a:moveTo>
                  <a:pt x="55" y="28"/>
                </a:moveTo>
                <a:cubicBezTo>
                  <a:pt x="59" y="30"/>
                  <a:pt x="63" y="32"/>
                  <a:pt x="66" y="35"/>
                </a:cubicBezTo>
                <a:cubicBezTo>
                  <a:pt x="45" y="24"/>
                  <a:pt x="22" y="14"/>
                  <a:pt x="0" y="3"/>
                </a:cubicBezTo>
                <a:cubicBezTo>
                  <a:pt x="3" y="0"/>
                  <a:pt x="7" y="4"/>
                  <a:pt x="11" y="5"/>
                </a:cubicBezTo>
                <a:cubicBezTo>
                  <a:pt x="25" y="13"/>
                  <a:pt x="42" y="17"/>
                  <a:pt x="55" y="28"/>
                </a:cubicBezTo>
                <a:close/>
              </a:path>
            </a:pathLst>
          </a:custGeom>
          <a:solidFill>
            <a:srgbClr val="FF19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23" name="Freeform 683"/>
          <p:cNvSpPr>
            <a:spLocks/>
          </p:cNvSpPr>
          <p:nvPr/>
        </p:nvSpPr>
        <p:spPr bwMode="auto">
          <a:xfrm>
            <a:off x="6510338" y="3549650"/>
            <a:ext cx="93662" cy="47625"/>
          </a:xfrm>
          <a:custGeom>
            <a:avLst/>
            <a:gdLst>
              <a:gd name="T0" fmla="*/ 27 w 27"/>
              <a:gd name="T1" fmla="*/ 10 h 14"/>
              <a:gd name="T2" fmla="*/ 0 w 27"/>
              <a:gd name="T3" fmla="*/ 14 h 14"/>
              <a:gd name="T4" fmla="*/ 23 w 27"/>
              <a:gd name="T5" fmla="*/ 0 h 14"/>
              <a:gd name="T6" fmla="*/ 27 w 27"/>
              <a:gd name="T7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14">
                <a:moveTo>
                  <a:pt x="27" y="10"/>
                </a:moveTo>
                <a:cubicBezTo>
                  <a:pt x="19" y="14"/>
                  <a:pt x="9" y="13"/>
                  <a:pt x="0" y="14"/>
                </a:cubicBezTo>
                <a:cubicBezTo>
                  <a:pt x="9" y="12"/>
                  <a:pt x="17" y="7"/>
                  <a:pt x="23" y="0"/>
                </a:cubicBezTo>
                <a:cubicBezTo>
                  <a:pt x="27" y="2"/>
                  <a:pt x="24" y="7"/>
                  <a:pt x="27" y="10"/>
                </a:cubicBezTo>
                <a:close/>
              </a:path>
            </a:pathLst>
          </a:custGeom>
          <a:solidFill>
            <a:srgbClr val="DADAE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24" name="Freeform 684"/>
          <p:cNvSpPr>
            <a:spLocks/>
          </p:cNvSpPr>
          <p:nvPr/>
        </p:nvSpPr>
        <p:spPr bwMode="auto">
          <a:xfrm>
            <a:off x="6496050" y="3556000"/>
            <a:ext cx="34925" cy="25400"/>
          </a:xfrm>
          <a:custGeom>
            <a:avLst/>
            <a:gdLst>
              <a:gd name="T0" fmla="*/ 0 w 10"/>
              <a:gd name="T1" fmla="*/ 5 h 7"/>
              <a:gd name="T2" fmla="*/ 7 w 10"/>
              <a:gd name="T3" fmla="*/ 1 h 7"/>
              <a:gd name="T4" fmla="*/ 10 w 10"/>
              <a:gd name="T5" fmla="*/ 0 h 7"/>
              <a:gd name="T6" fmla="*/ 0 w 10"/>
              <a:gd name="T7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0" y="5"/>
                </a:moveTo>
                <a:cubicBezTo>
                  <a:pt x="1" y="2"/>
                  <a:pt x="5" y="4"/>
                  <a:pt x="7" y="1"/>
                </a:cubicBezTo>
                <a:cubicBezTo>
                  <a:pt x="8" y="1"/>
                  <a:pt x="9" y="1"/>
                  <a:pt x="10" y="0"/>
                </a:cubicBezTo>
                <a:cubicBezTo>
                  <a:pt x="7" y="2"/>
                  <a:pt x="4" y="7"/>
                  <a:pt x="0" y="5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25" name="Freeform 685"/>
          <p:cNvSpPr>
            <a:spLocks/>
          </p:cNvSpPr>
          <p:nvPr/>
        </p:nvSpPr>
        <p:spPr bwMode="auto">
          <a:xfrm>
            <a:off x="7134225" y="3552825"/>
            <a:ext cx="17463" cy="14288"/>
          </a:xfrm>
          <a:custGeom>
            <a:avLst/>
            <a:gdLst>
              <a:gd name="T0" fmla="*/ 5 w 5"/>
              <a:gd name="T1" fmla="*/ 2 h 4"/>
              <a:gd name="T2" fmla="*/ 5 w 5"/>
              <a:gd name="T3" fmla="*/ 3 h 4"/>
              <a:gd name="T4" fmla="*/ 0 w 5"/>
              <a:gd name="T5" fmla="*/ 2 h 4"/>
              <a:gd name="T6" fmla="*/ 5 w 5"/>
              <a:gd name="T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2"/>
                </a:moveTo>
                <a:lnTo>
                  <a:pt x="5" y="3"/>
                </a:lnTo>
                <a:cubicBezTo>
                  <a:pt x="3" y="4"/>
                  <a:pt x="1" y="3"/>
                  <a:pt x="0" y="2"/>
                </a:cubicBezTo>
                <a:cubicBezTo>
                  <a:pt x="1" y="0"/>
                  <a:pt x="4" y="0"/>
                  <a:pt x="5" y="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26" name="Freeform 686"/>
          <p:cNvSpPr>
            <a:spLocks/>
          </p:cNvSpPr>
          <p:nvPr/>
        </p:nvSpPr>
        <p:spPr bwMode="auto">
          <a:xfrm>
            <a:off x="7116763" y="3556000"/>
            <a:ext cx="11112" cy="7938"/>
          </a:xfrm>
          <a:custGeom>
            <a:avLst/>
            <a:gdLst>
              <a:gd name="T0" fmla="*/ 3 w 3"/>
              <a:gd name="T1" fmla="*/ 1 h 2"/>
              <a:gd name="T2" fmla="*/ 0 w 3"/>
              <a:gd name="T3" fmla="*/ 2 h 2"/>
              <a:gd name="T4" fmla="*/ 3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1"/>
                </a:moveTo>
                <a:cubicBezTo>
                  <a:pt x="3" y="2"/>
                  <a:pt x="1" y="2"/>
                  <a:pt x="0" y="2"/>
                </a:cubicBezTo>
                <a:cubicBezTo>
                  <a:pt x="0" y="0"/>
                  <a:pt x="2" y="1"/>
                  <a:pt x="3" y="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27" name="Freeform 687"/>
          <p:cNvSpPr>
            <a:spLocks/>
          </p:cNvSpPr>
          <p:nvPr/>
        </p:nvSpPr>
        <p:spPr bwMode="auto">
          <a:xfrm>
            <a:off x="6899275" y="3563938"/>
            <a:ext cx="207963" cy="38100"/>
          </a:xfrm>
          <a:custGeom>
            <a:avLst/>
            <a:gdLst>
              <a:gd name="T0" fmla="*/ 60 w 60"/>
              <a:gd name="T1" fmla="*/ 1 h 11"/>
              <a:gd name="T2" fmla="*/ 12 w 60"/>
              <a:gd name="T3" fmla="*/ 8 h 11"/>
              <a:gd name="T4" fmla="*/ 0 w 60"/>
              <a:gd name="T5" fmla="*/ 11 h 11"/>
              <a:gd name="T6" fmla="*/ 5 w 60"/>
              <a:gd name="T7" fmla="*/ 9 h 11"/>
              <a:gd name="T8" fmla="*/ 37 w 60"/>
              <a:gd name="T9" fmla="*/ 3 h 11"/>
              <a:gd name="T10" fmla="*/ 59 w 60"/>
              <a:gd name="T11" fmla="*/ 0 h 11"/>
              <a:gd name="T12" fmla="*/ 60 w 60"/>
              <a:gd name="T13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1">
                <a:moveTo>
                  <a:pt x="60" y="1"/>
                </a:moveTo>
                <a:cubicBezTo>
                  <a:pt x="44" y="3"/>
                  <a:pt x="27" y="5"/>
                  <a:pt x="12" y="8"/>
                </a:cubicBezTo>
                <a:cubicBezTo>
                  <a:pt x="8" y="11"/>
                  <a:pt x="4" y="10"/>
                  <a:pt x="0" y="11"/>
                </a:cubicBezTo>
                <a:cubicBezTo>
                  <a:pt x="0" y="9"/>
                  <a:pt x="4" y="10"/>
                  <a:pt x="5" y="9"/>
                </a:cubicBezTo>
                <a:cubicBezTo>
                  <a:pt x="16" y="8"/>
                  <a:pt x="26" y="4"/>
                  <a:pt x="37" y="3"/>
                </a:cubicBezTo>
                <a:cubicBezTo>
                  <a:pt x="44" y="1"/>
                  <a:pt x="52" y="2"/>
                  <a:pt x="59" y="0"/>
                </a:cubicBezTo>
                <a:lnTo>
                  <a:pt x="60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28" name="Freeform 688"/>
          <p:cNvSpPr>
            <a:spLocks/>
          </p:cNvSpPr>
          <p:nvPr/>
        </p:nvSpPr>
        <p:spPr bwMode="auto">
          <a:xfrm>
            <a:off x="6462713" y="3594100"/>
            <a:ext cx="44450" cy="11113"/>
          </a:xfrm>
          <a:custGeom>
            <a:avLst/>
            <a:gdLst>
              <a:gd name="T0" fmla="*/ 13 w 13"/>
              <a:gd name="T1" fmla="*/ 1 h 3"/>
              <a:gd name="T2" fmla="*/ 1 w 13"/>
              <a:gd name="T3" fmla="*/ 3 h 3"/>
              <a:gd name="T4" fmla="*/ 0 w 13"/>
              <a:gd name="T5" fmla="*/ 0 h 3"/>
              <a:gd name="T6" fmla="*/ 13 w 13"/>
              <a:gd name="T7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3">
                <a:moveTo>
                  <a:pt x="13" y="1"/>
                </a:moveTo>
                <a:cubicBezTo>
                  <a:pt x="9" y="3"/>
                  <a:pt x="6" y="2"/>
                  <a:pt x="1" y="3"/>
                </a:cubicBezTo>
                <a:lnTo>
                  <a:pt x="0" y="0"/>
                </a:lnTo>
                <a:cubicBezTo>
                  <a:pt x="4" y="1"/>
                  <a:pt x="9" y="2"/>
                  <a:pt x="13" y="1"/>
                </a:cubicBezTo>
                <a:close/>
              </a:path>
            </a:pathLst>
          </a:custGeom>
          <a:solidFill>
            <a:srgbClr val="DADAE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29" name="Freeform 689"/>
          <p:cNvSpPr>
            <a:spLocks/>
          </p:cNvSpPr>
          <p:nvPr/>
        </p:nvSpPr>
        <p:spPr bwMode="auto">
          <a:xfrm>
            <a:off x="6496050" y="3590925"/>
            <a:ext cx="131763" cy="20638"/>
          </a:xfrm>
          <a:custGeom>
            <a:avLst/>
            <a:gdLst>
              <a:gd name="T0" fmla="*/ 38 w 38"/>
              <a:gd name="T1" fmla="*/ 3 h 6"/>
              <a:gd name="T2" fmla="*/ 32 w 38"/>
              <a:gd name="T3" fmla="*/ 4 h 6"/>
              <a:gd name="T4" fmla="*/ 0 w 38"/>
              <a:gd name="T5" fmla="*/ 6 h 6"/>
              <a:gd name="T6" fmla="*/ 30 w 38"/>
              <a:gd name="T7" fmla="*/ 1 h 6"/>
              <a:gd name="T8" fmla="*/ 38 w 38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6">
                <a:moveTo>
                  <a:pt x="38" y="3"/>
                </a:moveTo>
                <a:cubicBezTo>
                  <a:pt x="36" y="4"/>
                  <a:pt x="34" y="6"/>
                  <a:pt x="32" y="4"/>
                </a:cubicBezTo>
                <a:cubicBezTo>
                  <a:pt x="21" y="3"/>
                  <a:pt x="10" y="5"/>
                  <a:pt x="0" y="6"/>
                </a:cubicBezTo>
                <a:cubicBezTo>
                  <a:pt x="9" y="3"/>
                  <a:pt x="21" y="3"/>
                  <a:pt x="30" y="1"/>
                </a:cubicBezTo>
                <a:cubicBezTo>
                  <a:pt x="33" y="3"/>
                  <a:pt x="35" y="0"/>
                  <a:pt x="38" y="3"/>
                </a:cubicBezTo>
                <a:close/>
              </a:path>
            </a:pathLst>
          </a:custGeom>
          <a:solidFill>
            <a:srgbClr val="7475A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30" name="Freeform 690"/>
          <p:cNvSpPr>
            <a:spLocks/>
          </p:cNvSpPr>
          <p:nvPr/>
        </p:nvSpPr>
        <p:spPr bwMode="auto">
          <a:xfrm>
            <a:off x="5813425" y="3597275"/>
            <a:ext cx="34925" cy="14288"/>
          </a:xfrm>
          <a:custGeom>
            <a:avLst/>
            <a:gdLst>
              <a:gd name="T0" fmla="*/ 0 w 10"/>
              <a:gd name="T1" fmla="*/ 4 h 4"/>
              <a:gd name="T2" fmla="*/ 8 w 10"/>
              <a:gd name="T3" fmla="*/ 0 h 4"/>
              <a:gd name="T4" fmla="*/ 10 w 10"/>
              <a:gd name="T5" fmla="*/ 2 h 4"/>
              <a:gd name="T6" fmla="*/ 0 w 10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4">
                <a:moveTo>
                  <a:pt x="0" y="4"/>
                </a:moveTo>
                <a:lnTo>
                  <a:pt x="8" y="0"/>
                </a:lnTo>
                <a:lnTo>
                  <a:pt x="10" y="2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31" name="Freeform 691"/>
          <p:cNvSpPr>
            <a:spLocks/>
          </p:cNvSpPr>
          <p:nvPr/>
        </p:nvSpPr>
        <p:spPr bwMode="auto">
          <a:xfrm>
            <a:off x="6878638" y="3597275"/>
            <a:ext cx="7937" cy="7938"/>
          </a:xfrm>
          <a:custGeom>
            <a:avLst/>
            <a:gdLst>
              <a:gd name="T0" fmla="*/ 2 w 2"/>
              <a:gd name="T1" fmla="*/ 2 h 2"/>
              <a:gd name="T2" fmla="*/ 0 w 2"/>
              <a:gd name="T3" fmla="*/ 2 h 2"/>
              <a:gd name="T4" fmla="*/ 2 w 2"/>
              <a:gd name="T5" fmla="*/ 1 h 2"/>
              <a:gd name="T6" fmla="*/ 2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2"/>
                </a:lnTo>
                <a:cubicBezTo>
                  <a:pt x="1" y="1"/>
                  <a:pt x="1" y="0"/>
                  <a:pt x="2" y="1"/>
                </a:cubicBezTo>
                <a:lnTo>
                  <a:pt x="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32" name="Freeform 692"/>
          <p:cNvSpPr>
            <a:spLocks/>
          </p:cNvSpPr>
          <p:nvPr/>
        </p:nvSpPr>
        <p:spPr bwMode="auto">
          <a:xfrm>
            <a:off x="5807075" y="3614738"/>
            <a:ext cx="47625" cy="11112"/>
          </a:xfrm>
          <a:custGeom>
            <a:avLst/>
            <a:gdLst>
              <a:gd name="T0" fmla="*/ 14 w 14"/>
              <a:gd name="T1" fmla="*/ 0 h 3"/>
              <a:gd name="T2" fmla="*/ 0 w 14"/>
              <a:gd name="T3" fmla="*/ 3 h 3"/>
              <a:gd name="T4" fmla="*/ 14 w 1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3">
                <a:moveTo>
                  <a:pt x="14" y="0"/>
                </a:moveTo>
                <a:cubicBezTo>
                  <a:pt x="10" y="2"/>
                  <a:pt x="4" y="1"/>
                  <a:pt x="0" y="3"/>
                </a:cubicBezTo>
                <a:cubicBezTo>
                  <a:pt x="4" y="1"/>
                  <a:pt x="10" y="0"/>
                  <a:pt x="14" y="0"/>
                </a:cubicBezTo>
                <a:close/>
              </a:path>
            </a:pathLst>
          </a:custGeom>
          <a:solidFill>
            <a:srgbClr val="E8F5F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33" name="Freeform 693"/>
          <p:cNvSpPr>
            <a:spLocks/>
          </p:cNvSpPr>
          <p:nvPr/>
        </p:nvSpPr>
        <p:spPr bwMode="auto">
          <a:xfrm>
            <a:off x="6465888" y="3614738"/>
            <a:ext cx="3175" cy="1587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34" name="Freeform 694"/>
          <p:cNvSpPr>
            <a:spLocks/>
          </p:cNvSpPr>
          <p:nvPr/>
        </p:nvSpPr>
        <p:spPr bwMode="auto">
          <a:xfrm>
            <a:off x="5741988" y="3617913"/>
            <a:ext cx="892175" cy="628650"/>
          </a:xfrm>
          <a:custGeom>
            <a:avLst/>
            <a:gdLst>
              <a:gd name="T0" fmla="*/ 253 w 259"/>
              <a:gd name="T1" fmla="*/ 2 h 182"/>
              <a:gd name="T2" fmla="*/ 253 w 259"/>
              <a:gd name="T3" fmla="*/ 50 h 182"/>
              <a:gd name="T4" fmla="*/ 241 w 259"/>
              <a:gd name="T5" fmla="*/ 113 h 182"/>
              <a:gd name="T6" fmla="*/ 237 w 259"/>
              <a:gd name="T7" fmla="*/ 126 h 182"/>
              <a:gd name="T8" fmla="*/ 211 w 259"/>
              <a:gd name="T9" fmla="*/ 158 h 182"/>
              <a:gd name="T10" fmla="*/ 121 w 259"/>
              <a:gd name="T11" fmla="*/ 182 h 182"/>
              <a:gd name="T12" fmla="*/ 70 w 259"/>
              <a:gd name="T13" fmla="*/ 175 h 182"/>
              <a:gd name="T14" fmla="*/ 54 w 259"/>
              <a:gd name="T15" fmla="*/ 171 h 182"/>
              <a:gd name="T16" fmla="*/ 10 w 259"/>
              <a:gd name="T17" fmla="*/ 136 h 182"/>
              <a:gd name="T18" fmla="*/ 5 w 259"/>
              <a:gd name="T19" fmla="*/ 122 h 182"/>
              <a:gd name="T20" fmla="*/ 12 w 259"/>
              <a:gd name="T21" fmla="*/ 124 h 182"/>
              <a:gd name="T22" fmla="*/ 33 w 259"/>
              <a:gd name="T23" fmla="*/ 132 h 182"/>
              <a:gd name="T24" fmla="*/ 33 w 259"/>
              <a:gd name="T25" fmla="*/ 132 h 182"/>
              <a:gd name="T26" fmla="*/ 69 w 259"/>
              <a:gd name="T27" fmla="*/ 142 h 182"/>
              <a:gd name="T28" fmla="*/ 83 w 259"/>
              <a:gd name="T29" fmla="*/ 139 h 182"/>
              <a:gd name="T30" fmla="*/ 106 w 259"/>
              <a:gd name="T31" fmla="*/ 84 h 182"/>
              <a:gd name="T32" fmla="*/ 120 w 259"/>
              <a:gd name="T33" fmla="*/ 24 h 182"/>
              <a:gd name="T34" fmla="*/ 130 w 259"/>
              <a:gd name="T35" fmla="*/ 17 h 182"/>
              <a:gd name="T36" fmla="*/ 170 w 259"/>
              <a:gd name="T37" fmla="*/ 10 h 182"/>
              <a:gd name="T38" fmla="*/ 249 w 259"/>
              <a:gd name="T39" fmla="*/ 0 h 182"/>
              <a:gd name="T40" fmla="*/ 253 w 259"/>
              <a:gd name="T41" fmla="*/ 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9" h="182">
                <a:moveTo>
                  <a:pt x="253" y="2"/>
                </a:moveTo>
                <a:cubicBezTo>
                  <a:pt x="259" y="17"/>
                  <a:pt x="253" y="34"/>
                  <a:pt x="253" y="50"/>
                </a:cubicBezTo>
                <a:cubicBezTo>
                  <a:pt x="250" y="71"/>
                  <a:pt x="248" y="93"/>
                  <a:pt x="241" y="113"/>
                </a:cubicBezTo>
                <a:cubicBezTo>
                  <a:pt x="241" y="118"/>
                  <a:pt x="239" y="122"/>
                  <a:pt x="237" y="126"/>
                </a:cubicBezTo>
                <a:cubicBezTo>
                  <a:pt x="229" y="138"/>
                  <a:pt x="224" y="151"/>
                  <a:pt x="211" y="158"/>
                </a:cubicBezTo>
                <a:cubicBezTo>
                  <a:pt x="184" y="173"/>
                  <a:pt x="154" y="182"/>
                  <a:pt x="121" y="182"/>
                </a:cubicBezTo>
                <a:cubicBezTo>
                  <a:pt x="104" y="180"/>
                  <a:pt x="86" y="181"/>
                  <a:pt x="70" y="175"/>
                </a:cubicBezTo>
                <a:cubicBezTo>
                  <a:pt x="64" y="175"/>
                  <a:pt x="60" y="171"/>
                  <a:pt x="54" y="171"/>
                </a:cubicBezTo>
                <a:cubicBezTo>
                  <a:pt x="37" y="163"/>
                  <a:pt x="14" y="158"/>
                  <a:pt x="10" y="136"/>
                </a:cubicBezTo>
                <a:cubicBezTo>
                  <a:pt x="13" y="129"/>
                  <a:pt x="0" y="130"/>
                  <a:pt x="5" y="122"/>
                </a:cubicBezTo>
                <a:cubicBezTo>
                  <a:pt x="7" y="120"/>
                  <a:pt x="10" y="123"/>
                  <a:pt x="12" y="124"/>
                </a:cubicBezTo>
                <a:cubicBezTo>
                  <a:pt x="20" y="125"/>
                  <a:pt x="26" y="129"/>
                  <a:pt x="33" y="132"/>
                </a:cubicBezTo>
                <a:lnTo>
                  <a:pt x="33" y="132"/>
                </a:lnTo>
                <a:cubicBezTo>
                  <a:pt x="44" y="137"/>
                  <a:pt x="57" y="141"/>
                  <a:pt x="69" y="142"/>
                </a:cubicBezTo>
                <a:cubicBezTo>
                  <a:pt x="74" y="141"/>
                  <a:pt x="79" y="143"/>
                  <a:pt x="83" y="139"/>
                </a:cubicBezTo>
                <a:cubicBezTo>
                  <a:pt x="98" y="125"/>
                  <a:pt x="100" y="103"/>
                  <a:pt x="106" y="84"/>
                </a:cubicBezTo>
                <a:cubicBezTo>
                  <a:pt x="111" y="64"/>
                  <a:pt x="111" y="43"/>
                  <a:pt x="120" y="24"/>
                </a:cubicBezTo>
                <a:cubicBezTo>
                  <a:pt x="122" y="21"/>
                  <a:pt x="126" y="16"/>
                  <a:pt x="130" y="17"/>
                </a:cubicBezTo>
                <a:cubicBezTo>
                  <a:pt x="142" y="11"/>
                  <a:pt x="157" y="12"/>
                  <a:pt x="170" y="10"/>
                </a:cubicBezTo>
                <a:cubicBezTo>
                  <a:pt x="197" y="6"/>
                  <a:pt x="222" y="0"/>
                  <a:pt x="249" y="0"/>
                </a:cubicBezTo>
                <a:lnTo>
                  <a:pt x="253" y="2"/>
                </a:lnTo>
                <a:close/>
              </a:path>
            </a:pathLst>
          </a:custGeom>
          <a:solidFill>
            <a:srgbClr val="49148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35" name="Freeform 695"/>
          <p:cNvSpPr>
            <a:spLocks/>
          </p:cNvSpPr>
          <p:nvPr/>
        </p:nvSpPr>
        <p:spPr bwMode="auto">
          <a:xfrm>
            <a:off x="6662738" y="3617913"/>
            <a:ext cx="179387" cy="400050"/>
          </a:xfrm>
          <a:custGeom>
            <a:avLst/>
            <a:gdLst>
              <a:gd name="T0" fmla="*/ 52 w 52"/>
              <a:gd name="T1" fmla="*/ 0 h 116"/>
              <a:gd name="T2" fmla="*/ 45 w 52"/>
              <a:gd name="T3" fmla="*/ 16 h 116"/>
              <a:gd name="T4" fmla="*/ 39 w 52"/>
              <a:gd name="T5" fmla="*/ 44 h 116"/>
              <a:gd name="T6" fmla="*/ 27 w 52"/>
              <a:gd name="T7" fmla="*/ 89 h 116"/>
              <a:gd name="T8" fmla="*/ 18 w 52"/>
              <a:gd name="T9" fmla="*/ 108 h 116"/>
              <a:gd name="T10" fmla="*/ 0 w 52"/>
              <a:gd name="T11" fmla="*/ 116 h 116"/>
              <a:gd name="T12" fmla="*/ 0 w 52"/>
              <a:gd name="T13" fmla="*/ 115 h 116"/>
              <a:gd name="T14" fmla="*/ 31 w 52"/>
              <a:gd name="T15" fmla="*/ 72 h 116"/>
              <a:gd name="T16" fmla="*/ 41 w 52"/>
              <a:gd name="T17" fmla="*/ 29 h 116"/>
              <a:gd name="T18" fmla="*/ 44 w 52"/>
              <a:gd name="T19" fmla="*/ 15 h 116"/>
              <a:gd name="T20" fmla="*/ 52 w 52"/>
              <a:gd name="T2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116">
                <a:moveTo>
                  <a:pt x="52" y="0"/>
                </a:moveTo>
                <a:cubicBezTo>
                  <a:pt x="50" y="5"/>
                  <a:pt x="45" y="10"/>
                  <a:pt x="45" y="16"/>
                </a:cubicBezTo>
                <a:cubicBezTo>
                  <a:pt x="43" y="25"/>
                  <a:pt x="42" y="35"/>
                  <a:pt x="39" y="44"/>
                </a:cubicBezTo>
                <a:cubicBezTo>
                  <a:pt x="33" y="59"/>
                  <a:pt x="33" y="75"/>
                  <a:pt x="27" y="89"/>
                </a:cubicBezTo>
                <a:cubicBezTo>
                  <a:pt x="25" y="95"/>
                  <a:pt x="22" y="102"/>
                  <a:pt x="18" y="108"/>
                </a:cubicBezTo>
                <a:cubicBezTo>
                  <a:pt x="15" y="115"/>
                  <a:pt x="6" y="114"/>
                  <a:pt x="0" y="116"/>
                </a:cubicBezTo>
                <a:lnTo>
                  <a:pt x="0" y="115"/>
                </a:lnTo>
                <a:cubicBezTo>
                  <a:pt x="22" y="113"/>
                  <a:pt x="25" y="88"/>
                  <a:pt x="31" y="72"/>
                </a:cubicBezTo>
                <a:cubicBezTo>
                  <a:pt x="33" y="57"/>
                  <a:pt x="39" y="44"/>
                  <a:pt x="41" y="29"/>
                </a:cubicBezTo>
                <a:cubicBezTo>
                  <a:pt x="42" y="25"/>
                  <a:pt x="42" y="19"/>
                  <a:pt x="44" y="15"/>
                </a:cubicBezTo>
                <a:cubicBezTo>
                  <a:pt x="45" y="10"/>
                  <a:pt x="48" y="3"/>
                  <a:pt x="52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36" name="Freeform 696"/>
          <p:cNvSpPr>
            <a:spLocks/>
          </p:cNvSpPr>
          <p:nvPr/>
        </p:nvSpPr>
        <p:spPr bwMode="auto">
          <a:xfrm>
            <a:off x="5786438" y="3617913"/>
            <a:ext cx="17462" cy="14287"/>
          </a:xfrm>
          <a:custGeom>
            <a:avLst/>
            <a:gdLst>
              <a:gd name="T0" fmla="*/ 5 w 5"/>
              <a:gd name="T1" fmla="*/ 2 h 4"/>
              <a:gd name="T2" fmla="*/ 0 w 5"/>
              <a:gd name="T3" fmla="*/ 3 h 4"/>
              <a:gd name="T4" fmla="*/ 5 w 5"/>
              <a:gd name="T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4">
                <a:moveTo>
                  <a:pt x="5" y="2"/>
                </a:moveTo>
                <a:cubicBezTo>
                  <a:pt x="3" y="1"/>
                  <a:pt x="2" y="4"/>
                  <a:pt x="0" y="3"/>
                </a:cubicBezTo>
                <a:cubicBezTo>
                  <a:pt x="1" y="2"/>
                  <a:pt x="3" y="0"/>
                  <a:pt x="5" y="2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37" name="Freeform 697"/>
          <p:cNvSpPr>
            <a:spLocks/>
          </p:cNvSpPr>
          <p:nvPr/>
        </p:nvSpPr>
        <p:spPr bwMode="auto">
          <a:xfrm>
            <a:off x="4992688" y="3622675"/>
            <a:ext cx="87312" cy="985838"/>
          </a:xfrm>
          <a:custGeom>
            <a:avLst/>
            <a:gdLst>
              <a:gd name="T0" fmla="*/ 5 w 25"/>
              <a:gd name="T1" fmla="*/ 0 h 286"/>
              <a:gd name="T2" fmla="*/ 24 w 25"/>
              <a:gd name="T3" fmla="*/ 10 h 286"/>
              <a:gd name="T4" fmla="*/ 22 w 25"/>
              <a:gd name="T5" fmla="*/ 235 h 286"/>
              <a:gd name="T6" fmla="*/ 22 w 25"/>
              <a:gd name="T7" fmla="*/ 286 h 286"/>
              <a:gd name="T8" fmla="*/ 4 w 25"/>
              <a:gd name="T9" fmla="*/ 272 h 286"/>
              <a:gd name="T10" fmla="*/ 4 w 25"/>
              <a:gd name="T11" fmla="*/ 180 h 286"/>
              <a:gd name="T12" fmla="*/ 4 w 25"/>
              <a:gd name="T13" fmla="*/ 0 h 286"/>
              <a:gd name="T14" fmla="*/ 5 w 25"/>
              <a:gd name="T15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286">
                <a:moveTo>
                  <a:pt x="5" y="0"/>
                </a:moveTo>
                <a:cubicBezTo>
                  <a:pt x="11" y="3"/>
                  <a:pt x="18" y="6"/>
                  <a:pt x="24" y="10"/>
                </a:cubicBezTo>
                <a:cubicBezTo>
                  <a:pt x="22" y="86"/>
                  <a:pt x="25" y="157"/>
                  <a:pt x="22" y="235"/>
                </a:cubicBezTo>
                <a:cubicBezTo>
                  <a:pt x="21" y="252"/>
                  <a:pt x="24" y="268"/>
                  <a:pt x="22" y="286"/>
                </a:cubicBezTo>
                <a:cubicBezTo>
                  <a:pt x="16" y="283"/>
                  <a:pt x="9" y="278"/>
                  <a:pt x="4" y="272"/>
                </a:cubicBezTo>
                <a:cubicBezTo>
                  <a:pt x="4" y="243"/>
                  <a:pt x="0" y="212"/>
                  <a:pt x="4" y="180"/>
                </a:cubicBezTo>
                <a:cubicBezTo>
                  <a:pt x="0" y="121"/>
                  <a:pt x="6" y="62"/>
                  <a:pt x="4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9CACD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38" name="Freeform 698"/>
          <p:cNvSpPr>
            <a:spLocks/>
          </p:cNvSpPr>
          <p:nvPr/>
        </p:nvSpPr>
        <p:spPr bwMode="auto">
          <a:xfrm>
            <a:off x="5630863" y="3625850"/>
            <a:ext cx="58737" cy="26988"/>
          </a:xfrm>
          <a:custGeom>
            <a:avLst/>
            <a:gdLst>
              <a:gd name="T0" fmla="*/ 17 w 17"/>
              <a:gd name="T1" fmla="*/ 0 h 8"/>
              <a:gd name="T2" fmla="*/ 1 w 17"/>
              <a:gd name="T3" fmla="*/ 8 h 8"/>
              <a:gd name="T4" fmla="*/ 0 w 17"/>
              <a:gd name="T5" fmla="*/ 6 h 8"/>
              <a:gd name="T6" fmla="*/ 6 w 17"/>
              <a:gd name="T7" fmla="*/ 5 h 8"/>
              <a:gd name="T8" fmla="*/ 17 w 17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8">
                <a:moveTo>
                  <a:pt x="17" y="0"/>
                </a:moveTo>
                <a:cubicBezTo>
                  <a:pt x="12" y="5"/>
                  <a:pt x="6" y="6"/>
                  <a:pt x="1" y="8"/>
                </a:cubicBezTo>
                <a:cubicBezTo>
                  <a:pt x="0" y="8"/>
                  <a:pt x="0" y="7"/>
                  <a:pt x="0" y="6"/>
                </a:cubicBezTo>
                <a:cubicBezTo>
                  <a:pt x="2" y="5"/>
                  <a:pt x="4" y="5"/>
                  <a:pt x="6" y="5"/>
                </a:cubicBezTo>
                <a:cubicBezTo>
                  <a:pt x="11" y="4"/>
                  <a:pt x="13" y="1"/>
                  <a:pt x="17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39" name="Freeform 699"/>
          <p:cNvSpPr>
            <a:spLocks/>
          </p:cNvSpPr>
          <p:nvPr/>
        </p:nvSpPr>
        <p:spPr bwMode="auto">
          <a:xfrm>
            <a:off x="5727700" y="3625850"/>
            <a:ext cx="141288" cy="30163"/>
          </a:xfrm>
          <a:custGeom>
            <a:avLst/>
            <a:gdLst>
              <a:gd name="T0" fmla="*/ 41 w 41"/>
              <a:gd name="T1" fmla="*/ 0 h 9"/>
              <a:gd name="T2" fmla="*/ 34 w 41"/>
              <a:gd name="T3" fmla="*/ 2 h 9"/>
              <a:gd name="T4" fmla="*/ 24 w 41"/>
              <a:gd name="T5" fmla="*/ 5 h 9"/>
              <a:gd name="T6" fmla="*/ 0 w 41"/>
              <a:gd name="T7" fmla="*/ 9 h 9"/>
              <a:gd name="T8" fmla="*/ 13 w 41"/>
              <a:gd name="T9" fmla="*/ 4 h 9"/>
              <a:gd name="T10" fmla="*/ 22 w 41"/>
              <a:gd name="T11" fmla="*/ 2 h 9"/>
              <a:gd name="T12" fmla="*/ 41 w 41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9">
                <a:moveTo>
                  <a:pt x="41" y="0"/>
                </a:moveTo>
                <a:cubicBezTo>
                  <a:pt x="39" y="1"/>
                  <a:pt x="36" y="1"/>
                  <a:pt x="34" y="2"/>
                </a:cubicBezTo>
                <a:cubicBezTo>
                  <a:pt x="30" y="2"/>
                  <a:pt x="27" y="5"/>
                  <a:pt x="24" y="5"/>
                </a:cubicBezTo>
                <a:cubicBezTo>
                  <a:pt x="17" y="8"/>
                  <a:pt x="8" y="6"/>
                  <a:pt x="0" y="9"/>
                </a:cubicBezTo>
                <a:cubicBezTo>
                  <a:pt x="5" y="7"/>
                  <a:pt x="9" y="4"/>
                  <a:pt x="13" y="4"/>
                </a:cubicBezTo>
                <a:cubicBezTo>
                  <a:pt x="16" y="3"/>
                  <a:pt x="19" y="2"/>
                  <a:pt x="22" y="2"/>
                </a:cubicBezTo>
                <a:cubicBezTo>
                  <a:pt x="28" y="0"/>
                  <a:pt x="35" y="0"/>
                  <a:pt x="41" y="0"/>
                </a:cubicBezTo>
                <a:close/>
              </a:path>
            </a:pathLst>
          </a:custGeom>
          <a:solidFill>
            <a:srgbClr val="FF19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40" name="Freeform 700"/>
          <p:cNvSpPr>
            <a:spLocks/>
          </p:cNvSpPr>
          <p:nvPr/>
        </p:nvSpPr>
        <p:spPr bwMode="auto">
          <a:xfrm>
            <a:off x="6557963" y="3643313"/>
            <a:ext cx="11112" cy="9525"/>
          </a:xfrm>
          <a:custGeom>
            <a:avLst/>
            <a:gdLst>
              <a:gd name="T0" fmla="*/ 3 w 3"/>
              <a:gd name="T1" fmla="*/ 3 h 3"/>
              <a:gd name="T2" fmla="*/ 0 w 3"/>
              <a:gd name="T3" fmla="*/ 2 h 3"/>
              <a:gd name="T4" fmla="*/ 1 w 3"/>
              <a:gd name="T5" fmla="*/ 1 h 3"/>
              <a:gd name="T6" fmla="*/ 3 w 3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3" y="3"/>
                </a:moveTo>
                <a:cubicBezTo>
                  <a:pt x="2" y="2"/>
                  <a:pt x="1" y="3"/>
                  <a:pt x="0" y="2"/>
                </a:cubicBezTo>
                <a:cubicBezTo>
                  <a:pt x="0" y="1"/>
                  <a:pt x="1" y="2"/>
                  <a:pt x="1" y="1"/>
                </a:cubicBezTo>
                <a:cubicBezTo>
                  <a:pt x="2" y="0"/>
                  <a:pt x="2" y="2"/>
                  <a:pt x="3" y="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41" name="Freeform 701"/>
          <p:cNvSpPr>
            <a:spLocks/>
          </p:cNvSpPr>
          <p:nvPr/>
        </p:nvSpPr>
        <p:spPr bwMode="auto">
          <a:xfrm>
            <a:off x="6245225" y="3646488"/>
            <a:ext cx="300038" cy="55562"/>
          </a:xfrm>
          <a:custGeom>
            <a:avLst/>
            <a:gdLst>
              <a:gd name="T0" fmla="*/ 86 w 87"/>
              <a:gd name="T1" fmla="*/ 2 h 16"/>
              <a:gd name="T2" fmla="*/ 17 w 87"/>
              <a:gd name="T3" fmla="*/ 12 h 16"/>
              <a:gd name="T4" fmla="*/ 0 w 87"/>
              <a:gd name="T5" fmla="*/ 16 h 16"/>
              <a:gd name="T6" fmla="*/ 19 w 87"/>
              <a:gd name="T7" fmla="*/ 11 h 16"/>
              <a:gd name="T8" fmla="*/ 24 w 87"/>
              <a:gd name="T9" fmla="*/ 11 h 16"/>
              <a:gd name="T10" fmla="*/ 33 w 87"/>
              <a:gd name="T11" fmla="*/ 9 h 16"/>
              <a:gd name="T12" fmla="*/ 87 w 87"/>
              <a:gd name="T13" fmla="*/ 1 h 16"/>
              <a:gd name="T14" fmla="*/ 86 w 87"/>
              <a:gd name="T15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16">
                <a:moveTo>
                  <a:pt x="86" y="2"/>
                </a:moveTo>
                <a:cubicBezTo>
                  <a:pt x="63" y="3"/>
                  <a:pt x="40" y="9"/>
                  <a:pt x="17" y="12"/>
                </a:cubicBezTo>
                <a:cubicBezTo>
                  <a:pt x="11" y="14"/>
                  <a:pt x="6" y="15"/>
                  <a:pt x="0" y="16"/>
                </a:cubicBezTo>
                <a:cubicBezTo>
                  <a:pt x="5" y="13"/>
                  <a:pt x="12" y="12"/>
                  <a:pt x="19" y="11"/>
                </a:cubicBezTo>
                <a:cubicBezTo>
                  <a:pt x="20" y="11"/>
                  <a:pt x="22" y="10"/>
                  <a:pt x="24" y="11"/>
                </a:cubicBezTo>
                <a:cubicBezTo>
                  <a:pt x="27" y="9"/>
                  <a:pt x="30" y="9"/>
                  <a:pt x="33" y="9"/>
                </a:cubicBezTo>
                <a:cubicBezTo>
                  <a:pt x="52" y="6"/>
                  <a:pt x="69" y="0"/>
                  <a:pt x="87" y="1"/>
                </a:cubicBezTo>
                <a:lnTo>
                  <a:pt x="86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42" name="Freeform 702"/>
          <p:cNvSpPr>
            <a:spLocks/>
          </p:cNvSpPr>
          <p:nvPr/>
        </p:nvSpPr>
        <p:spPr bwMode="auto">
          <a:xfrm>
            <a:off x="5072063" y="3660775"/>
            <a:ext cx="82550" cy="947738"/>
          </a:xfrm>
          <a:custGeom>
            <a:avLst/>
            <a:gdLst>
              <a:gd name="T0" fmla="*/ 6 w 24"/>
              <a:gd name="T1" fmla="*/ 1 h 275"/>
              <a:gd name="T2" fmla="*/ 7 w 24"/>
              <a:gd name="T3" fmla="*/ 67 h 275"/>
              <a:gd name="T4" fmla="*/ 17 w 24"/>
              <a:gd name="T5" fmla="*/ 71 h 275"/>
              <a:gd name="T6" fmla="*/ 24 w 24"/>
              <a:gd name="T7" fmla="*/ 75 h 275"/>
              <a:gd name="T8" fmla="*/ 24 w 24"/>
              <a:gd name="T9" fmla="*/ 212 h 275"/>
              <a:gd name="T10" fmla="*/ 24 w 24"/>
              <a:gd name="T11" fmla="*/ 269 h 275"/>
              <a:gd name="T12" fmla="*/ 24 w 24"/>
              <a:gd name="T13" fmla="*/ 268 h 275"/>
              <a:gd name="T14" fmla="*/ 22 w 24"/>
              <a:gd name="T15" fmla="*/ 269 h 275"/>
              <a:gd name="T16" fmla="*/ 16 w 24"/>
              <a:gd name="T17" fmla="*/ 271 h 275"/>
              <a:gd name="T18" fmla="*/ 3 w 24"/>
              <a:gd name="T19" fmla="*/ 275 h 275"/>
              <a:gd name="T20" fmla="*/ 2 w 24"/>
              <a:gd name="T21" fmla="*/ 271 h 275"/>
              <a:gd name="T22" fmla="*/ 2 w 24"/>
              <a:gd name="T23" fmla="*/ 223 h 275"/>
              <a:gd name="T24" fmla="*/ 2 w 24"/>
              <a:gd name="T25" fmla="*/ 164 h 275"/>
              <a:gd name="T26" fmla="*/ 2 w 24"/>
              <a:gd name="T27" fmla="*/ 58 h 275"/>
              <a:gd name="T28" fmla="*/ 4 w 24"/>
              <a:gd name="T29" fmla="*/ 0 h 275"/>
              <a:gd name="T30" fmla="*/ 6 w 24"/>
              <a:gd name="T31" fmla="*/ 1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" h="275">
                <a:moveTo>
                  <a:pt x="6" y="1"/>
                </a:moveTo>
                <a:cubicBezTo>
                  <a:pt x="5" y="23"/>
                  <a:pt x="6" y="46"/>
                  <a:pt x="7" y="67"/>
                </a:cubicBezTo>
                <a:cubicBezTo>
                  <a:pt x="10" y="68"/>
                  <a:pt x="14" y="70"/>
                  <a:pt x="17" y="71"/>
                </a:cubicBezTo>
                <a:lnTo>
                  <a:pt x="24" y="75"/>
                </a:lnTo>
                <a:cubicBezTo>
                  <a:pt x="23" y="118"/>
                  <a:pt x="24" y="168"/>
                  <a:pt x="24" y="212"/>
                </a:cubicBezTo>
                <a:cubicBezTo>
                  <a:pt x="24" y="230"/>
                  <a:pt x="24" y="250"/>
                  <a:pt x="24" y="269"/>
                </a:cubicBezTo>
                <a:cubicBezTo>
                  <a:pt x="24" y="269"/>
                  <a:pt x="24" y="268"/>
                  <a:pt x="24" y="268"/>
                </a:cubicBezTo>
                <a:cubicBezTo>
                  <a:pt x="23" y="268"/>
                  <a:pt x="22" y="268"/>
                  <a:pt x="22" y="269"/>
                </a:cubicBezTo>
                <a:cubicBezTo>
                  <a:pt x="22" y="271"/>
                  <a:pt x="18" y="271"/>
                  <a:pt x="16" y="271"/>
                </a:cubicBezTo>
                <a:cubicBezTo>
                  <a:pt x="12" y="272"/>
                  <a:pt x="8" y="274"/>
                  <a:pt x="3" y="275"/>
                </a:cubicBezTo>
                <a:cubicBezTo>
                  <a:pt x="3" y="273"/>
                  <a:pt x="3" y="272"/>
                  <a:pt x="2" y="271"/>
                </a:cubicBezTo>
                <a:cubicBezTo>
                  <a:pt x="4" y="255"/>
                  <a:pt x="0" y="238"/>
                  <a:pt x="2" y="223"/>
                </a:cubicBezTo>
                <a:cubicBezTo>
                  <a:pt x="4" y="202"/>
                  <a:pt x="1" y="182"/>
                  <a:pt x="2" y="164"/>
                </a:cubicBezTo>
                <a:cubicBezTo>
                  <a:pt x="5" y="130"/>
                  <a:pt x="1" y="94"/>
                  <a:pt x="2" y="58"/>
                </a:cubicBezTo>
                <a:cubicBezTo>
                  <a:pt x="1" y="39"/>
                  <a:pt x="1" y="21"/>
                  <a:pt x="4" y="0"/>
                </a:cubicBezTo>
                <a:cubicBezTo>
                  <a:pt x="5" y="0"/>
                  <a:pt x="5" y="0"/>
                  <a:pt x="6" y="1"/>
                </a:cubicBezTo>
                <a:close/>
              </a:path>
            </a:pathLst>
          </a:custGeom>
          <a:solidFill>
            <a:srgbClr val="7475A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43" name="Freeform 703"/>
          <p:cNvSpPr>
            <a:spLocks/>
          </p:cNvSpPr>
          <p:nvPr/>
        </p:nvSpPr>
        <p:spPr bwMode="auto">
          <a:xfrm>
            <a:off x="5486400" y="3663950"/>
            <a:ext cx="100013" cy="30163"/>
          </a:xfrm>
          <a:custGeom>
            <a:avLst/>
            <a:gdLst>
              <a:gd name="T0" fmla="*/ 29 w 29"/>
              <a:gd name="T1" fmla="*/ 3 h 9"/>
              <a:gd name="T2" fmla="*/ 0 w 29"/>
              <a:gd name="T3" fmla="*/ 9 h 9"/>
              <a:gd name="T4" fmla="*/ 17 w 29"/>
              <a:gd name="T5" fmla="*/ 1 h 9"/>
              <a:gd name="T6" fmla="*/ 17 w 29"/>
              <a:gd name="T7" fmla="*/ 0 h 9"/>
              <a:gd name="T8" fmla="*/ 29 w 29"/>
              <a:gd name="T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9">
                <a:moveTo>
                  <a:pt x="29" y="3"/>
                </a:moveTo>
                <a:cubicBezTo>
                  <a:pt x="18" y="5"/>
                  <a:pt x="11" y="7"/>
                  <a:pt x="0" y="9"/>
                </a:cubicBezTo>
                <a:cubicBezTo>
                  <a:pt x="5" y="5"/>
                  <a:pt x="11" y="3"/>
                  <a:pt x="17" y="1"/>
                </a:cubicBezTo>
                <a:lnTo>
                  <a:pt x="17" y="0"/>
                </a:lnTo>
                <a:lnTo>
                  <a:pt x="29" y="3"/>
                </a:lnTo>
                <a:close/>
              </a:path>
            </a:pathLst>
          </a:custGeom>
          <a:solidFill>
            <a:srgbClr val="FF19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44" name="Freeform 704"/>
          <p:cNvSpPr>
            <a:spLocks/>
          </p:cNvSpPr>
          <p:nvPr/>
        </p:nvSpPr>
        <p:spPr bwMode="auto">
          <a:xfrm>
            <a:off x="5092700" y="3670300"/>
            <a:ext cx="293688" cy="355600"/>
          </a:xfrm>
          <a:custGeom>
            <a:avLst/>
            <a:gdLst>
              <a:gd name="T0" fmla="*/ 75 w 85"/>
              <a:gd name="T1" fmla="*/ 34 h 103"/>
              <a:gd name="T2" fmla="*/ 85 w 85"/>
              <a:gd name="T3" fmla="*/ 39 h 103"/>
              <a:gd name="T4" fmla="*/ 84 w 85"/>
              <a:gd name="T5" fmla="*/ 99 h 103"/>
              <a:gd name="T6" fmla="*/ 84 w 85"/>
              <a:gd name="T7" fmla="*/ 103 h 103"/>
              <a:gd name="T8" fmla="*/ 40 w 85"/>
              <a:gd name="T9" fmla="*/ 83 h 103"/>
              <a:gd name="T10" fmla="*/ 37 w 85"/>
              <a:gd name="T11" fmla="*/ 81 h 103"/>
              <a:gd name="T12" fmla="*/ 5 w 85"/>
              <a:gd name="T13" fmla="*/ 63 h 103"/>
              <a:gd name="T14" fmla="*/ 3 w 85"/>
              <a:gd name="T15" fmla="*/ 41 h 103"/>
              <a:gd name="T16" fmla="*/ 3 w 85"/>
              <a:gd name="T17" fmla="*/ 0 h 103"/>
              <a:gd name="T18" fmla="*/ 75 w 85"/>
              <a:gd name="T19" fmla="*/ 3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103">
                <a:moveTo>
                  <a:pt x="75" y="34"/>
                </a:moveTo>
                <a:lnTo>
                  <a:pt x="85" y="39"/>
                </a:lnTo>
                <a:cubicBezTo>
                  <a:pt x="85" y="60"/>
                  <a:pt x="83" y="78"/>
                  <a:pt x="84" y="99"/>
                </a:cubicBezTo>
                <a:lnTo>
                  <a:pt x="84" y="103"/>
                </a:lnTo>
                <a:cubicBezTo>
                  <a:pt x="69" y="96"/>
                  <a:pt x="54" y="91"/>
                  <a:pt x="40" y="83"/>
                </a:cubicBezTo>
                <a:cubicBezTo>
                  <a:pt x="40" y="82"/>
                  <a:pt x="38" y="81"/>
                  <a:pt x="37" y="81"/>
                </a:cubicBezTo>
                <a:cubicBezTo>
                  <a:pt x="26" y="75"/>
                  <a:pt x="16" y="68"/>
                  <a:pt x="5" y="63"/>
                </a:cubicBezTo>
                <a:cubicBezTo>
                  <a:pt x="1" y="56"/>
                  <a:pt x="4" y="49"/>
                  <a:pt x="3" y="41"/>
                </a:cubicBezTo>
                <a:cubicBezTo>
                  <a:pt x="3" y="27"/>
                  <a:pt x="0" y="14"/>
                  <a:pt x="3" y="0"/>
                </a:cubicBezTo>
                <a:cubicBezTo>
                  <a:pt x="28" y="11"/>
                  <a:pt x="50" y="22"/>
                  <a:pt x="75" y="34"/>
                </a:cubicBezTo>
                <a:close/>
              </a:path>
            </a:pathLst>
          </a:custGeom>
          <a:solidFill>
            <a:srgbClr val="9CACD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45" name="Freeform 705"/>
          <p:cNvSpPr>
            <a:spLocks/>
          </p:cNvSpPr>
          <p:nvPr/>
        </p:nvSpPr>
        <p:spPr bwMode="auto">
          <a:xfrm>
            <a:off x="5462588" y="3673475"/>
            <a:ext cx="468312" cy="155575"/>
          </a:xfrm>
          <a:custGeom>
            <a:avLst/>
            <a:gdLst>
              <a:gd name="T0" fmla="*/ 134 w 136"/>
              <a:gd name="T1" fmla="*/ 1 h 45"/>
              <a:gd name="T2" fmla="*/ 128 w 136"/>
              <a:gd name="T3" fmla="*/ 9 h 45"/>
              <a:gd name="T4" fmla="*/ 109 w 136"/>
              <a:gd name="T5" fmla="*/ 26 h 45"/>
              <a:gd name="T6" fmla="*/ 26 w 136"/>
              <a:gd name="T7" fmla="*/ 40 h 45"/>
              <a:gd name="T8" fmla="*/ 18 w 136"/>
              <a:gd name="T9" fmla="*/ 42 h 45"/>
              <a:gd name="T10" fmla="*/ 3 w 136"/>
              <a:gd name="T11" fmla="*/ 45 h 45"/>
              <a:gd name="T12" fmla="*/ 3 w 136"/>
              <a:gd name="T13" fmla="*/ 21 h 45"/>
              <a:gd name="T14" fmla="*/ 21 w 136"/>
              <a:gd name="T15" fmla="*/ 17 h 45"/>
              <a:gd name="T16" fmla="*/ 90 w 136"/>
              <a:gd name="T17" fmla="*/ 5 h 45"/>
              <a:gd name="T18" fmla="*/ 133 w 136"/>
              <a:gd name="T19" fmla="*/ 0 h 45"/>
              <a:gd name="T20" fmla="*/ 134 w 136"/>
              <a:gd name="T21" fmla="*/ 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6" h="45">
                <a:moveTo>
                  <a:pt x="134" y="1"/>
                </a:moveTo>
                <a:cubicBezTo>
                  <a:pt x="136" y="7"/>
                  <a:pt x="130" y="7"/>
                  <a:pt x="128" y="9"/>
                </a:cubicBezTo>
                <a:cubicBezTo>
                  <a:pt x="121" y="14"/>
                  <a:pt x="118" y="26"/>
                  <a:pt x="109" y="26"/>
                </a:cubicBezTo>
                <a:cubicBezTo>
                  <a:pt x="81" y="30"/>
                  <a:pt x="53" y="35"/>
                  <a:pt x="26" y="40"/>
                </a:cubicBezTo>
                <a:cubicBezTo>
                  <a:pt x="24" y="41"/>
                  <a:pt x="21" y="41"/>
                  <a:pt x="18" y="42"/>
                </a:cubicBezTo>
                <a:cubicBezTo>
                  <a:pt x="13" y="43"/>
                  <a:pt x="8" y="45"/>
                  <a:pt x="3" y="45"/>
                </a:cubicBezTo>
                <a:cubicBezTo>
                  <a:pt x="0" y="37"/>
                  <a:pt x="3" y="30"/>
                  <a:pt x="3" y="21"/>
                </a:cubicBezTo>
                <a:cubicBezTo>
                  <a:pt x="9" y="18"/>
                  <a:pt x="15" y="19"/>
                  <a:pt x="21" y="17"/>
                </a:cubicBezTo>
                <a:cubicBezTo>
                  <a:pt x="44" y="13"/>
                  <a:pt x="67" y="9"/>
                  <a:pt x="90" y="5"/>
                </a:cubicBezTo>
                <a:cubicBezTo>
                  <a:pt x="105" y="5"/>
                  <a:pt x="117" y="1"/>
                  <a:pt x="133" y="0"/>
                </a:cubicBezTo>
                <a:lnTo>
                  <a:pt x="134" y="1"/>
                </a:lnTo>
                <a:close/>
              </a:path>
            </a:pathLst>
          </a:custGeom>
          <a:solidFill>
            <a:srgbClr val="7475A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46" name="Freeform 706"/>
          <p:cNvSpPr>
            <a:spLocks/>
          </p:cNvSpPr>
          <p:nvPr/>
        </p:nvSpPr>
        <p:spPr bwMode="auto">
          <a:xfrm>
            <a:off x="5445125" y="3687763"/>
            <a:ext cx="26988" cy="9525"/>
          </a:xfrm>
          <a:custGeom>
            <a:avLst/>
            <a:gdLst>
              <a:gd name="T0" fmla="*/ 8 w 8"/>
              <a:gd name="T1" fmla="*/ 3 h 3"/>
              <a:gd name="T2" fmla="*/ 0 w 8"/>
              <a:gd name="T3" fmla="*/ 0 h 3"/>
              <a:gd name="T4" fmla="*/ 8 w 8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3">
                <a:moveTo>
                  <a:pt x="8" y="3"/>
                </a:moveTo>
                <a:cubicBezTo>
                  <a:pt x="6" y="2"/>
                  <a:pt x="3" y="1"/>
                  <a:pt x="0" y="0"/>
                </a:cubicBezTo>
                <a:cubicBezTo>
                  <a:pt x="3" y="1"/>
                  <a:pt x="6" y="1"/>
                  <a:pt x="8" y="3"/>
                </a:cubicBezTo>
                <a:close/>
              </a:path>
            </a:pathLst>
          </a:custGeom>
          <a:solidFill>
            <a:srgbClr val="FF19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47" name="Freeform 707"/>
          <p:cNvSpPr>
            <a:spLocks/>
          </p:cNvSpPr>
          <p:nvPr/>
        </p:nvSpPr>
        <p:spPr bwMode="auto">
          <a:xfrm>
            <a:off x="6034088" y="3694113"/>
            <a:ext cx="187325" cy="438150"/>
          </a:xfrm>
          <a:custGeom>
            <a:avLst/>
            <a:gdLst>
              <a:gd name="T0" fmla="*/ 54 w 54"/>
              <a:gd name="T1" fmla="*/ 2 h 127"/>
              <a:gd name="T2" fmla="*/ 39 w 54"/>
              <a:gd name="T3" fmla="*/ 26 h 127"/>
              <a:gd name="T4" fmla="*/ 20 w 54"/>
              <a:gd name="T5" fmla="*/ 106 h 127"/>
              <a:gd name="T6" fmla="*/ 3 w 54"/>
              <a:gd name="T7" fmla="*/ 127 h 127"/>
              <a:gd name="T8" fmla="*/ 0 w 54"/>
              <a:gd name="T9" fmla="*/ 127 h 127"/>
              <a:gd name="T10" fmla="*/ 6 w 54"/>
              <a:gd name="T11" fmla="*/ 124 h 127"/>
              <a:gd name="T12" fmla="*/ 29 w 54"/>
              <a:gd name="T13" fmla="*/ 67 h 127"/>
              <a:gd name="T14" fmla="*/ 40 w 54"/>
              <a:gd name="T15" fmla="*/ 18 h 127"/>
              <a:gd name="T16" fmla="*/ 52 w 54"/>
              <a:gd name="T17" fmla="*/ 0 h 127"/>
              <a:gd name="T18" fmla="*/ 54 w 54"/>
              <a:gd name="T19" fmla="*/ 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" h="127">
                <a:moveTo>
                  <a:pt x="54" y="2"/>
                </a:moveTo>
                <a:cubicBezTo>
                  <a:pt x="44" y="6"/>
                  <a:pt x="42" y="17"/>
                  <a:pt x="39" y="26"/>
                </a:cubicBezTo>
                <a:cubicBezTo>
                  <a:pt x="33" y="53"/>
                  <a:pt x="28" y="80"/>
                  <a:pt x="20" y="106"/>
                </a:cubicBezTo>
                <a:cubicBezTo>
                  <a:pt x="18" y="114"/>
                  <a:pt x="12" y="124"/>
                  <a:pt x="3" y="127"/>
                </a:cubicBezTo>
                <a:lnTo>
                  <a:pt x="0" y="127"/>
                </a:lnTo>
                <a:cubicBezTo>
                  <a:pt x="1" y="125"/>
                  <a:pt x="4" y="125"/>
                  <a:pt x="6" y="124"/>
                </a:cubicBezTo>
                <a:cubicBezTo>
                  <a:pt x="22" y="109"/>
                  <a:pt x="23" y="87"/>
                  <a:pt x="29" y="67"/>
                </a:cubicBezTo>
                <a:cubicBezTo>
                  <a:pt x="32" y="51"/>
                  <a:pt x="36" y="35"/>
                  <a:pt x="40" y="18"/>
                </a:cubicBezTo>
                <a:cubicBezTo>
                  <a:pt x="42" y="11"/>
                  <a:pt x="45" y="4"/>
                  <a:pt x="52" y="0"/>
                </a:cubicBezTo>
                <a:cubicBezTo>
                  <a:pt x="53" y="1"/>
                  <a:pt x="54" y="1"/>
                  <a:pt x="54" y="2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48" name="Freeform 708"/>
          <p:cNvSpPr>
            <a:spLocks/>
          </p:cNvSpPr>
          <p:nvPr/>
        </p:nvSpPr>
        <p:spPr bwMode="auto">
          <a:xfrm>
            <a:off x="5600700" y="3760788"/>
            <a:ext cx="495300" cy="765175"/>
          </a:xfrm>
          <a:custGeom>
            <a:avLst/>
            <a:gdLst>
              <a:gd name="T0" fmla="*/ 71 w 144"/>
              <a:gd name="T1" fmla="*/ 8 h 222"/>
              <a:gd name="T2" fmla="*/ 94 w 144"/>
              <a:gd name="T3" fmla="*/ 28 h 222"/>
              <a:gd name="T4" fmla="*/ 95 w 144"/>
              <a:gd name="T5" fmla="*/ 28 h 222"/>
              <a:gd name="T6" fmla="*/ 144 w 144"/>
              <a:gd name="T7" fmla="*/ 39 h 222"/>
              <a:gd name="T8" fmla="*/ 130 w 144"/>
              <a:gd name="T9" fmla="*/ 85 h 222"/>
              <a:gd name="T10" fmla="*/ 118 w 144"/>
              <a:gd name="T11" fmla="*/ 96 h 222"/>
              <a:gd name="T12" fmla="*/ 98 w 144"/>
              <a:gd name="T13" fmla="*/ 95 h 222"/>
              <a:gd name="T14" fmla="*/ 49 w 144"/>
              <a:gd name="T15" fmla="*/ 77 h 222"/>
              <a:gd name="T16" fmla="*/ 43 w 144"/>
              <a:gd name="T17" fmla="*/ 79 h 222"/>
              <a:gd name="T18" fmla="*/ 42 w 144"/>
              <a:gd name="T19" fmla="*/ 87 h 222"/>
              <a:gd name="T20" fmla="*/ 50 w 144"/>
              <a:gd name="T21" fmla="*/ 105 h 222"/>
              <a:gd name="T22" fmla="*/ 69 w 144"/>
              <a:gd name="T23" fmla="*/ 122 h 222"/>
              <a:gd name="T24" fmla="*/ 64 w 144"/>
              <a:gd name="T25" fmla="*/ 152 h 222"/>
              <a:gd name="T26" fmla="*/ 63 w 144"/>
              <a:gd name="T27" fmla="*/ 215 h 222"/>
              <a:gd name="T28" fmla="*/ 14 w 144"/>
              <a:gd name="T29" fmla="*/ 210 h 222"/>
              <a:gd name="T30" fmla="*/ 14 w 144"/>
              <a:gd name="T31" fmla="*/ 203 h 222"/>
              <a:gd name="T32" fmla="*/ 16 w 144"/>
              <a:gd name="T33" fmla="*/ 162 h 222"/>
              <a:gd name="T34" fmla="*/ 14 w 144"/>
              <a:gd name="T35" fmla="*/ 130 h 222"/>
              <a:gd name="T36" fmla="*/ 7 w 144"/>
              <a:gd name="T37" fmla="*/ 99 h 222"/>
              <a:gd name="T38" fmla="*/ 1 w 144"/>
              <a:gd name="T39" fmla="*/ 23 h 222"/>
              <a:gd name="T40" fmla="*/ 15 w 144"/>
              <a:gd name="T41" fmla="*/ 13 h 222"/>
              <a:gd name="T42" fmla="*/ 62 w 144"/>
              <a:gd name="T43" fmla="*/ 5 h 222"/>
              <a:gd name="T44" fmla="*/ 71 w 144"/>
              <a:gd name="T45" fmla="*/ 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4" h="222">
                <a:moveTo>
                  <a:pt x="71" y="8"/>
                </a:moveTo>
                <a:cubicBezTo>
                  <a:pt x="76" y="18"/>
                  <a:pt x="86" y="24"/>
                  <a:pt x="94" y="28"/>
                </a:cubicBezTo>
                <a:lnTo>
                  <a:pt x="95" y="28"/>
                </a:lnTo>
                <a:cubicBezTo>
                  <a:pt x="110" y="37"/>
                  <a:pt x="127" y="38"/>
                  <a:pt x="144" y="39"/>
                </a:cubicBezTo>
                <a:cubicBezTo>
                  <a:pt x="140" y="55"/>
                  <a:pt x="138" y="71"/>
                  <a:pt x="130" y="85"/>
                </a:cubicBezTo>
                <a:cubicBezTo>
                  <a:pt x="127" y="88"/>
                  <a:pt x="124" y="96"/>
                  <a:pt x="118" y="96"/>
                </a:cubicBezTo>
                <a:cubicBezTo>
                  <a:pt x="112" y="99"/>
                  <a:pt x="104" y="96"/>
                  <a:pt x="98" y="95"/>
                </a:cubicBezTo>
                <a:cubicBezTo>
                  <a:pt x="81" y="92"/>
                  <a:pt x="65" y="83"/>
                  <a:pt x="49" y="77"/>
                </a:cubicBezTo>
                <a:cubicBezTo>
                  <a:pt x="47" y="75"/>
                  <a:pt x="44" y="77"/>
                  <a:pt x="43" y="79"/>
                </a:cubicBezTo>
                <a:cubicBezTo>
                  <a:pt x="42" y="82"/>
                  <a:pt x="42" y="84"/>
                  <a:pt x="42" y="87"/>
                </a:cubicBezTo>
                <a:cubicBezTo>
                  <a:pt x="49" y="91"/>
                  <a:pt x="46" y="99"/>
                  <a:pt x="50" y="105"/>
                </a:cubicBezTo>
                <a:cubicBezTo>
                  <a:pt x="54" y="112"/>
                  <a:pt x="62" y="119"/>
                  <a:pt x="69" y="122"/>
                </a:cubicBezTo>
                <a:cubicBezTo>
                  <a:pt x="65" y="131"/>
                  <a:pt x="65" y="141"/>
                  <a:pt x="64" y="152"/>
                </a:cubicBezTo>
                <a:cubicBezTo>
                  <a:pt x="64" y="172"/>
                  <a:pt x="63" y="195"/>
                  <a:pt x="63" y="215"/>
                </a:cubicBezTo>
                <a:cubicBezTo>
                  <a:pt x="48" y="222"/>
                  <a:pt x="27" y="219"/>
                  <a:pt x="14" y="210"/>
                </a:cubicBezTo>
                <a:cubicBezTo>
                  <a:pt x="12" y="208"/>
                  <a:pt x="12" y="205"/>
                  <a:pt x="14" y="203"/>
                </a:cubicBezTo>
                <a:cubicBezTo>
                  <a:pt x="13" y="189"/>
                  <a:pt x="20" y="177"/>
                  <a:pt x="16" y="162"/>
                </a:cubicBezTo>
                <a:cubicBezTo>
                  <a:pt x="15" y="152"/>
                  <a:pt x="12" y="141"/>
                  <a:pt x="14" y="130"/>
                </a:cubicBezTo>
                <a:cubicBezTo>
                  <a:pt x="12" y="121"/>
                  <a:pt x="9" y="110"/>
                  <a:pt x="7" y="99"/>
                </a:cubicBezTo>
                <a:cubicBezTo>
                  <a:pt x="0" y="77"/>
                  <a:pt x="1" y="48"/>
                  <a:pt x="1" y="23"/>
                </a:cubicBezTo>
                <a:cubicBezTo>
                  <a:pt x="4" y="18"/>
                  <a:pt x="9" y="12"/>
                  <a:pt x="15" y="13"/>
                </a:cubicBezTo>
                <a:cubicBezTo>
                  <a:pt x="30" y="10"/>
                  <a:pt x="47" y="7"/>
                  <a:pt x="62" y="5"/>
                </a:cubicBezTo>
                <a:cubicBezTo>
                  <a:pt x="65" y="4"/>
                  <a:pt x="73" y="0"/>
                  <a:pt x="71" y="8"/>
                </a:cubicBezTo>
                <a:close/>
              </a:path>
            </a:pathLst>
          </a:custGeom>
          <a:solidFill>
            <a:srgbClr val="E8F5F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49" name="Freeform 709"/>
          <p:cNvSpPr>
            <a:spLocks/>
          </p:cNvSpPr>
          <p:nvPr/>
        </p:nvSpPr>
        <p:spPr bwMode="auto">
          <a:xfrm>
            <a:off x="6589713" y="3802063"/>
            <a:ext cx="155575" cy="195262"/>
          </a:xfrm>
          <a:custGeom>
            <a:avLst/>
            <a:gdLst>
              <a:gd name="T0" fmla="*/ 45 w 45"/>
              <a:gd name="T1" fmla="*/ 4 h 57"/>
              <a:gd name="T2" fmla="*/ 36 w 45"/>
              <a:gd name="T3" fmla="*/ 39 h 57"/>
              <a:gd name="T4" fmla="*/ 0 w 45"/>
              <a:gd name="T5" fmla="*/ 57 h 57"/>
              <a:gd name="T6" fmla="*/ 7 w 45"/>
              <a:gd name="T7" fmla="*/ 19 h 57"/>
              <a:gd name="T8" fmla="*/ 8 w 45"/>
              <a:gd name="T9" fmla="*/ 17 h 57"/>
              <a:gd name="T10" fmla="*/ 10 w 45"/>
              <a:gd name="T11" fmla="*/ 0 h 57"/>
              <a:gd name="T12" fmla="*/ 45 w 45"/>
              <a:gd name="T13" fmla="*/ 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57">
                <a:moveTo>
                  <a:pt x="45" y="4"/>
                </a:moveTo>
                <a:cubicBezTo>
                  <a:pt x="43" y="16"/>
                  <a:pt x="40" y="28"/>
                  <a:pt x="36" y="39"/>
                </a:cubicBezTo>
                <a:cubicBezTo>
                  <a:pt x="27" y="51"/>
                  <a:pt x="13" y="54"/>
                  <a:pt x="0" y="57"/>
                </a:cubicBezTo>
                <a:cubicBezTo>
                  <a:pt x="2" y="44"/>
                  <a:pt x="6" y="31"/>
                  <a:pt x="7" y="19"/>
                </a:cubicBezTo>
                <a:lnTo>
                  <a:pt x="8" y="17"/>
                </a:lnTo>
                <a:cubicBezTo>
                  <a:pt x="9" y="11"/>
                  <a:pt x="9" y="5"/>
                  <a:pt x="10" y="0"/>
                </a:cubicBezTo>
                <a:cubicBezTo>
                  <a:pt x="20" y="5"/>
                  <a:pt x="33" y="6"/>
                  <a:pt x="45" y="4"/>
                </a:cubicBezTo>
                <a:close/>
              </a:path>
            </a:pathLst>
          </a:custGeom>
          <a:solidFill>
            <a:srgbClr val="E8F5F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50" name="Freeform 710"/>
          <p:cNvSpPr>
            <a:spLocks/>
          </p:cNvSpPr>
          <p:nvPr/>
        </p:nvSpPr>
        <p:spPr bwMode="auto">
          <a:xfrm>
            <a:off x="5807075" y="3797300"/>
            <a:ext cx="50800" cy="41275"/>
          </a:xfrm>
          <a:custGeom>
            <a:avLst/>
            <a:gdLst>
              <a:gd name="T0" fmla="*/ 3 w 15"/>
              <a:gd name="T1" fmla="*/ 4 h 12"/>
              <a:gd name="T2" fmla="*/ 15 w 15"/>
              <a:gd name="T3" fmla="*/ 12 h 12"/>
              <a:gd name="T4" fmla="*/ 0 w 15"/>
              <a:gd name="T5" fmla="*/ 4 h 12"/>
              <a:gd name="T6" fmla="*/ 0 w 15"/>
              <a:gd name="T7" fmla="*/ 1 h 12"/>
              <a:gd name="T8" fmla="*/ 3 w 15"/>
              <a:gd name="T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2">
                <a:moveTo>
                  <a:pt x="3" y="4"/>
                </a:moveTo>
                <a:cubicBezTo>
                  <a:pt x="6" y="8"/>
                  <a:pt x="11" y="10"/>
                  <a:pt x="15" y="12"/>
                </a:cubicBezTo>
                <a:cubicBezTo>
                  <a:pt x="10" y="11"/>
                  <a:pt x="3" y="9"/>
                  <a:pt x="0" y="4"/>
                </a:cubicBezTo>
                <a:lnTo>
                  <a:pt x="0" y="1"/>
                </a:lnTo>
                <a:cubicBezTo>
                  <a:pt x="2" y="0"/>
                  <a:pt x="1" y="3"/>
                  <a:pt x="3" y="4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51" name="Freeform 711"/>
          <p:cNvSpPr>
            <a:spLocks/>
          </p:cNvSpPr>
          <p:nvPr/>
        </p:nvSpPr>
        <p:spPr bwMode="auto">
          <a:xfrm>
            <a:off x="5368925" y="3808413"/>
            <a:ext cx="103188" cy="985837"/>
          </a:xfrm>
          <a:custGeom>
            <a:avLst/>
            <a:gdLst>
              <a:gd name="T0" fmla="*/ 25 w 30"/>
              <a:gd name="T1" fmla="*/ 8 h 286"/>
              <a:gd name="T2" fmla="*/ 29 w 30"/>
              <a:gd name="T3" fmla="*/ 10 h 286"/>
              <a:gd name="T4" fmla="*/ 27 w 30"/>
              <a:gd name="T5" fmla="*/ 47 h 286"/>
              <a:gd name="T6" fmla="*/ 27 w 30"/>
              <a:gd name="T7" fmla="*/ 52 h 286"/>
              <a:gd name="T8" fmla="*/ 26 w 30"/>
              <a:gd name="T9" fmla="*/ 85 h 286"/>
              <a:gd name="T10" fmla="*/ 20 w 30"/>
              <a:gd name="T11" fmla="*/ 194 h 286"/>
              <a:gd name="T12" fmla="*/ 17 w 30"/>
              <a:gd name="T13" fmla="*/ 286 h 286"/>
              <a:gd name="T14" fmla="*/ 0 w 30"/>
              <a:gd name="T15" fmla="*/ 273 h 286"/>
              <a:gd name="T16" fmla="*/ 3 w 30"/>
              <a:gd name="T17" fmla="*/ 232 h 286"/>
              <a:gd name="T18" fmla="*/ 4 w 30"/>
              <a:gd name="T19" fmla="*/ 165 h 286"/>
              <a:gd name="T20" fmla="*/ 6 w 30"/>
              <a:gd name="T21" fmla="*/ 54 h 286"/>
              <a:gd name="T22" fmla="*/ 6 w 30"/>
              <a:gd name="T23" fmla="*/ 52 h 286"/>
              <a:gd name="T24" fmla="*/ 8 w 30"/>
              <a:gd name="T25" fmla="*/ 0 h 286"/>
              <a:gd name="T26" fmla="*/ 25 w 30"/>
              <a:gd name="T27" fmla="*/ 8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" h="286">
                <a:moveTo>
                  <a:pt x="25" y="8"/>
                </a:moveTo>
                <a:cubicBezTo>
                  <a:pt x="26" y="9"/>
                  <a:pt x="28" y="10"/>
                  <a:pt x="29" y="10"/>
                </a:cubicBezTo>
                <a:cubicBezTo>
                  <a:pt x="30" y="22"/>
                  <a:pt x="27" y="34"/>
                  <a:pt x="27" y="47"/>
                </a:cubicBezTo>
                <a:cubicBezTo>
                  <a:pt x="29" y="48"/>
                  <a:pt x="27" y="50"/>
                  <a:pt x="27" y="52"/>
                </a:cubicBezTo>
                <a:cubicBezTo>
                  <a:pt x="27" y="64"/>
                  <a:pt x="27" y="73"/>
                  <a:pt x="26" y="85"/>
                </a:cubicBezTo>
                <a:cubicBezTo>
                  <a:pt x="24" y="120"/>
                  <a:pt x="23" y="157"/>
                  <a:pt x="20" y="194"/>
                </a:cubicBezTo>
                <a:cubicBezTo>
                  <a:pt x="17" y="226"/>
                  <a:pt x="21" y="255"/>
                  <a:pt x="17" y="286"/>
                </a:cubicBezTo>
                <a:cubicBezTo>
                  <a:pt x="11" y="282"/>
                  <a:pt x="6" y="278"/>
                  <a:pt x="0" y="273"/>
                </a:cubicBezTo>
                <a:cubicBezTo>
                  <a:pt x="1" y="258"/>
                  <a:pt x="1" y="246"/>
                  <a:pt x="3" y="232"/>
                </a:cubicBezTo>
                <a:cubicBezTo>
                  <a:pt x="4" y="210"/>
                  <a:pt x="4" y="188"/>
                  <a:pt x="4" y="165"/>
                </a:cubicBezTo>
                <a:cubicBezTo>
                  <a:pt x="5" y="129"/>
                  <a:pt x="6" y="93"/>
                  <a:pt x="6" y="54"/>
                </a:cubicBezTo>
                <a:cubicBezTo>
                  <a:pt x="6" y="53"/>
                  <a:pt x="5" y="53"/>
                  <a:pt x="6" y="52"/>
                </a:cubicBezTo>
                <a:cubicBezTo>
                  <a:pt x="6" y="33"/>
                  <a:pt x="6" y="16"/>
                  <a:pt x="8" y="0"/>
                </a:cubicBezTo>
                <a:cubicBezTo>
                  <a:pt x="14" y="2"/>
                  <a:pt x="19" y="6"/>
                  <a:pt x="25" y="8"/>
                </a:cubicBezTo>
                <a:close/>
              </a:path>
            </a:pathLst>
          </a:custGeom>
          <a:solidFill>
            <a:srgbClr val="9CACD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52" name="Freeform 712"/>
          <p:cNvSpPr>
            <a:spLocks/>
          </p:cNvSpPr>
          <p:nvPr/>
        </p:nvSpPr>
        <p:spPr bwMode="auto">
          <a:xfrm>
            <a:off x="5603875" y="3811588"/>
            <a:ext cx="9525" cy="6350"/>
          </a:xfrm>
          <a:custGeom>
            <a:avLst/>
            <a:gdLst>
              <a:gd name="T0" fmla="*/ 0 w 3"/>
              <a:gd name="T1" fmla="*/ 2 h 2"/>
              <a:gd name="T2" fmla="*/ 1 w 3"/>
              <a:gd name="T3" fmla="*/ 0 h 2"/>
              <a:gd name="T4" fmla="*/ 3 w 3"/>
              <a:gd name="T5" fmla="*/ 0 h 2"/>
              <a:gd name="T6" fmla="*/ 0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0" y="1"/>
                  <a:pt x="0" y="0"/>
                  <a:pt x="1" y="0"/>
                </a:cubicBez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7475A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53" name="Freeform 713"/>
          <p:cNvSpPr>
            <a:spLocks/>
          </p:cNvSpPr>
          <p:nvPr/>
        </p:nvSpPr>
        <p:spPr bwMode="auto">
          <a:xfrm>
            <a:off x="5441950" y="3814763"/>
            <a:ext cx="153988" cy="979487"/>
          </a:xfrm>
          <a:custGeom>
            <a:avLst/>
            <a:gdLst>
              <a:gd name="T0" fmla="*/ 45 w 45"/>
              <a:gd name="T1" fmla="*/ 3 h 284"/>
              <a:gd name="T2" fmla="*/ 43 w 45"/>
              <a:gd name="T3" fmla="*/ 58 h 284"/>
              <a:gd name="T4" fmla="*/ 39 w 45"/>
              <a:gd name="T5" fmla="*/ 166 h 284"/>
              <a:gd name="T6" fmla="*/ 36 w 45"/>
              <a:gd name="T7" fmla="*/ 262 h 284"/>
              <a:gd name="T8" fmla="*/ 35 w 45"/>
              <a:gd name="T9" fmla="*/ 275 h 284"/>
              <a:gd name="T10" fmla="*/ 26 w 45"/>
              <a:gd name="T11" fmla="*/ 279 h 284"/>
              <a:gd name="T12" fmla="*/ 3 w 45"/>
              <a:gd name="T13" fmla="*/ 284 h 284"/>
              <a:gd name="T14" fmla="*/ 0 w 45"/>
              <a:gd name="T15" fmla="*/ 284 h 284"/>
              <a:gd name="T16" fmla="*/ 3 w 45"/>
              <a:gd name="T17" fmla="*/ 182 h 284"/>
              <a:gd name="T18" fmla="*/ 7 w 45"/>
              <a:gd name="T19" fmla="*/ 101 h 284"/>
              <a:gd name="T20" fmla="*/ 11 w 45"/>
              <a:gd name="T21" fmla="*/ 8 h 284"/>
              <a:gd name="T22" fmla="*/ 22 w 45"/>
              <a:gd name="T23" fmla="*/ 4 h 284"/>
              <a:gd name="T24" fmla="*/ 44 w 45"/>
              <a:gd name="T25" fmla="*/ 0 h 284"/>
              <a:gd name="T26" fmla="*/ 45 w 45"/>
              <a:gd name="T27" fmla="*/ 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" h="284">
                <a:moveTo>
                  <a:pt x="45" y="3"/>
                </a:moveTo>
                <a:cubicBezTo>
                  <a:pt x="45" y="21"/>
                  <a:pt x="45" y="39"/>
                  <a:pt x="43" y="58"/>
                </a:cubicBezTo>
                <a:cubicBezTo>
                  <a:pt x="43" y="94"/>
                  <a:pt x="39" y="127"/>
                  <a:pt x="39" y="166"/>
                </a:cubicBezTo>
                <a:cubicBezTo>
                  <a:pt x="39" y="198"/>
                  <a:pt x="36" y="230"/>
                  <a:pt x="36" y="262"/>
                </a:cubicBezTo>
                <a:cubicBezTo>
                  <a:pt x="36" y="267"/>
                  <a:pt x="34" y="270"/>
                  <a:pt x="35" y="275"/>
                </a:cubicBezTo>
                <a:cubicBezTo>
                  <a:pt x="32" y="277"/>
                  <a:pt x="29" y="278"/>
                  <a:pt x="26" y="279"/>
                </a:cubicBezTo>
                <a:cubicBezTo>
                  <a:pt x="18" y="282"/>
                  <a:pt x="11" y="281"/>
                  <a:pt x="3" y="284"/>
                </a:cubicBezTo>
                <a:lnTo>
                  <a:pt x="0" y="284"/>
                </a:lnTo>
                <a:cubicBezTo>
                  <a:pt x="2" y="250"/>
                  <a:pt x="0" y="219"/>
                  <a:pt x="3" y="182"/>
                </a:cubicBezTo>
                <a:cubicBezTo>
                  <a:pt x="3" y="155"/>
                  <a:pt x="6" y="127"/>
                  <a:pt x="7" y="101"/>
                </a:cubicBezTo>
                <a:cubicBezTo>
                  <a:pt x="9" y="70"/>
                  <a:pt x="8" y="36"/>
                  <a:pt x="11" y="8"/>
                </a:cubicBezTo>
                <a:cubicBezTo>
                  <a:pt x="14" y="5"/>
                  <a:pt x="19" y="5"/>
                  <a:pt x="22" y="4"/>
                </a:cubicBezTo>
                <a:cubicBezTo>
                  <a:pt x="30" y="3"/>
                  <a:pt x="37" y="0"/>
                  <a:pt x="44" y="0"/>
                </a:cubicBezTo>
                <a:lnTo>
                  <a:pt x="45" y="3"/>
                </a:lnTo>
                <a:close/>
              </a:path>
            </a:pathLst>
          </a:custGeom>
          <a:solidFill>
            <a:srgbClr val="7475A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54" name="Freeform 714"/>
          <p:cNvSpPr>
            <a:spLocks/>
          </p:cNvSpPr>
          <p:nvPr/>
        </p:nvSpPr>
        <p:spPr bwMode="auto">
          <a:xfrm>
            <a:off x="5754688" y="3887788"/>
            <a:ext cx="241300" cy="68262"/>
          </a:xfrm>
          <a:custGeom>
            <a:avLst/>
            <a:gdLst>
              <a:gd name="T0" fmla="*/ 65 w 70"/>
              <a:gd name="T1" fmla="*/ 18 h 20"/>
              <a:gd name="T2" fmla="*/ 70 w 70"/>
              <a:gd name="T3" fmla="*/ 10 h 20"/>
              <a:gd name="T4" fmla="*/ 66 w 70"/>
              <a:gd name="T5" fmla="*/ 20 h 20"/>
              <a:gd name="T6" fmla="*/ 60 w 70"/>
              <a:gd name="T7" fmla="*/ 17 h 20"/>
              <a:gd name="T8" fmla="*/ 7 w 70"/>
              <a:gd name="T9" fmla="*/ 4 h 20"/>
              <a:gd name="T10" fmla="*/ 0 w 70"/>
              <a:gd name="T11" fmla="*/ 1 h 20"/>
              <a:gd name="T12" fmla="*/ 1 w 70"/>
              <a:gd name="T13" fmla="*/ 0 h 20"/>
              <a:gd name="T14" fmla="*/ 65 w 70"/>
              <a:gd name="T15" fmla="*/ 1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" h="20">
                <a:moveTo>
                  <a:pt x="65" y="18"/>
                </a:moveTo>
                <a:cubicBezTo>
                  <a:pt x="68" y="15"/>
                  <a:pt x="66" y="10"/>
                  <a:pt x="70" y="10"/>
                </a:cubicBezTo>
                <a:cubicBezTo>
                  <a:pt x="69" y="13"/>
                  <a:pt x="68" y="17"/>
                  <a:pt x="66" y="20"/>
                </a:cubicBezTo>
                <a:cubicBezTo>
                  <a:pt x="63" y="19"/>
                  <a:pt x="62" y="19"/>
                  <a:pt x="60" y="17"/>
                </a:cubicBezTo>
                <a:cubicBezTo>
                  <a:pt x="43" y="12"/>
                  <a:pt x="23" y="11"/>
                  <a:pt x="7" y="4"/>
                </a:cubicBezTo>
                <a:cubicBezTo>
                  <a:pt x="5" y="5"/>
                  <a:pt x="2" y="4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1" y="11"/>
                  <a:pt x="45" y="10"/>
                  <a:pt x="65" y="18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55" name="Freeform 715"/>
          <p:cNvSpPr>
            <a:spLocks/>
          </p:cNvSpPr>
          <p:nvPr/>
        </p:nvSpPr>
        <p:spPr bwMode="auto">
          <a:xfrm>
            <a:off x="5668963" y="3887788"/>
            <a:ext cx="31750" cy="55562"/>
          </a:xfrm>
          <a:custGeom>
            <a:avLst/>
            <a:gdLst>
              <a:gd name="T0" fmla="*/ 9 w 9"/>
              <a:gd name="T1" fmla="*/ 1 h 16"/>
              <a:gd name="T2" fmla="*/ 2 w 9"/>
              <a:gd name="T3" fmla="*/ 7 h 16"/>
              <a:gd name="T4" fmla="*/ 4 w 9"/>
              <a:gd name="T5" fmla="*/ 16 h 16"/>
              <a:gd name="T6" fmla="*/ 3 w 9"/>
              <a:gd name="T7" fmla="*/ 16 h 16"/>
              <a:gd name="T8" fmla="*/ 0 w 9"/>
              <a:gd name="T9" fmla="*/ 7 h 16"/>
              <a:gd name="T10" fmla="*/ 6 w 9"/>
              <a:gd name="T11" fmla="*/ 0 h 16"/>
              <a:gd name="T12" fmla="*/ 9 w 9"/>
              <a:gd name="T13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6">
                <a:moveTo>
                  <a:pt x="9" y="1"/>
                </a:moveTo>
                <a:cubicBezTo>
                  <a:pt x="6" y="2"/>
                  <a:pt x="2" y="4"/>
                  <a:pt x="2" y="7"/>
                </a:cubicBezTo>
                <a:cubicBezTo>
                  <a:pt x="6" y="9"/>
                  <a:pt x="3" y="13"/>
                  <a:pt x="4" y="16"/>
                </a:cubicBezTo>
                <a:lnTo>
                  <a:pt x="3" y="16"/>
                </a:lnTo>
                <a:cubicBezTo>
                  <a:pt x="1" y="13"/>
                  <a:pt x="5" y="8"/>
                  <a:pt x="0" y="7"/>
                </a:cubicBezTo>
                <a:cubicBezTo>
                  <a:pt x="1" y="3"/>
                  <a:pt x="4" y="2"/>
                  <a:pt x="6" y="0"/>
                </a:cubicBezTo>
                <a:cubicBezTo>
                  <a:pt x="7" y="0"/>
                  <a:pt x="8" y="0"/>
                  <a:pt x="9" y="1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56" name="Freeform 716"/>
          <p:cNvSpPr>
            <a:spLocks/>
          </p:cNvSpPr>
          <p:nvPr/>
        </p:nvSpPr>
        <p:spPr bwMode="auto">
          <a:xfrm>
            <a:off x="5678488" y="3956050"/>
            <a:ext cx="7937" cy="20638"/>
          </a:xfrm>
          <a:custGeom>
            <a:avLst/>
            <a:gdLst>
              <a:gd name="T0" fmla="*/ 2 w 2"/>
              <a:gd name="T1" fmla="*/ 6 h 6"/>
              <a:gd name="T2" fmla="*/ 0 w 2"/>
              <a:gd name="T3" fmla="*/ 2 h 6"/>
              <a:gd name="T4" fmla="*/ 1 w 2"/>
              <a:gd name="T5" fmla="*/ 0 h 6"/>
              <a:gd name="T6" fmla="*/ 2 w 2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2" y="6"/>
                </a:moveTo>
                <a:cubicBezTo>
                  <a:pt x="1" y="5"/>
                  <a:pt x="0" y="3"/>
                  <a:pt x="0" y="2"/>
                </a:cubicBezTo>
                <a:lnTo>
                  <a:pt x="1" y="0"/>
                </a:lnTo>
                <a:cubicBezTo>
                  <a:pt x="2" y="2"/>
                  <a:pt x="2" y="4"/>
                  <a:pt x="2" y="6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57" name="Freeform 717"/>
          <p:cNvSpPr>
            <a:spLocks/>
          </p:cNvSpPr>
          <p:nvPr/>
        </p:nvSpPr>
        <p:spPr bwMode="auto">
          <a:xfrm>
            <a:off x="7027863" y="4017963"/>
            <a:ext cx="206375" cy="490537"/>
          </a:xfrm>
          <a:custGeom>
            <a:avLst/>
            <a:gdLst>
              <a:gd name="T0" fmla="*/ 16 w 60"/>
              <a:gd name="T1" fmla="*/ 21 h 142"/>
              <a:gd name="T2" fmla="*/ 30 w 60"/>
              <a:gd name="T3" fmla="*/ 58 h 142"/>
              <a:gd name="T4" fmla="*/ 44 w 60"/>
              <a:gd name="T5" fmla="*/ 93 h 142"/>
              <a:gd name="T6" fmla="*/ 59 w 60"/>
              <a:gd name="T7" fmla="*/ 133 h 142"/>
              <a:gd name="T8" fmla="*/ 56 w 60"/>
              <a:gd name="T9" fmla="*/ 140 h 142"/>
              <a:gd name="T10" fmla="*/ 51 w 60"/>
              <a:gd name="T11" fmla="*/ 138 h 142"/>
              <a:gd name="T12" fmla="*/ 38 w 60"/>
              <a:gd name="T13" fmla="*/ 109 h 142"/>
              <a:gd name="T14" fmla="*/ 14 w 60"/>
              <a:gd name="T15" fmla="*/ 44 h 142"/>
              <a:gd name="T16" fmla="*/ 5 w 60"/>
              <a:gd name="T17" fmla="*/ 19 h 142"/>
              <a:gd name="T18" fmla="*/ 0 w 60"/>
              <a:gd name="T19" fmla="*/ 4 h 142"/>
              <a:gd name="T20" fmla="*/ 7 w 60"/>
              <a:gd name="T21" fmla="*/ 0 h 142"/>
              <a:gd name="T22" fmla="*/ 16 w 60"/>
              <a:gd name="T23" fmla="*/ 2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" h="142">
                <a:moveTo>
                  <a:pt x="16" y="21"/>
                </a:moveTo>
                <a:cubicBezTo>
                  <a:pt x="20" y="33"/>
                  <a:pt x="26" y="46"/>
                  <a:pt x="30" y="58"/>
                </a:cubicBezTo>
                <a:cubicBezTo>
                  <a:pt x="35" y="70"/>
                  <a:pt x="38" y="82"/>
                  <a:pt x="44" y="93"/>
                </a:cubicBezTo>
                <a:cubicBezTo>
                  <a:pt x="48" y="107"/>
                  <a:pt x="53" y="120"/>
                  <a:pt x="59" y="133"/>
                </a:cubicBezTo>
                <a:cubicBezTo>
                  <a:pt x="60" y="136"/>
                  <a:pt x="58" y="139"/>
                  <a:pt x="56" y="140"/>
                </a:cubicBezTo>
                <a:cubicBezTo>
                  <a:pt x="54" y="142"/>
                  <a:pt x="51" y="140"/>
                  <a:pt x="51" y="138"/>
                </a:cubicBezTo>
                <a:cubicBezTo>
                  <a:pt x="46" y="128"/>
                  <a:pt x="43" y="118"/>
                  <a:pt x="38" y="109"/>
                </a:cubicBezTo>
                <a:cubicBezTo>
                  <a:pt x="31" y="87"/>
                  <a:pt x="21" y="66"/>
                  <a:pt x="14" y="44"/>
                </a:cubicBezTo>
                <a:cubicBezTo>
                  <a:pt x="10" y="36"/>
                  <a:pt x="9" y="27"/>
                  <a:pt x="5" y="19"/>
                </a:cubicBezTo>
                <a:cubicBezTo>
                  <a:pt x="4" y="14"/>
                  <a:pt x="0" y="9"/>
                  <a:pt x="0" y="4"/>
                </a:cubicBezTo>
                <a:cubicBezTo>
                  <a:pt x="3" y="4"/>
                  <a:pt x="4" y="0"/>
                  <a:pt x="7" y="0"/>
                </a:cubicBezTo>
                <a:cubicBezTo>
                  <a:pt x="11" y="6"/>
                  <a:pt x="12" y="14"/>
                  <a:pt x="16" y="21"/>
                </a:cubicBezTo>
                <a:close/>
              </a:path>
            </a:pathLst>
          </a:custGeom>
          <a:solidFill>
            <a:srgbClr val="8A8C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58" name="Freeform 718"/>
          <p:cNvSpPr>
            <a:spLocks/>
          </p:cNvSpPr>
          <p:nvPr/>
        </p:nvSpPr>
        <p:spPr bwMode="auto">
          <a:xfrm>
            <a:off x="5686425" y="4025900"/>
            <a:ext cx="47625" cy="458788"/>
          </a:xfrm>
          <a:custGeom>
            <a:avLst/>
            <a:gdLst>
              <a:gd name="T0" fmla="*/ 1 w 14"/>
              <a:gd name="T1" fmla="*/ 0 h 133"/>
              <a:gd name="T2" fmla="*/ 14 w 14"/>
              <a:gd name="T3" fmla="*/ 99 h 133"/>
              <a:gd name="T4" fmla="*/ 14 w 14"/>
              <a:gd name="T5" fmla="*/ 120 h 133"/>
              <a:gd name="T6" fmla="*/ 9 w 14"/>
              <a:gd name="T7" fmla="*/ 121 h 133"/>
              <a:gd name="T8" fmla="*/ 8 w 14"/>
              <a:gd name="T9" fmla="*/ 123 h 133"/>
              <a:gd name="T10" fmla="*/ 10 w 14"/>
              <a:gd name="T11" fmla="*/ 127 h 133"/>
              <a:gd name="T12" fmla="*/ 7 w 14"/>
              <a:gd name="T13" fmla="*/ 131 h 133"/>
              <a:gd name="T14" fmla="*/ 8 w 14"/>
              <a:gd name="T15" fmla="*/ 133 h 133"/>
              <a:gd name="T16" fmla="*/ 4 w 14"/>
              <a:gd name="T17" fmla="*/ 132 h 133"/>
              <a:gd name="T18" fmla="*/ 9 w 14"/>
              <a:gd name="T19" fmla="*/ 127 h 133"/>
              <a:gd name="T20" fmla="*/ 6 w 14"/>
              <a:gd name="T21" fmla="*/ 121 h 133"/>
              <a:gd name="T22" fmla="*/ 13 w 14"/>
              <a:gd name="T23" fmla="*/ 116 h 133"/>
              <a:gd name="T24" fmla="*/ 8 w 14"/>
              <a:gd name="T25" fmla="*/ 39 h 133"/>
              <a:gd name="T26" fmla="*/ 0 w 14"/>
              <a:gd name="T27" fmla="*/ 1 h 133"/>
              <a:gd name="T28" fmla="*/ 1 w 14"/>
              <a:gd name="T29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133">
                <a:moveTo>
                  <a:pt x="1" y="0"/>
                </a:moveTo>
                <a:cubicBezTo>
                  <a:pt x="12" y="32"/>
                  <a:pt x="11" y="67"/>
                  <a:pt x="14" y="99"/>
                </a:cubicBezTo>
                <a:cubicBezTo>
                  <a:pt x="14" y="105"/>
                  <a:pt x="14" y="113"/>
                  <a:pt x="14" y="120"/>
                </a:cubicBezTo>
                <a:cubicBezTo>
                  <a:pt x="12" y="118"/>
                  <a:pt x="11" y="121"/>
                  <a:pt x="9" y="121"/>
                </a:cubicBezTo>
                <a:cubicBezTo>
                  <a:pt x="9" y="122"/>
                  <a:pt x="8" y="122"/>
                  <a:pt x="8" y="123"/>
                </a:cubicBezTo>
                <a:cubicBezTo>
                  <a:pt x="8" y="125"/>
                  <a:pt x="12" y="125"/>
                  <a:pt x="10" y="127"/>
                </a:cubicBezTo>
                <a:cubicBezTo>
                  <a:pt x="9" y="128"/>
                  <a:pt x="8" y="130"/>
                  <a:pt x="7" y="131"/>
                </a:cubicBezTo>
                <a:cubicBezTo>
                  <a:pt x="8" y="131"/>
                  <a:pt x="8" y="132"/>
                  <a:pt x="8" y="133"/>
                </a:cubicBezTo>
                <a:cubicBezTo>
                  <a:pt x="6" y="133"/>
                  <a:pt x="6" y="133"/>
                  <a:pt x="4" y="132"/>
                </a:cubicBezTo>
                <a:cubicBezTo>
                  <a:pt x="5" y="129"/>
                  <a:pt x="7" y="128"/>
                  <a:pt x="9" y="127"/>
                </a:cubicBezTo>
                <a:cubicBezTo>
                  <a:pt x="7" y="126"/>
                  <a:pt x="4" y="123"/>
                  <a:pt x="6" y="121"/>
                </a:cubicBezTo>
                <a:cubicBezTo>
                  <a:pt x="8" y="117"/>
                  <a:pt x="13" y="122"/>
                  <a:pt x="13" y="116"/>
                </a:cubicBezTo>
                <a:cubicBezTo>
                  <a:pt x="14" y="91"/>
                  <a:pt x="9" y="66"/>
                  <a:pt x="8" y="39"/>
                </a:cubicBezTo>
                <a:cubicBezTo>
                  <a:pt x="6" y="26"/>
                  <a:pt x="5" y="13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59" name="Freeform 719"/>
          <p:cNvSpPr>
            <a:spLocks/>
          </p:cNvSpPr>
          <p:nvPr/>
        </p:nvSpPr>
        <p:spPr bwMode="auto">
          <a:xfrm>
            <a:off x="6748463" y="4043363"/>
            <a:ext cx="265112" cy="403225"/>
          </a:xfrm>
          <a:custGeom>
            <a:avLst/>
            <a:gdLst>
              <a:gd name="T0" fmla="*/ 77 w 77"/>
              <a:gd name="T1" fmla="*/ 0 h 117"/>
              <a:gd name="T2" fmla="*/ 76 w 77"/>
              <a:gd name="T3" fmla="*/ 106 h 117"/>
              <a:gd name="T4" fmla="*/ 65 w 77"/>
              <a:gd name="T5" fmla="*/ 111 h 117"/>
              <a:gd name="T6" fmla="*/ 53 w 77"/>
              <a:gd name="T7" fmla="*/ 114 h 117"/>
              <a:gd name="T8" fmla="*/ 36 w 77"/>
              <a:gd name="T9" fmla="*/ 104 h 117"/>
              <a:gd name="T10" fmla="*/ 37 w 77"/>
              <a:gd name="T11" fmla="*/ 81 h 117"/>
              <a:gd name="T12" fmla="*/ 24 w 77"/>
              <a:gd name="T13" fmla="*/ 82 h 117"/>
              <a:gd name="T14" fmla="*/ 0 w 77"/>
              <a:gd name="T15" fmla="*/ 20 h 117"/>
              <a:gd name="T16" fmla="*/ 33 w 77"/>
              <a:gd name="T17" fmla="*/ 14 h 117"/>
              <a:gd name="T18" fmla="*/ 49 w 77"/>
              <a:gd name="T19" fmla="*/ 11 h 117"/>
              <a:gd name="T20" fmla="*/ 77 w 77"/>
              <a:gd name="T21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117">
                <a:moveTo>
                  <a:pt x="77" y="0"/>
                </a:moveTo>
                <a:cubicBezTo>
                  <a:pt x="76" y="36"/>
                  <a:pt x="76" y="72"/>
                  <a:pt x="76" y="106"/>
                </a:cubicBezTo>
                <a:cubicBezTo>
                  <a:pt x="73" y="109"/>
                  <a:pt x="69" y="109"/>
                  <a:pt x="65" y="111"/>
                </a:cubicBezTo>
                <a:cubicBezTo>
                  <a:pt x="60" y="111"/>
                  <a:pt x="58" y="117"/>
                  <a:pt x="53" y="114"/>
                </a:cubicBezTo>
                <a:cubicBezTo>
                  <a:pt x="47" y="111"/>
                  <a:pt x="41" y="108"/>
                  <a:pt x="36" y="104"/>
                </a:cubicBezTo>
                <a:cubicBezTo>
                  <a:pt x="36" y="97"/>
                  <a:pt x="35" y="88"/>
                  <a:pt x="37" y="81"/>
                </a:cubicBezTo>
                <a:cubicBezTo>
                  <a:pt x="33" y="77"/>
                  <a:pt x="28" y="82"/>
                  <a:pt x="24" y="82"/>
                </a:cubicBezTo>
                <a:cubicBezTo>
                  <a:pt x="16" y="61"/>
                  <a:pt x="6" y="41"/>
                  <a:pt x="0" y="20"/>
                </a:cubicBezTo>
                <a:cubicBezTo>
                  <a:pt x="10" y="17"/>
                  <a:pt x="23" y="19"/>
                  <a:pt x="33" y="14"/>
                </a:cubicBezTo>
                <a:cubicBezTo>
                  <a:pt x="38" y="14"/>
                  <a:pt x="43" y="12"/>
                  <a:pt x="49" y="11"/>
                </a:cubicBezTo>
                <a:cubicBezTo>
                  <a:pt x="58" y="8"/>
                  <a:pt x="68" y="5"/>
                  <a:pt x="77" y="0"/>
                </a:cubicBezTo>
                <a:close/>
              </a:path>
            </a:pathLst>
          </a:custGeom>
          <a:solidFill>
            <a:srgbClr val="5F618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60" name="Freeform 720"/>
          <p:cNvSpPr>
            <a:spLocks/>
          </p:cNvSpPr>
          <p:nvPr/>
        </p:nvSpPr>
        <p:spPr bwMode="auto">
          <a:xfrm>
            <a:off x="5589588" y="4046538"/>
            <a:ext cx="61912" cy="327025"/>
          </a:xfrm>
          <a:custGeom>
            <a:avLst/>
            <a:gdLst>
              <a:gd name="T0" fmla="*/ 14 w 18"/>
              <a:gd name="T1" fmla="*/ 45 h 95"/>
              <a:gd name="T2" fmla="*/ 17 w 18"/>
              <a:gd name="T3" fmla="*/ 91 h 95"/>
              <a:gd name="T4" fmla="*/ 0 w 18"/>
              <a:gd name="T5" fmla="*/ 95 h 95"/>
              <a:gd name="T6" fmla="*/ 3 w 18"/>
              <a:gd name="T7" fmla="*/ 0 h 95"/>
              <a:gd name="T8" fmla="*/ 14 w 18"/>
              <a:gd name="T9" fmla="*/ 4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95">
                <a:moveTo>
                  <a:pt x="14" y="45"/>
                </a:moveTo>
                <a:cubicBezTo>
                  <a:pt x="10" y="61"/>
                  <a:pt x="18" y="76"/>
                  <a:pt x="17" y="91"/>
                </a:cubicBezTo>
                <a:cubicBezTo>
                  <a:pt x="11" y="91"/>
                  <a:pt x="5" y="92"/>
                  <a:pt x="0" y="95"/>
                </a:cubicBezTo>
                <a:cubicBezTo>
                  <a:pt x="1" y="63"/>
                  <a:pt x="1" y="30"/>
                  <a:pt x="3" y="0"/>
                </a:cubicBezTo>
                <a:cubicBezTo>
                  <a:pt x="6" y="14"/>
                  <a:pt x="9" y="30"/>
                  <a:pt x="14" y="45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61" name="Freeform 721"/>
          <p:cNvSpPr>
            <a:spLocks/>
          </p:cNvSpPr>
          <p:nvPr/>
        </p:nvSpPr>
        <p:spPr bwMode="auto">
          <a:xfrm>
            <a:off x="6516688" y="4076700"/>
            <a:ext cx="249237" cy="296863"/>
          </a:xfrm>
          <a:custGeom>
            <a:avLst/>
            <a:gdLst>
              <a:gd name="T0" fmla="*/ 48 w 72"/>
              <a:gd name="T1" fmla="*/ 10 h 86"/>
              <a:gd name="T2" fmla="*/ 72 w 72"/>
              <a:gd name="T3" fmla="*/ 75 h 86"/>
              <a:gd name="T4" fmla="*/ 60 w 72"/>
              <a:gd name="T5" fmla="*/ 77 h 86"/>
              <a:gd name="T6" fmla="*/ 58 w 72"/>
              <a:gd name="T7" fmla="*/ 74 h 86"/>
              <a:gd name="T8" fmla="*/ 54 w 72"/>
              <a:gd name="T9" fmla="*/ 77 h 86"/>
              <a:gd name="T10" fmla="*/ 28 w 72"/>
              <a:gd name="T11" fmla="*/ 85 h 86"/>
              <a:gd name="T12" fmla="*/ 0 w 72"/>
              <a:gd name="T13" fmla="*/ 18 h 86"/>
              <a:gd name="T14" fmla="*/ 10 w 72"/>
              <a:gd name="T15" fmla="*/ 2 h 86"/>
              <a:gd name="T16" fmla="*/ 21 w 72"/>
              <a:gd name="T17" fmla="*/ 5 h 86"/>
              <a:gd name="T18" fmla="*/ 48 w 72"/>
              <a:gd name="T19" fmla="*/ 1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86">
                <a:moveTo>
                  <a:pt x="48" y="10"/>
                </a:moveTo>
                <a:cubicBezTo>
                  <a:pt x="56" y="31"/>
                  <a:pt x="64" y="53"/>
                  <a:pt x="72" y="75"/>
                </a:cubicBezTo>
                <a:cubicBezTo>
                  <a:pt x="69" y="78"/>
                  <a:pt x="64" y="77"/>
                  <a:pt x="60" y="77"/>
                </a:cubicBezTo>
                <a:cubicBezTo>
                  <a:pt x="59" y="76"/>
                  <a:pt x="59" y="74"/>
                  <a:pt x="58" y="74"/>
                </a:cubicBezTo>
                <a:cubicBezTo>
                  <a:pt x="55" y="73"/>
                  <a:pt x="55" y="76"/>
                  <a:pt x="54" y="77"/>
                </a:cubicBezTo>
                <a:cubicBezTo>
                  <a:pt x="46" y="82"/>
                  <a:pt x="36" y="86"/>
                  <a:pt x="28" y="85"/>
                </a:cubicBezTo>
                <a:cubicBezTo>
                  <a:pt x="18" y="63"/>
                  <a:pt x="10" y="40"/>
                  <a:pt x="0" y="18"/>
                </a:cubicBezTo>
                <a:cubicBezTo>
                  <a:pt x="5" y="13"/>
                  <a:pt x="7" y="8"/>
                  <a:pt x="10" y="2"/>
                </a:cubicBezTo>
                <a:cubicBezTo>
                  <a:pt x="13" y="0"/>
                  <a:pt x="17" y="4"/>
                  <a:pt x="21" y="5"/>
                </a:cubicBezTo>
                <a:cubicBezTo>
                  <a:pt x="30" y="8"/>
                  <a:pt x="38" y="9"/>
                  <a:pt x="48" y="10"/>
                </a:cubicBezTo>
                <a:close/>
              </a:path>
            </a:pathLst>
          </a:custGeom>
          <a:solidFill>
            <a:srgbClr val="5F618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62" name="Freeform 722"/>
          <p:cNvSpPr>
            <a:spLocks/>
          </p:cNvSpPr>
          <p:nvPr/>
        </p:nvSpPr>
        <p:spPr bwMode="auto">
          <a:xfrm>
            <a:off x="6696075" y="4108450"/>
            <a:ext cx="211138" cy="493713"/>
          </a:xfrm>
          <a:custGeom>
            <a:avLst/>
            <a:gdLst>
              <a:gd name="T0" fmla="*/ 12 w 61"/>
              <a:gd name="T1" fmla="*/ 0 h 143"/>
              <a:gd name="T2" fmla="*/ 14 w 61"/>
              <a:gd name="T3" fmla="*/ 6 h 143"/>
              <a:gd name="T4" fmla="*/ 40 w 61"/>
              <a:gd name="T5" fmla="*/ 74 h 143"/>
              <a:gd name="T6" fmla="*/ 42 w 61"/>
              <a:gd name="T7" fmla="*/ 76 h 143"/>
              <a:gd name="T8" fmla="*/ 43 w 61"/>
              <a:gd name="T9" fmla="*/ 81 h 143"/>
              <a:gd name="T10" fmla="*/ 61 w 61"/>
              <a:gd name="T11" fmla="*/ 140 h 143"/>
              <a:gd name="T12" fmla="*/ 55 w 61"/>
              <a:gd name="T13" fmla="*/ 142 h 143"/>
              <a:gd name="T14" fmla="*/ 32 w 61"/>
              <a:gd name="T15" fmla="*/ 92 h 143"/>
              <a:gd name="T16" fmla="*/ 26 w 61"/>
              <a:gd name="T17" fmla="*/ 75 h 143"/>
              <a:gd name="T18" fmla="*/ 1 w 61"/>
              <a:gd name="T19" fmla="*/ 7 h 143"/>
              <a:gd name="T20" fmla="*/ 0 w 61"/>
              <a:gd name="T21" fmla="*/ 1 h 143"/>
              <a:gd name="T22" fmla="*/ 12 w 61"/>
              <a:gd name="T23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143">
                <a:moveTo>
                  <a:pt x="12" y="0"/>
                </a:moveTo>
                <a:cubicBezTo>
                  <a:pt x="11" y="2"/>
                  <a:pt x="14" y="4"/>
                  <a:pt x="14" y="6"/>
                </a:cubicBezTo>
                <a:cubicBezTo>
                  <a:pt x="21" y="30"/>
                  <a:pt x="32" y="50"/>
                  <a:pt x="40" y="74"/>
                </a:cubicBezTo>
                <a:lnTo>
                  <a:pt x="42" y="76"/>
                </a:lnTo>
                <a:cubicBezTo>
                  <a:pt x="42" y="77"/>
                  <a:pt x="42" y="79"/>
                  <a:pt x="43" y="81"/>
                </a:cubicBezTo>
                <a:cubicBezTo>
                  <a:pt x="49" y="101"/>
                  <a:pt x="58" y="119"/>
                  <a:pt x="61" y="140"/>
                </a:cubicBezTo>
                <a:cubicBezTo>
                  <a:pt x="60" y="143"/>
                  <a:pt x="57" y="143"/>
                  <a:pt x="55" y="142"/>
                </a:cubicBezTo>
                <a:cubicBezTo>
                  <a:pt x="44" y="128"/>
                  <a:pt x="39" y="109"/>
                  <a:pt x="32" y="92"/>
                </a:cubicBezTo>
                <a:cubicBezTo>
                  <a:pt x="30" y="86"/>
                  <a:pt x="28" y="81"/>
                  <a:pt x="26" y="75"/>
                </a:cubicBezTo>
                <a:cubicBezTo>
                  <a:pt x="18" y="53"/>
                  <a:pt x="9" y="30"/>
                  <a:pt x="1" y="7"/>
                </a:cubicBezTo>
                <a:lnTo>
                  <a:pt x="0" y="1"/>
                </a:lnTo>
                <a:cubicBezTo>
                  <a:pt x="4" y="0"/>
                  <a:pt x="8" y="1"/>
                  <a:pt x="12" y="0"/>
                </a:cubicBezTo>
                <a:close/>
              </a:path>
            </a:pathLst>
          </a:custGeom>
          <a:solidFill>
            <a:srgbClr val="8A8C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63" name="Freeform 723"/>
          <p:cNvSpPr>
            <a:spLocks/>
          </p:cNvSpPr>
          <p:nvPr/>
        </p:nvSpPr>
        <p:spPr bwMode="auto">
          <a:xfrm>
            <a:off x="6489700" y="4146550"/>
            <a:ext cx="223838" cy="534988"/>
          </a:xfrm>
          <a:custGeom>
            <a:avLst/>
            <a:gdLst>
              <a:gd name="T0" fmla="*/ 14 w 65"/>
              <a:gd name="T1" fmla="*/ 18 h 155"/>
              <a:gd name="T2" fmla="*/ 23 w 65"/>
              <a:gd name="T3" fmla="*/ 39 h 155"/>
              <a:gd name="T4" fmla="*/ 55 w 65"/>
              <a:gd name="T5" fmla="*/ 120 h 155"/>
              <a:gd name="T6" fmla="*/ 57 w 65"/>
              <a:gd name="T7" fmla="*/ 123 h 155"/>
              <a:gd name="T8" fmla="*/ 64 w 65"/>
              <a:gd name="T9" fmla="*/ 150 h 155"/>
              <a:gd name="T10" fmla="*/ 57 w 65"/>
              <a:gd name="T11" fmla="*/ 155 h 155"/>
              <a:gd name="T12" fmla="*/ 52 w 65"/>
              <a:gd name="T13" fmla="*/ 152 h 155"/>
              <a:gd name="T14" fmla="*/ 37 w 65"/>
              <a:gd name="T15" fmla="*/ 114 h 155"/>
              <a:gd name="T16" fmla="*/ 22 w 65"/>
              <a:gd name="T17" fmla="*/ 68 h 155"/>
              <a:gd name="T18" fmla="*/ 12 w 65"/>
              <a:gd name="T19" fmla="*/ 43 h 155"/>
              <a:gd name="T20" fmla="*/ 0 w 65"/>
              <a:gd name="T21" fmla="*/ 5 h 155"/>
              <a:gd name="T22" fmla="*/ 6 w 65"/>
              <a:gd name="T23" fmla="*/ 0 h 155"/>
              <a:gd name="T24" fmla="*/ 14 w 65"/>
              <a:gd name="T25" fmla="*/ 18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" h="155">
                <a:moveTo>
                  <a:pt x="14" y="18"/>
                </a:moveTo>
                <a:cubicBezTo>
                  <a:pt x="17" y="25"/>
                  <a:pt x="19" y="33"/>
                  <a:pt x="23" y="39"/>
                </a:cubicBezTo>
                <a:cubicBezTo>
                  <a:pt x="31" y="67"/>
                  <a:pt x="48" y="92"/>
                  <a:pt x="55" y="120"/>
                </a:cubicBezTo>
                <a:cubicBezTo>
                  <a:pt x="57" y="120"/>
                  <a:pt x="55" y="123"/>
                  <a:pt x="57" y="123"/>
                </a:cubicBezTo>
                <a:cubicBezTo>
                  <a:pt x="58" y="132"/>
                  <a:pt x="65" y="141"/>
                  <a:pt x="64" y="150"/>
                </a:cubicBezTo>
                <a:cubicBezTo>
                  <a:pt x="63" y="154"/>
                  <a:pt x="60" y="154"/>
                  <a:pt x="57" y="155"/>
                </a:cubicBezTo>
                <a:cubicBezTo>
                  <a:pt x="55" y="155"/>
                  <a:pt x="53" y="154"/>
                  <a:pt x="52" y="152"/>
                </a:cubicBezTo>
                <a:cubicBezTo>
                  <a:pt x="46" y="140"/>
                  <a:pt x="43" y="126"/>
                  <a:pt x="37" y="114"/>
                </a:cubicBezTo>
                <a:cubicBezTo>
                  <a:pt x="34" y="99"/>
                  <a:pt x="26" y="85"/>
                  <a:pt x="22" y="68"/>
                </a:cubicBezTo>
                <a:cubicBezTo>
                  <a:pt x="17" y="60"/>
                  <a:pt x="15" y="51"/>
                  <a:pt x="12" y="43"/>
                </a:cubicBezTo>
                <a:cubicBezTo>
                  <a:pt x="8" y="30"/>
                  <a:pt x="2" y="18"/>
                  <a:pt x="0" y="5"/>
                </a:cubicBezTo>
                <a:lnTo>
                  <a:pt x="6" y="0"/>
                </a:lnTo>
                <a:cubicBezTo>
                  <a:pt x="9" y="6"/>
                  <a:pt x="12" y="13"/>
                  <a:pt x="14" y="18"/>
                </a:cubicBezTo>
                <a:close/>
              </a:path>
            </a:pathLst>
          </a:custGeom>
          <a:solidFill>
            <a:srgbClr val="8A8C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64" name="Freeform 724"/>
          <p:cNvSpPr>
            <a:spLocks/>
          </p:cNvSpPr>
          <p:nvPr/>
        </p:nvSpPr>
        <p:spPr bwMode="auto">
          <a:xfrm>
            <a:off x="6234113" y="4170363"/>
            <a:ext cx="320675" cy="300037"/>
          </a:xfrm>
          <a:custGeom>
            <a:avLst/>
            <a:gdLst>
              <a:gd name="T0" fmla="*/ 74 w 93"/>
              <a:gd name="T1" fmla="*/ 9 h 87"/>
              <a:gd name="T2" fmla="*/ 93 w 93"/>
              <a:gd name="T3" fmla="*/ 61 h 87"/>
              <a:gd name="T4" fmla="*/ 82 w 93"/>
              <a:gd name="T5" fmla="*/ 65 h 87"/>
              <a:gd name="T6" fmla="*/ 81 w 93"/>
              <a:gd name="T7" fmla="*/ 76 h 87"/>
              <a:gd name="T8" fmla="*/ 33 w 93"/>
              <a:gd name="T9" fmla="*/ 81 h 87"/>
              <a:gd name="T10" fmla="*/ 3 w 93"/>
              <a:gd name="T11" fmla="*/ 73 h 87"/>
              <a:gd name="T12" fmla="*/ 2 w 93"/>
              <a:gd name="T13" fmla="*/ 74 h 87"/>
              <a:gd name="T14" fmla="*/ 1 w 93"/>
              <a:gd name="T15" fmla="*/ 34 h 87"/>
              <a:gd name="T16" fmla="*/ 8 w 93"/>
              <a:gd name="T17" fmla="*/ 23 h 87"/>
              <a:gd name="T18" fmla="*/ 71 w 93"/>
              <a:gd name="T19" fmla="*/ 0 h 87"/>
              <a:gd name="T20" fmla="*/ 74 w 93"/>
              <a:gd name="T21" fmla="*/ 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" h="87">
                <a:moveTo>
                  <a:pt x="74" y="9"/>
                </a:moveTo>
                <a:cubicBezTo>
                  <a:pt x="80" y="26"/>
                  <a:pt x="86" y="44"/>
                  <a:pt x="93" y="61"/>
                </a:cubicBezTo>
                <a:cubicBezTo>
                  <a:pt x="90" y="64"/>
                  <a:pt x="84" y="61"/>
                  <a:pt x="82" y="65"/>
                </a:cubicBezTo>
                <a:cubicBezTo>
                  <a:pt x="80" y="69"/>
                  <a:pt x="82" y="72"/>
                  <a:pt x="81" y="76"/>
                </a:cubicBezTo>
                <a:cubicBezTo>
                  <a:pt x="68" y="87"/>
                  <a:pt x="48" y="84"/>
                  <a:pt x="33" y="81"/>
                </a:cubicBezTo>
                <a:cubicBezTo>
                  <a:pt x="22" y="79"/>
                  <a:pt x="13" y="76"/>
                  <a:pt x="3" y="73"/>
                </a:cubicBezTo>
                <a:lnTo>
                  <a:pt x="2" y="74"/>
                </a:lnTo>
                <a:cubicBezTo>
                  <a:pt x="0" y="61"/>
                  <a:pt x="1" y="47"/>
                  <a:pt x="1" y="34"/>
                </a:cubicBezTo>
                <a:cubicBezTo>
                  <a:pt x="2" y="30"/>
                  <a:pt x="2" y="23"/>
                  <a:pt x="8" y="23"/>
                </a:cubicBezTo>
                <a:cubicBezTo>
                  <a:pt x="30" y="18"/>
                  <a:pt x="52" y="12"/>
                  <a:pt x="71" y="0"/>
                </a:cubicBezTo>
                <a:cubicBezTo>
                  <a:pt x="72" y="3"/>
                  <a:pt x="73" y="6"/>
                  <a:pt x="74" y="9"/>
                </a:cubicBezTo>
                <a:close/>
              </a:path>
            </a:pathLst>
          </a:custGeom>
          <a:solidFill>
            <a:srgbClr val="5F618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65" name="Freeform 725"/>
          <p:cNvSpPr>
            <a:spLocks/>
          </p:cNvSpPr>
          <p:nvPr/>
        </p:nvSpPr>
        <p:spPr bwMode="auto">
          <a:xfrm>
            <a:off x="5821363" y="4187825"/>
            <a:ext cx="65087" cy="461963"/>
          </a:xfrm>
          <a:custGeom>
            <a:avLst/>
            <a:gdLst>
              <a:gd name="T0" fmla="*/ 19 w 19"/>
              <a:gd name="T1" fmla="*/ 5 h 134"/>
              <a:gd name="T2" fmla="*/ 16 w 19"/>
              <a:gd name="T3" fmla="*/ 49 h 134"/>
              <a:gd name="T4" fmla="*/ 14 w 19"/>
              <a:gd name="T5" fmla="*/ 130 h 134"/>
              <a:gd name="T6" fmla="*/ 11 w 19"/>
              <a:gd name="T7" fmla="*/ 134 h 134"/>
              <a:gd name="T8" fmla="*/ 4 w 19"/>
              <a:gd name="T9" fmla="*/ 129 h 134"/>
              <a:gd name="T10" fmla="*/ 3 w 19"/>
              <a:gd name="T11" fmla="*/ 25 h 134"/>
              <a:gd name="T12" fmla="*/ 8 w 19"/>
              <a:gd name="T13" fmla="*/ 0 h 134"/>
              <a:gd name="T14" fmla="*/ 19 w 19"/>
              <a:gd name="T15" fmla="*/ 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34">
                <a:moveTo>
                  <a:pt x="19" y="5"/>
                </a:moveTo>
                <a:cubicBezTo>
                  <a:pt x="16" y="19"/>
                  <a:pt x="16" y="34"/>
                  <a:pt x="16" y="49"/>
                </a:cubicBezTo>
                <a:cubicBezTo>
                  <a:pt x="16" y="74"/>
                  <a:pt x="14" y="101"/>
                  <a:pt x="14" y="130"/>
                </a:cubicBezTo>
                <a:cubicBezTo>
                  <a:pt x="14" y="133"/>
                  <a:pt x="12" y="132"/>
                  <a:pt x="11" y="134"/>
                </a:cubicBezTo>
                <a:cubicBezTo>
                  <a:pt x="8" y="134"/>
                  <a:pt x="5" y="132"/>
                  <a:pt x="4" y="129"/>
                </a:cubicBezTo>
                <a:cubicBezTo>
                  <a:pt x="0" y="92"/>
                  <a:pt x="3" y="61"/>
                  <a:pt x="3" y="25"/>
                </a:cubicBezTo>
                <a:cubicBezTo>
                  <a:pt x="4" y="16"/>
                  <a:pt x="4" y="7"/>
                  <a:pt x="8" y="0"/>
                </a:cubicBezTo>
                <a:cubicBezTo>
                  <a:pt x="12" y="1"/>
                  <a:pt x="16" y="3"/>
                  <a:pt x="19" y="5"/>
                </a:cubicBezTo>
                <a:close/>
              </a:path>
            </a:pathLst>
          </a:custGeom>
          <a:solidFill>
            <a:srgbClr val="7475A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66" name="Freeform 726"/>
          <p:cNvSpPr>
            <a:spLocks/>
          </p:cNvSpPr>
          <p:nvPr/>
        </p:nvSpPr>
        <p:spPr bwMode="auto">
          <a:xfrm>
            <a:off x="5883275" y="4205288"/>
            <a:ext cx="38100" cy="279400"/>
          </a:xfrm>
          <a:custGeom>
            <a:avLst/>
            <a:gdLst>
              <a:gd name="T0" fmla="*/ 7 w 11"/>
              <a:gd name="T1" fmla="*/ 2 h 81"/>
              <a:gd name="T2" fmla="*/ 9 w 11"/>
              <a:gd name="T3" fmla="*/ 56 h 81"/>
              <a:gd name="T4" fmla="*/ 9 w 11"/>
              <a:gd name="T5" fmla="*/ 76 h 81"/>
              <a:gd name="T6" fmla="*/ 0 w 11"/>
              <a:gd name="T7" fmla="*/ 81 h 81"/>
              <a:gd name="T8" fmla="*/ 2 w 11"/>
              <a:gd name="T9" fmla="*/ 8 h 81"/>
              <a:gd name="T10" fmla="*/ 7 w 11"/>
              <a:gd name="T11" fmla="*/ 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81">
                <a:moveTo>
                  <a:pt x="7" y="2"/>
                </a:moveTo>
                <a:cubicBezTo>
                  <a:pt x="11" y="20"/>
                  <a:pt x="9" y="37"/>
                  <a:pt x="9" y="56"/>
                </a:cubicBezTo>
                <a:cubicBezTo>
                  <a:pt x="7" y="62"/>
                  <a:pt x="9" y="70"/>
                  <a:pt x="9" y="76"/>
                </a:cubicBezTo>
                <a:cubicBezTo>
                  <a:pt x="5" y="76"/>
                  <a:pt x="4" y="81"/>
                  <a:pt x="0" y="81"/>
                </a:cubicBezTo>
                <a:cubicBezTo>
                  <a:pt x="0" y="56"/>
                  <a:pt x="0" y="33"/>
                  <a:pt x="2" y="8"/>
                </a:cubicBezTo>
                <a:cubicBezTo>
                  <a:pt x="3" y="6"/>
                  <a:pt x="3" y="0"/>
                  <a:pt x="7" y="2"/>
                </a:cubicBezTo>
                <a:close/>
              </a:path>
            </a:pathLst>
          </a:custGeom>
          <a:solidFill>
            <a:srgbClr val="C1C8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67" name="Freeform 727"/>
          <p:cNvSpPr>
            <a:spLocks/>
          </p:cNvSpPr>
          <p:nvPr/>
        </p:nvSpPr>
        <p:spPr bwMode="auto">
          <a:xfrm>
            <a:off x="5921375" y="4217988"/>
            <a:ext cx="195263" cy="249237"/>
          </a:xfrm>
          <a:custGeom>
            <a:avLst/>
            <a:gdLst>
              <a:gd name="T0" fmla="*/ 49 w 57"/>
              <a:gd name="T1" fmla="*/ 10 h 72"/>
              <a:gd name="T2" fmla="*/ 52 w 57"/>
              <a:gd name="T3" fmla="*/ 60 h 72"/>
              <a:gd name="T4" fmla="*/ 41 w 57"/>
              <a:gd name="T5" fmla="*/ 67 h 72"/>
              <a:gd name="T6" fmla="*/ 1 w 57"/>
              <a:gd name="T7" fmla="*/ 66 h 72"/>
              <a:gd name="T8" fmla="*/ 0 w 57"/>
              <a:gd name="T9" fmla="*/ 61 h 72"/>
              <a:gd name="T10" fmla="*/ 0 w 57"/>
              <a:gd name="T11" fmla="*/ 0 h 72"/>
              <a:gd name="T12" fmla="*/ 49 w 57"/>
              <a:gd name="T13" fmla="*/ 1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72">
                <a:moveTo>
                  <a:pt x="49" y="10"/>
                </a:moveTo>
                <a:cubicBezTo>
                  <a:pt x="57" y="27"/>
                  <a:pt x="53" y="42"/>
                  <a:pt x="52" y="60"/>
                </a:cubicBezTo>
                <a:cubicBezTo>
                  <a:pt x="49" y="63"/>
                  <a:pt x="45" y="67"/>
                  <a:pt x="41" y="67"/>
                </a:cubicBezTo>
                <a:cubicBezTo>
                  <a:pt x="29" y="72"/>
                  <a:pt x="12" y="72"/>
                  <a:pt x="1" y="66"/>
                </a:cubicBezTo>
                <a:lnTo>
                  <a:pt x="0" y="61"/>
                </a:lnTo>
                <a:cubicBezTo>
                  <a:pt x="1" y="41"/>
                  <a:pt x="2" y="20"/>
                  <a:pt x="0" y="0"/>
                </a:cubicBezTo>
                <a:cubicBezTo>
                  <a:pt x="16" y="4"/>
                  <a:pt x="32" y="9"/>
                  <a:pt x="49" y="10"/>
                </a:cubicBezTo>
                <a:close/>
              </a:path>
            </a:pathLst>
          </a:custGeom>
          <a:solidFill>
            <a:srgbClr val="C1C8E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68" name="Freeform 728"/>
          <p:cNvSpPr>
            <a:spLocks/>
          </p:cNvSpPr>
          <p:nvPr/>
        </p:nvSpPr>
        <p:spPr bwMode="auto">
          <a:xfrm>
            <a:off x="6189663" y="4252913"/>
            <a:ext cx="44450" cy="282575"/>
          </a:xfrm>
          <a:custGeom>
            <a:avLst/>
            <a:gdLst>
              <a:gd name="T0" fmla="*/ 13 w 13"/>
              <a:gd name="T1" fmla="*/ 0 h 82"/>
              <a:gd name="T2" fmla="*/ 12 w 13"/>
              <a:gd name="T3" fmla="*/ 82 h 82"/>
              <a:gd name="T4" fmla="*/ 2 w 13"/>
              <a:gd name="T5" fmla="*/ 34 h 82"/>
              <a:gd name="T6" fmla="*/ 2 w 13"/>
              <a:gd name="T7" fmla="*/ 2 h 82"/>
              <a:gd name="T8" fmla="*/ 13 w 13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82">
                <a:moveTo>
                  <a:pt x="13" y="0"/>
                </a:moveTo>
                <a:cubicBezTo>
                  <a:pt x="10" y="29"/>
                  <a:pt x="13" y="53"/>
                  <a:pt x="12" y="82"/>
                </a:cubicBezTo>
                <a:cubicBezTo>
                  <a:pt x="8" y="66"/>
                  <a:pt x="1" y="51"/>
                  <a:pt x="2" y="34"/>
                </a:cubicBezTo>
                <a:cubicBezTo>
                  <a:pt x="2" y="23"/>
                  <a:pt x="0" y="12"/>
                  <a:pt x="2" y="2"/>
                </a:cubicBezTo>
                <a:cubicBezTo>
                  <a:pt x="6" y="1"/>
                  <a:pt x="10" y="0"/>
                  <a:pt x="13" y="0"/>
                </a:cubicBezTo>
                <a:close/>
              </a:path>
            </a:pathLst>
          </a:custGeom>
          <a:solidFill>
            <a:srgbClr val="7475A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69" name="Freeform 729"/>
          <p:cNvSpPr>
            <a:spLocks/>
          </p:cNvSpPr>
          <p:nvPr/>
        </p:nvSpPr>
        <p:spPr bwMode="auto">
          <a:xfrm>
            <a:off x="6103938" y="4256088"/>
            <a:ext cx="192087" cy="552450"/>
          </a:xfrm>
          <a:custGeom>
            <a:avLst/>
            <a:gdLst>
              <a:gd name="T0" fmla="*/ 10 w 56"/>
              <a:gd name="T1" fmla="*/ 0 h 160"/>
              <a:gd name="T2" fmla="*/ 26 w 56"/>
              <a:gd name="T3" fmla="*/ 51 h 160"/>
              <a:gd name="T4" fmla="*/ 37 w 56"/>
              <a:gd name="T5" fmla="*/ 90 h 160"/>
              <a:gd name="T6" fmla="*/ 38 w 56"/>
              <a:gd name="T7" fmla="*/ 92 h 160"/>
              <a:gd name="T8" fmla="*/ 55 w 56"/>
              <a:gd name="T9" fmla="*/ 154 h 160"/>
              <a:gd name="T10" fmla="*/ 50 w 56"/>
              <a:gd name="T11" fmla="*/ 160 h 160"/>
              <a:gd name="T12" fmla="*/ 43 w 56"/>
              <a:gd name="T13" fmla="*/ 159 h 160"/>
              <a:gd name="T14" fmla="*/ 36 w 56"/>
              <a:gd name="T15" fmla="*/ 135 h 160"/>
              <a:gd name="T16" fmla="*/ 32 w 56"/>
              <a:gd name="T17" fmla="*/ 123 h 160"/>
              <a:gd name="T18" fmla="*/ 0 w 56"/>
              <a:gd name="T19" fmla="*/ 0 h 160"/>
              <a:gd name="T20" fmla="*/ 10 w 56"/>
              <a:gd name="T2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160">
                <a:moveTo>
                  <a:pt x="10" y="0"/>
                </a:moveTo>
                <a:cubicBezTo>
                  <a:pt x="17" y="16"/>
                  <a:pt x="20" y="34"/>
                  <a:pt x="26" y="51"/>
                </a:cubicBezTo>
                <a:cubicBezTo>
                  <a:pt x="30" y="64"/>
                  <a:pt x="34" y="77"/>
                  <a:pt x="37" y="90"/>
                </a:cubicBezTo>
                <a:cubicBezTo>
                  <a:pt x="36" y="91"/>
                  <a:pt x="38" y="91"/>
                  <a:pt x="38" y="92"/>
                </a:cubicBezTo>
                <a:cubicBezTo>
                  <a:pt x="45" y="113"/>
                  <a:pt x="49" y="134"/>
                  <a:pt x="55" y="154"/>
                </a:cubicBezTo>
                <a:cubicBezTo>
                  <a:pt x="56" y="157"/>
                  <a:pt x="52" y="159"/>
                  <a:pt x="50" y="160"/>
                </a:cubicBezTo>
                <a:cubicBezTo>
                  <a:pt x="48" y="160"/>
                  <a:pt x="45" y="160"/>
                  <a:pt x="43" y="159"/>
                </a:cubicBezTo>
                <a:cubicBezTo>
                  <a:pt x="38" y="152"/>
                  <a:pt x="37" y="143"/>
                  <a:pt x="36" y="135"/>
                </a:cubicBezTo>
                <a:cubicBezTo>
                  <a:pt x="34" y="131"/>
                  <a:pt x="33" y="127"/>
                  <a:pt x="32" y="123"/>
                </a:cubicBezTo>
                <a:cubicBezTo>
                  <a:pt x="25" y="81"/>
                  <a:pt x="11" y="41"/>
                  <a:pt x="0" y="0"/>
                </a:cubicBezTo>
                <a:lnTo>
                  <a:pt x="10" y="0"/>
                </a:lnTo>
                <a:close/>
              </a:path>
            </a:pathLst>
          </a:custGeom>
          <a:solidFill>
            <a:srgbClr val="8A8C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70" name="Freeform 730"/>
          <p:cNvSpPr>
            <a:spLocks/>
          </p:cNvSpPr>
          <p:nvPr/>
        </p:nvSpPr>
        <p:spPr bwMode="auto">
          <a:xfrm>
            <a:off x="6151563" y="4260850"/>
            <a:ext cx="38100" cy="127000"/>
          </a:xfrm>
          <a:custGeom>
            <a:avLst/>
            <a:gdLst>
              <a:gd name="T0" fmla="*/ 10 w 11"/>
              <a:gd name="T1" fmla="*/ 0 h 37"/>
              <a:gd name="T2" fmla="*/ 11 w 11"/>
              <a:gd name="T3" fmla="*/ 37 h 37"/>
              <a:gd name="T4" fmla="*/ 0 w 11"/>
              <a:gd name="T5" fmla="*/ 0 h 37"/>
              <a:gd name="T6" fmla="*/ 10 w 11"/>
              <a:gd name="T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37">
                <a:moveTo>
                  <a:pt x="10" y="0"/>
                </a:moveTo>
                <a:cubicBezTo>
                  <a:pt x="9" y="13"/>
                  <a:pt x="10" y="23"/>
                  <a:pt x="11" y="37"/>
                </a:cubicBezTo>
                <a:cubicBezTo>
                  <a:pt x="7" y="24"/>
                  <a:pt x="4" y="12"/>
                  <a:pt x="0" y="0"/>
                </a:cubicBezTo>
                <a:cubicBezTo>
                  <a:pt x="3" y="0"/>
                  <a:pt x="7" y="0"/>
                  <a:pt x="10" y="0"/>
                </a:cubicBezTo>
                <a:close/>
              </a:path>
            </a:pathLst>
          </a:custGeom>
          <a:solidFill>
            <a:srgbClr val="4F238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71" name="Freeform 731"/>
          <p:cNvSpPr>
            <a:spLocks/>
          </p:cNvSpPr>
          <p:nvPr/>
        </p:nvSpPr>
        <p:spPr bwMode="auto">
          <a:xfrm>
            <a:off x="6827838" y="4329113"/>
            <a:ext cx="41275" cy="76200"/>
          </a:xfrm>
          <a:custGeom>
            <a:avLst/>
            <a:gdLst>
              <a:gd name="T0" fmla="*/ 10 w 12"/>
              <a:gd name="T1" fmla="*/ 1 h 22"/>
              <a:gd name="T2" fmla="*/ 10 w 12"/>
              <a:gd name="T3" fmla="*/ 22 h 22"/>
              <a:gd name="T4" fmla="*/ 4 w 12"/>
              <a:gd name="T5" fmla="*/ 9 h 22"/>
              <a:gd name="T6" fmla="*/ 6 w 12"/>
              <a:gd name="T7" fmla="*/ 1 h 22"/>
              <a:gd name="T8" fmla="*/ 10 w 12"/>
              <a:gd name="T9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2">
                <a:moveTo>
                  <a:pt x="10" y="1"/>
                </a:moveTo>
                <a:cubicBezTo>
                  <a:pt x="12" y="9"/>
                  <a:pt x="10" y="14"/>
                  <a:pt x="10" y="22"/>
                </a:cubicBezTo>
                <a:cubicBezTo>
                  <a:pt x="7" y="18"/>
                  <a:pt x="6" y="13"/>
                  <a:pt x="4" y="9"/>
                </a:cubicBezTo>
                <a:cubicBezTo>
                  <a:pt x="4" y="5"/>
                  <a:pt x="0" y="1"/>
                  <a:pt x="6" y="1"/>
                </a:cubicBezTo>
                <a:cubicBezTo>
                  <a:pt x="7" y="2"/>
                  <a:pt x="8" y="0"/>
                  <a:pt x="10" y="1"/>
                </a:cubicBezTo>
                <a:close/>
              </a:path>
            </a:pathLst>
          </a:custGeom>
          <a:solidFill>
            <a:srgbClr val="4F238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72" name="Freeform 732"/>
          <p:cNvSpPr>
            <a:spLocks/>
          </p:cNvSpPr>
          <p:nvPr/>
        </p:nvSpPr>
        <p:spPr bwMode="auto">
          <a:xfrm>
            <a:off x="5580063" y="4367213"/>
            <a:ext cx="244475" cy="234950"/>
          </a:xfrm>
          <a:custGeom>
            <a:avLst/>
            <a:gdLst>
              <a:gd name="T0" fmla="*/ 20 w 71"/>
              <a:gd name="T1" fmla="*/ 3 h 68"/>
              <a:gd name="T2" fmla="*/ 14 w 71"/>
              <a:gd name="T3" fmla="*/ 29 h 68"/>
              <a:gd name="T4" fmla="*/ 26 w 71"/>
              <a:gd name="T5" fmla="*/ 42 h 68"/>
              <a:gd name="T6" fmla="*/ 69 w 71"/>
              <a:gd name="T7" fmla="*/ 44 h 68"/>
              <a:gd name="T8" fmla="*/ 67 w 71"/>
              <a:gd name="T9" fmla="*/ 60 h 68"/>
              <a:gd name="T10" fmla="*/ 56 w 71"/>
              <a:gd name="T11" fmla="*/ 66 h 68"/>
              <a:gd name="T12" fmla="*/ 43 w 71"/>
              <a:gd name="T13" fmla="*/ 66 h 68"/>
              <a:gd name="T14" fmla="*/ 3 w 71"/>
              <a:gd name="T15" fmla="*/ 53 h 68"/>
              <a:gd name="T16" fmla="*/ 0 w 71"/>
              <a:gd name="T17" fmla="*/ 48 h 68"/>
              <a:gd name="T18" fmla="*/ 2 w 71"/>
              <a:gd name="T19" fmla="*/ 8 h 68"/>
              <a:gd name="T20" fmla="*/ 20 w 71"/>
              <a:gd name="T21" fmla="*/ 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68">
                <a:moveTo>
                  <a:pt x="20" y="3"/>
                </a:moveTo>
                <a:cubicBezTo>
                  <a:pt x="19" y="12"/>
                  <a:pt x="17" y="21"/>
                  <a:pt x="14" y="29"/>
                </a:cubicBezTo>
                <a:cubicBezTo>
                  <a:pt x="14" y="36"/>
                  <a:pt x="21" y="39"/>
                  <a:pt x="26" y="42"/>
                </a:cubicBezTo>
                <a:cubicBezTo>
                  <a:pt x="39" y="47"/>
                  <a:pt x="56" y="47"/>
                  <a:pt x="69" y="44"/>
                </a:cubicBezTo>
                <a:cubicBezTo>
                  <a:pt x="68" y="50"/>
                  <a:pt x="71" y="57"/>
                  <a:pt x="67" y="60"/>
                </a:cubicBezTo>
                <a:cubicBezTo>
                  <a:pt x="66" y="65"/>
                  <a:pt x="60" y="63"/>
                  <a:pt x="56" y="66"/>
                </a:cubicBezTo>
                <a:cubicBezTo>
                  <a:pt x="52" y="66"/>
                  <a:pt x="47" y="68"/>
                  <a:pt x="43" y="66"/>
                </a:cubicBezTo>
                <a:cubicBezTo>
                  <a:pt x="29" y="67"/>
                  <a:pt x="14" y="61"/>
                  <a:pt x="3" y="53"/>
                </a:cubicBezTo>
                <a:lnTo>
                  <a:pt x="0" y="48"/>
                </a:lnTo>
                <a:cubicBezTo>
                  <a:pt x="2" y="34"/>
                  <a:pt x="1" y="22"/>
                  <a:pt x="2" y="8"/>
                </a:cubicBezTo>
                <a:cubicBezTo>
                  <a:pt x="5" y="3"/>
                  <a:pt x="14" y="0"/>
                  <a:pt x="20" y="3"/>
                </a:cubicBezTo>
                <a:close/>
              </a:path>
            </a:pathLst>
          </a:custGeom>
          <a:solidFill>
            <a:srgbClr val="7475A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73" name="Freeform 733"/>
          <p:cNvSpPr>
            <a:spLocks/>
          </p:cNvSpPr>
          <p:nvPr/>
        </p:nvSpPr>
        <p:spPr bwMode="auto">
          <a:xfrm>
            <a:off x="5907088" y="4460875"/>
            <a:ext cx="176212" cy="92075"/>
          </a:xfrm>
          <a:custGeom>
            <a:avLst/>
            <a:gdLst>
              <a:gd name="T0" fmla="*/ 51 w 51"/>
              <a:gd name="T1" fmla="*/ 8 h 27"/>
              <a:gd name="T2" fmla="*/ 46 w 51"/>
              <a:gd name="T3" fmla="*/ 22 h 27"/>
              <a:gd name="T4" fmla="*/ 43 w 51"/>
              <a:gd name="T5" fmla="*/ 24 h 27"/>
              <a:gd name="T6" fmla="*/ 3 w 51"/>
              <a:gd name="T7" fmla="*/ 23 h 27"/>
              <a:gd name="T8" fmla="*/ 2 w 51"/>
              <a:gd name="T9" fmla="*/ 21 h 27"/>
              <a:gd name="T10" fmla="*/ 1 w 51"/>
              <a:gd name="T11" fmla="*/ 22 h 27"/>
              <a:gd name="T12" fmla="*/ 2 w 51"/>
              <a:gd name="T13" fmla="*/ 6 h 27"/>
              <a:gd name="T14" fmla="*/ 5 w 51"/>
              <a:gd name="T15" fmla="*/ 1 h 27"/>
              <a:gd name="T16" fmla="*/ 25 w 51"/>
              <a:gd name="T17" fmla="*/ 4 h 27"/>
              <a:gd name="T18" fmla="*/ 49 w 51"/>
              <a:gd name="T19" fmla="*/ 0 h 27"/>
              <a:gd name="T20" fmla="*/ 51 w 51"/>
              <a:gd name="T21" fmla="*/ 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" h="27">
                <a:moveTo>
                  <a:pt x="51" y="8"/>
                </a:moveTo>
                <a:cubicBezTo>
                  <a:pt x="51" y="13"/>
                  <a:pt x="51" y="19"/>
                  <a:pt x="46" y="22"/>
                </a:cubicBezTo>
                <a:cubicBezTo>
                  <a:pt x="45" y="22"/>
                  <a:pt x="44" y="23"/>
                  <a:pt x="43" y="24"/>
                </a:cubicBezTo>
                <a:cubicBezTo>
                  <a:pt x="30" y="25"/>
                  <a:pt x="14" y="27"/>
                  <a:pt x="3" y="23"/>
                </a:cubicBezTo>
                <a:lnTo>
                  <a:pt x="2" y="21"/>
                </a:lnTo>
                <a:lnTo>
                  <a:pt x="1" y="22"/>
                </a:lnTo>
                <a:cubicBezTo>
                  <a:pt x="0" y="17"/>
                  <a:pt x="2" y="11"/>
                  <a:pt x="2" y="6"/>
                </a:cubicBezTo>
                <a:cubicBezTo>
                  <a:pt x="2" y="3"/>
                  <a:pt x="6" y="4"/>
                  <a:pt x="5" y="1"/>
                </a:cubicBezTo>
                <a:cubicBezTo>
                  <a:pt x="11" y="3"/>
                  <a:pt x="18" y="5"/>
                  <a:pt x="25" y="4"/>
                </a:cubicBezTo>
                <a:cubicBezTo>
                  <a:pt x="33" y="4"/>
                  <a:pt x="41" y="3"/>
                  <a:pt x="49" y="0"/>
                </a:cubicBezTo>
                <a:cubicBezTo>
                  <a:pt x="51" y="2"/>
                  <a:pt x="51" y="5"/>
                  <a:pt x="51" y="8"/>
                </a:cubicBezTo>
                <a:close/>
              </a:path>
            </a:pathLst>
          </a:custGeom>
          <a:solidFill>
            <a:srgbClr val="7475A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74" name="Freeform 734"/>
          <p:cNvSpPr>
            <a:spLocks/>
          </p:cNvSpPr>
          <p:nvPr/>
        </p:nvSpPr>
        <p:spPr bwMode="auto">
          <a:xfrm>
            <a:off x="5868988" y="4487863"/>
            <a:ext cx="34925" cy="65087"/>
          </a:xfrm>
          <a:custGeom>
            <a:avLst/>
            <a:gdLst>
              <a:gd name="T0" fmla="*/ 7 w 10"/>
              <a:gd name="T1" fmla="*/ 18 h 19"/>
              <a:gd name="T2" fmla="*/ 4 w 10"/>
              <a:gd name="T3" fmla="*/ 18 h 19"/>
              <a:gd name="T4" fmla="*/ 3 w 10"/>
              <a:gd name="T5" fmla="*/ 19 h 19"/>
              <a:gd name="T6" fmla="*/ 9 w 10"/>
              <a:gd name="T7" fmla="*/ 0 h 19"/>
              <a:gd name="T8" fmla="*/ 7 w 10"/>
              <a:gd name="T9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9">
                <a:moveTo>
                  <a:pt x="7" y="18"/>
                </a:moveTo>
                <a:cubicBezTo>
                  <a:pt x="6" y="18"/>
                  <a:pt x="5" y="19"/>
                  <a:pt x="4" y="18"/>
                </a:cubicBezTo>
                <a:lnTo>
                  <a:pt x="3" y="19"/>
                </a:lnTo>
                <a:cubicBezTo>
                  <a:pt x="5" y="13"/>
                  <a:pt x="0" y="1"/>
                  <a:pt x="9" y="0"/>
                </a:cubicBezTo>
                <a:cubicBezTo>
                  <a:pt x="10" y="6"/>
                  <a:pt x="10" y="12"/>
                  <a:pt x="7" y="18"/>
                </a:cubicBezTo>
                <a:close/>
              </a:path>
            </a:pathLst>
          </a:custGeom>
          <a:solidFill>
            <a:srgbClr val="7475A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75" name="Freeform 735"/>
          <p:cNvSpPr>
            <a:spLocks/>
          </p:cNvSpPr>
          <p:nvPr/>
        </p:nvSpPr>
        <p:spPr bwMode="auto">
          <a:xfrm>
            <a:off x="5910263" y="4518025"/>
            <a:ext cx="190500" cy="69850"/>
          </a:xfrm>
          <a:custGeom>
            <a:avLst/>
            <a:gdLst>
              <a:gd name="T0" fmla="*/ 54 w 55"/>
              <a:gd name="T1" fmla="*/ 7 h 20"/>
              <a:gd name="T2" fmla="*/ 49 w 55"/>
              <a:gd name="T3" fmla="*/ 14 h 20"/>
              <a:gd name="T4" fmla="*/ 1 w 55"/>
              <a:gd name="T5" fmla="*/ 13 h 20"/>
              <a:gd name="T6" fmla="*/ 0 w 55"/>
              <a:gd name="T7" fmla="*/ 9 h 20"/>
              <a:gd name="T8" fmla="*/ 47 w 55"/>
              <a:gd name="T9" fmla="*/ 8 h 20"/>
              <a:gd name="T10" fmla="*/ 54 w 55"/>
              <a:gd name="T11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20">
                <a:moveTo>
                  <a:pt x="54" y="7"/>
                </a:moveTo>
                <a:cubicBezTo>
                  <a:pt x="55" y="10"/>
                  <a:pt x="52" y="13"/>
                  <a:pt x="49" y="14"/>
                </a:cubicBezTo>
                <a:cubicBezTo>
                  <a:pt x="34" y="20"/>
                  <a:pt x="16" y="19"/>
                  <a:pt x="1" y="13"/>
                </a:cubicBezTo>
                <a:lnTo>
                  <a:pt x="0" y="9"/>
                </a:lnTo>
                <a:cubicBezTo>
                  <a:pt x="16" y="14"/>
                  <a:pt x="31" y="12"/>
                  <a:pt x="47" y="8"/>
                </a:cubicBezTo>
                <a:cubicBezTo>
                  <a:pt x="49" y="5"/>
                  <a:pt x="53" y="0"/>
                  <a:pt x="54" y="7"/>
                </a:cubicBezTo>
                <a:close/>
              </a:path>
            </a:pathLst>
          </a:custGeom>
          <a:solidFill>
            <a:srgbClr val="8A8C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76" name="Freeform 736"/>
          <p:cNvSpPr>
            <a:spLocks/>
          </p:cNvSpPr>
          <p:nvPr/>
        </p:nvSpPr>
        <p:spPr bwMode="auto">
          <a:xfrm>
            <a:off x="5875338" y="4552950"/>
            <a:ext cx="31750" cy="38100"/>
          </a:xfrm>
          <a:custGeom>
            <a:avLst/>
            <a:gdLst>
              <a:gd name="T0" fmla="*/ 7 w 9"/>
              <a:gd name="T1" fmla="*/ 6 h 11"/>
              <a:gd name="T2" fmla="*/ 2 w 9"/>
              <a:gd name="T3" fmla="*/ 11 h 11"/>
              <a:gd name="T4" fmla="*/ 1 w 9"/>
              <a:gd name="T5" fmla="*/ 4 h 11"/>
              <a:gd name="T6" fmla="*/ 7 w 9"/>
              <a:gd name="T7" fmla="*/ 0 h 11"/>
              <a:gd name="T8" fmla="*/ 7 w 9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7" y="6"/>
                </a:moveTo>
                <a:lnTo>
                  <a:pt x="2" y="11"/>
                </a:lnTo>
                <a:cubicBezTo>
                  <a:pt x="2" y="9"/>
                  <a:pt x="0" y="6"/>
                  <a:pt x="1" y="4"/>
                </a:cubicBezTo>
                <a:cubicBezTo>
                  <a:pt x="3" y="2"/>
                  <a:pt x="5" y="2"/>
                  <a:pt x="7" y="0"/>
                </a:cubicBezTo>
                <a:cubicBezTo>
                  <a:pt x="7" y="2"/>
                  <a:pt x="9" y="4"/>
                  <a:pt x="7" y="6"/>
                </a:cubicBezTo>
                <a:close/>
              </a:path>
            </a:pathLst>
          </a:custGeom>
          <a:solidFill>
            <a:srgbClr val="8A8C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77" name="Freeform 737"/>
          <p:cNvSpPr>
            <a:spLocks/>
          </p:cNvSpPr>
          <p:nvPr/>
        </p:nvSpPr>
        <p:spPr bwMode="auto">
          <a:xfrm>
            <a:off x="5572125" y="4556125"/>
            <a:ext cx="252413" cy="79375"/>
          </a:xfrm>
          <a:custGeom>
            <a:avLst/>
            <a:gdLst>
              <a:gd name="T0" fmla="*/ 11 w 73"/>
              <a:gd name="T1" fmla="*/ 6 h 23"/>
              <a:gd name="T2" fmla="*/ 41 w 73"/>
              <a:gd name="T3" fmla="*/ 13 h 23"/>
              <a:gd name="T4" fmla="*/ 72 w 73"/>
              <a:gd name="T5" fmla="*/ 10 h 23"/>
              <a:gd name="T6" fmla="*/ 69 w 73"/>
              <a:gd name="T7" fmla="*/ 18 h 23"/>
              <a:gd name="T8" fmla="*/ 28 w 73"/>
              <a:gd name="T9" fmla="*/ 19 h 23"/>
              <a:gd name="T10" fmla="*/ 13 w 73"/>
              <a:gd name="T11" fmla="*/ 13 h 23"/>
              <a:gd name="T12" fmla="*/ 2 w 73"/>
              <a:gd name="T13" fmla="*/ 0 h 23"/>
              <a:gd name="T14" fmla="*/ 11 w 73"/>
              <a:gd name="T15" fmla="*/ 6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23">
                <a:moveTo>
                  <a:pt x="11" y="6"/>
                </a:moveTo>
                <a:cubicBezTo>
                  <a:pt x="20" y="12"/>
                  <a:pt x="31" y="14"/>
                  <a:pt x="41" y="13"/>
                </a:cubicBezTo>
                <a:cubicBezTo>
                  <a:pt x="52" y="18"/>
                  <a:pt x="62" y="13"/>
                  <a:pt x="72" y="10"/>
                </a:cubicBezTo>
                <a:cubicBezTo>
                  <a:pt x="71" y="12"/>
                  <a:pt x="73" y="17"/>
                  <a:pt x="69" y="18"/>
                </a:cubicBezTo>
                <a:cubicBezTo>
                  <a:pt x="56" y="21"/>
                  <a:pt x="41" y="23"/>
                  <a:pt x="28" y="19"/>
                </a:cubicBezTo>
                <a:cubicBezTo>
                  <a:pt x="24" y="14"/>
                  <a:pt x="18" y="16"/>
                  <a:pt x="13" y="13"/>
                </a:cubicBezTo>
                <a:cubicBezTo>
                  <a:pt x="9" y="10"/>
                  <a:pt x="0" y="8"/>
                  <a:pt x="2" y="0"/>
                </a:cubicBezTo>
                <a:cubicBezTo>
                  <a:pt x="6" y="2"/>
                  <a:pt x="8" y="4"/>
                  <a:pt x="11" y="6"/>
                </a:cubicBezTo>
                <a:close/>
              </a:path>
            </a:pathLst>
          </a:custGeom>
          <a:solidFill>
            <a:srgbClr val="8A8C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78" name="Rectangle 738"/>
          <p:cNvSpPr>
            <a:spLocks noChangeArrowheads="1"/>
          </p:cNvSpPr>
          <p:nvPr/>
        </p:nvSpPr>
        <p:spPr bwMode="auto">
          <a:xfrm>
            <a:off x="5524500" y="4784725"/>
            <a:ext cx="3175" cy="317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79" name="Freeform 739"/>
          <p:cNvSpPr>
            <a:spLocks/>
          </p:cNvSpPr>
          <p:nvPr/>
        </p:nvSpPr>
        <p:spPr bwMode="auto">
          <a:xfrm>
            <a:off x="6203950" y="3922713"/>
            <a:ext cx="303213" cy="247650"/>
          </a:xfrm>
          <a:custGeom>
            <a:avLst/>
            <a:gdLst>
              <a:gd name="T0" fmla="*/ 80 w 88"/>
              <a:gd name="T1" fmla="*/ 4 h 72"/>
              <a:gd name="T2" fmla="*/ 63 w 88"/>
              <a:gd name="T3" fmla="*/ 40 h 72"/>
              <a:gd name="T4" fmla="*/ 4 w 88"/>
              <a:gd name="T5" fmla="*/ 63 h 72"/>
              <a:gd name="T6" fmla="*/ 0 w 88"/>
              <a:gd name="T7" fmla="*/ 66 h 72"/>
              <a:gd name="T8" fmla="*/ 4 w 88"/>
              <a:gd name="T9" fmla="*/ 70 h 72"/>
              <a:gd name="T10" fmla="*/ 69 w 88"/>
              <a:gd name="T11" fmla="*/ 45 h 72"/>
              <a:gd name="T12" fmla="*/ 88 w 88"/>
              <a:gd name="T13" fmla="*/ 4 h 72"/>
              <a:gd name="T14" fmla="*/ 84 w 88"/>
              <a:gd name="T15" fmla="*/ 0 h 72"/>
              <a:gd name="T16" fmla="*/ 80 w 88"/>
              <a:gd name="T17" fmla="*/ 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72">
                <a:moveTo>
                  <a:pt x="80" y="4"/>
                </a:moveTo>
                <a:cubicBezTo>
                  <a:pt x="80" y="18"/>
                  <a:pt x="75" y="32"/>
                  <a:pt x="63" y="40"/>
                </a:cubicBezTo>
                <a:cubicBezTo>
                  <a:pt x="45" y="52"/>
                  <a:pt x="26" y="65"/>
                  <a:pt x="4" y="63"/>
                </a:cubicBezTo>
                <a:cubicBezTo>
                  <a:pt x="2" y="63"/>
                  <a:pt x="0" y="64"/>
                  <a:pt x="0" y="66"/>
                </a:cubicBezTo>
                <a:cubicBezTo>
                  <a:pt x="0" y="68"/>
                  <a:pt x="2" y="70"/>
                  <a:pt x="4" y="70"/>
                </a:cubicBezTo>
                <a:cubicBezTo>
                  <a:pt x="28" y="72"/>
                  <a:pt x="49" y="59"/>
                  <a:pt x="69" y="45"/>
                </a:cubicBezTo>
                <a:cubicBezTo>
                  <a:pt x="82" y="35"/>
                  <a:pt x="88" y="20"/>
                  <a:pt x="88" y="4"/>
                </a:cubicBezTo>
                <a:cubicBezTo>
                  <a:pt x="88" y="2"/>
                  <a:pt x="86" y="1"/>
                  <a:pt x="84" y="0"/>
                </a:cubicBezTo>
                <a:cubicBezTo>
                  <a:pt x="82" y="0"/>
                  <a:pt x="81" y="2"/>
                  <a:pt x="80" y="4"/>
                </a:cubicBezTo>
                <a:close/>
              </a:path>
            </a:pathLst>
          </a:custGeom>
          <a:solidFill>
            <a:srgbClr val="5A339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80" name="Freeform 740"/>
          <p:cNvSpPr>
            <a:spLocks/>
          </p:cNvSpPr>
          <p:nvPr/>
        </p:nvSpPr>
        <p:spPr bwMode="auto">
          <a:xfrm>
            <a:off x="6799263" y="3832225"/>
            <a:ext cx="328612" cy="217488"/>
          </a:xfrm>
          <a:custGeom>
            <a:avLst/>
            <a:gdLst>
              <a:gd name="T0" fmla="*/ 88 w 95"/>
              <a:gd name="T1" fmla="*/ 2 h 63"/>
              <a:gd name="T2" fmla="*/ 4 w 95"/>
              <a:gd name="T3" fmla="*/ 52 h 63"/>
              <a:gd name="T4" fmla="*/ 0 w 95"/>
              <a:gd name="T5" fmla="*/ 56 h 63"/>
              <a:gd name="T6" fmla="*/ 4 w 95"/>
              <a:gd name="T7" fmla="*/ 59 h 63"/>
              <a:gd name="T8" fmla="*/ 94 w 95"/>
              <a:gd name="T9" fmla="*/ 6 h 63"/>
              <a:gd name="T10" fmla="*/ 93 w 95"/>
              <a:gd name="T11" fmla="*/ 1 h 63"/>
              <a:gd name="T12" fmla="*/ 88 w 95"/>
              <a:gd name="T13" fmla="*/ 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63">
                <a:moveTo>
                  <a:pt x="88" y="2"/>
                </a:moveTo>
                <a:cubicBezTo>
                  <a:pt x="71" y="32"/>
                  <a:pt x="39" y="55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8"/>
                  <a:pt x="2" y="59"/>
                  <a:pt x="4" y="59"/>
                </a:cubicBezTo>
                <a:cubicBezTo>
                  <a:pt x="42" y="63"/>
                  <a:pt x="76" y="38"/>
                  <a:pt x="94" y="6"/>
                </a:cubicBezTo>
                <a:cubicBezTo>
                  <a:pt x="95" y="5"/>
                  <a:pt x="94" y="2"/>
                  <a:pt x="93" y="1"/>
                </a:cubicBezTo>
                <a:cubicBezTo>
                  <a:pt x="91" y="0"/>
                  <a:pt x="89" y="1"/>
                  <a:pt x="88" y="2"/>
                </a:cubicBezTo>
                <a:close/>
              </a:path>
            </a:pathLst>
          </a:custGeom>
          <a:solidFill>
            <a:srgbClr val="5A339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81" name="Freeform 741"/>
          <p:cNvSpPr>
            <a:spLocks/>
          </p:cNvSpPr>
          <p:nvPr/>
        </p:nvSpPr>
        <p:spPr bwMode="auto">
          <a:xfrm>
            <a:off x="6837363" y="3625850"/>
            <a:ext cx="166687" cy="96838"/>
          </a:xfrm>
          <a:custGeom>
            <a:avLst/>
            <a:gdLst>
              <a:gd name="T0" fmla="*/ 7 w 48"/>
              <a:gd name="T1" fmla="*/ 26 h 28"/>
              <a:gd name="T2" fmla="*/ 44 w 48"/>
              <a:gd name="T3" fmla="*/ 8 h 28"/>
              <a:gd name="T4" fmla="*/ 48 w 48"/>
              <a:gd name="T5" fmla="*/ 4 h 28"/>
              <a:gd name="T6" fmla="*/ 44 w 48"/>
              <a:gd name="T7" fmla="*/ 0 h 28"/>
              <a:gd name="T8" fmla="*/ 1 w 48"/>
              <a:gd name="T9" fmla="*/ 22 h 28"/>
              <a:gd name="T10" fmla="*/ 2 w 48"/>
              <a:gd name="T11" fmla="*/ 27 h 28"/>
              <a:gd name="T12" fmla="*/ 7 w 48"/>
              <a:gd name="T13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28">
                <a:moveTo>
                  <a:pt x="7" y="26"/>
                </a:moveTo>
                <a:cubicBezTo>
                  <a:pt x="13" y="12"/>
                  <a:pt x="31" y="9"/>
                  <a:pt x="44" y="8"/>
                </a:cubicBezTo>
                <a:cubicBezTo>
                  <a:pt x="46" y="8"/>
                  <a:pt x="48" y="6"/>
                  <a:pt x="48" y="4"/>
                </a:cubicBezTo>
                <a:cubicBezTo>
                  <a:pt x="47" y="2"/>
                  <a:pt x="46" y="0"/>
                  <a:pt x="44" y="0"/>
                </a:cubicBezTo>
                <a:cubicBezTo>
                  <a:pt x="28" y="2"/>
                  <a:pt x="8" y="6"/>
                  <a:pt x="1" y="22"/>
                </a:cubicBezTo>
                <a:cubicBezTo>
                  <a:pt x="0" y="24"/>
                  <a:pt x="1" y="26"/>
                  <a:pt x="2" y="27"/>
                </a:cubicBezTo>
                <a:cubicBezTo>
                  <a:pt x="4" y="28"/>
                  <a:pt x="6" y="28"/>
                  <a:pt x="7" y="26"/>
                </a:cubicBezTo>
                <a:close/>
              </a:path>
            </a:pathLst>
          </a:custGeom>
          <a:solidFill>
            <a:srgbClr val="5A339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82" name="Freeform 742"/>
          <p:cNvSpPr>
            <a:spLocks/>
          </p:cNvSpPr>
          <p:nvPr/>
        </p:nvSpPr>
        <p:spPr bwMode="auto">
          <a:xfrm>
            <a:off x="6213475" y="3725863"/>
            <a:ext cx="169863" cy="127000"/>
          </a:xfrm>
          <a:custGeom>
            <a:avLst/>
            <a:gdLst>
              <a:gd name="T0" fmla="*/ 7 w 49"/>
              <a:gd name="T1" fmla="*/ 35 h 37"/>
              <a:gd name="T2" fmla="*/ 46 w 49"/>
              <a:gd name="T3" fmla="*/ 8 h 37"/>
              <a:gd name="T4" fmla="*/ 49 w 49"/>
              <a:gd name="T5" fmla="*/ 4 h 37"/>
              <a:gd name="T6" fmla="*/ 46 w 49"/>
              <a:gd name="T7" fmla="*/ 1 h 37"/>
              <a:gd name="T8" fmla="*/ 1 w 49"/>
              <a:gd name="T9" fmla="*/ 31 h 37"/>
              <a:gd name="T10" fmla="*/ 2 w 49"/>
              <a:gd name="T11" fmla="*/ 36 h 37"/>
              <a:gd name="T12" fmla="*/ 7 w 49"/>
              <a:gd name="T13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" h="37">
                <a:moveTo>
                  <a:pt x="7" y="35"/>
                </a:moveTo>
                <a:cubicBezTo>
                  <a:pt x="15" y="21"/>
                  <a:pt x="29" y="8"/>
                  <a:pt x="46" y="8"/>
                </a:cubicBezTo>
                <a:cubicBezTo>
                  <a:pt x="48" y="8"/>
                  <a:pt x="49" y="6"/>
                  <a:pt x="49" y="4"/>
                </a:cubicBezTo>
                <a:cubicBezTo>
                  <a:pt x="49" y="2"/>
                  <a:pt x="48" y="1"/>
                  <a:pt x="46" y="1"/>
                </a:cubicBezTo>
                <a:cubicBezTo>
                  <a:pt x="26" y="0"/>
                  <a:pt x="10" y="15"/>
                  <a:pt x="1" y="31"/>
                </a:cubicBezTo>
                <a:cubicBezTo>
                  <a:pt x="0" y="33"/>
                  <a:pt x="1" y="35"/>
                  <a:pt x="2" y="36"/>
                </a:cubicBezTo>
                <a:cubicBezTo>
                  <a:pt x="4" y="37"/>
                  <a:pt x="6" y="36"/>
                  <a:pt x="7" y="35"/>
                </a:cubicBezTo>
                <a:close/>
              </a:path>
            </a:pathLst>
          </a:custGeom>
          <a:solidFill>
            <a:srgbClr val="5A339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83" name="Freeform 743"/>
          <p:cNvSpPr>
            <a:spLocks/>
          </p:cNvSpPr>
          <p:nvPr/>
        </p:nvSpPr>
        <p:spPr bwMode="auto">
          <a:xfrm>
            <a:off x="5854700" y="4117975"/>
            <a:ext cx="261938" cy="93663"/>
          </a:xfrm>
          <a:custGeom>
            <a:avLst/>
            <a:gdLst>
              <a:gd name="T0" fmla="*/ 3 w 76"/>
              <a:gd name="T1" fmla="*/ 7 h 27"/>
              <a:gd name="T2" fmla="*/ 54 w 76"/>
              <a:gd name="T3" fmla="*/ 24 h 27"/>
              <a:gd name="T4" fmla="*/ 73 w 76"/>
              <a:gd name="T5" fmla="*/ 24 h 27"/>
              <a:gd name="T6" fmla="*/ 76 w 76"/>
              <a:gd name="T7" fmla="*/ 20 h 27"/>
              <a:gd name="T8" fmla="*/ 71 w 76"/>
              <a:gd name="T9" fmla="*/ 17 h 27"/>
              <a:gd name="T10" fmla="*/ 57 w 76"/>
              <a:gd name="T11" fmla="*/ 18 h 27"/>
              <a:gd name="T12" fmla="*/ 5 w 76"/>
              <a:gd name="T13" fmla="*/ 0 h 27"/>
              <a:gd name="T14" fmla="*/ 1 w 76"/>
              <a:gd name="T15" fmla="*/ 2 h 27"/>
              <a:gd name="T16" fmla="*/ 3 w 76"/>
              <a:gd name="T17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27">
                <a:moveTo>
                  <a:pt x="3" y="7"/>
                </a:moveTo>
                <a:cubicBezTo>
                  <a:pt x="20" y="14"/>
                  <a:pt x="37" y="18"/>
                  <a:pt x="54" y="24"/>
                </a:cubicBezTo>
                <a:cubicBezTo>
                  <a:pt x="60" y="27"/>
                  <a:pt x="67" y="26"/>
                  <a:pt x="73" y="24"/>
                </a:cubicBezTo>
                <a:cubicBezTo>
                  <a:pt x="75" y="24"/>
                  <a:pt x="76" y="22"/>
                  <a:pt x="76" y="20"/>
                </a:cubicBezTo>
                <a:cubicBezTo>
                  <a:pt x="75" y="18"/>
                  <a:pt x="73" y="17"/>
                  <a:pt x="71" y="17"/>
                </a:cubicBezTo>
                <a:cubicBezTo>
                  <a:pt x="67" y="19"/>
                  <a:pt x="61" y="19"/>
                  <a:pt x="57" y="18"/>
                </a:cubicBezTo>
                <a:cubicBezTo>
                  <a:pt x="40" y="11"/>
                  <a:pt x="22" y="7"/>
                  <a:pt x="5" y="0"/>
                </a:cubicBezTo>
                <a:cubicBezTo>
                  <a:pt x="3" y="0"/>
                  <a:pt x="1" y="0"/>
                  <a:pt x="1" y="2"/>
                </a:cubicBezTo>
                <a:cubicBezTo>
                  <a:pt x="0" y="4"/>
                  <a:pt x="1" y="6"/>
                  <a:pt x="3" y="7"/>
                </a:cubicBezTo>
                <a:close/>
              </a:path>
            </a:pathLst>
          </a:custGeom>
          <a:solidFill>
            <a:srgbClr val="5A339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84" name="Freeform 744"/>
          <p:cNvSpPr>
            <a:spLocks/>
          </p:cNvSpPr>
          <p:nvPr/>
        </p:nvSpPr>
        <p:spPr bwMode="auto">
          <a:xfrm>
            <a:off x="6137275" y="4052888"/>
            <a:ext cx="49213" cy="100012"/>
          </a:xfrm>
          <a:custGeom>
            <a:avLst/>
            <a:gdLst>
              <a:gd name="T0" fmla="*/ 8 w 14"/>
              <a:gd name="T1" fmla="*/ 25 h 29"/>
              <a:gd name="T2" fmla="*/ 13 w 14"/>
              <a:gd name="T3" fmla="*/ 5 h 29"/>
              <a:gd name="T4" fmla="*/ 10 w 14"/>
              <a:gd name="T5" fmla="*/ 0 h 29"/>
              <a:gd name="T6" fmla="*/ 6 w 14"/>
              <a:gd name="T7" fmla="*/ 3 h 29"/>
              <a:gd name="T8" fmla="*/ 1 w 14"/>
              <a:gd name="T9" fmla="*/ 24 h 29"/>
              <a:gd name="T10" fmla="*/ 4 w 14"/>
              <a:gd name="T11" fmla="*/ 28 h 29"/>
              <a:gd name="T12" fmla="*/ 8 w 14"/>
              <a:gd name="T13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9">
                <a:moveTo>
                  <a:pt x="8" y="25"/>
                </a:moveTo>
                <a:cubicBezTo>
                  <a:pt x="10" y="18"/>
                  <a:pt x="12" y="12"/>
                  <a:pt x="13" y="5"/>
                </a:cubicBezTo>
                <a:cubicBezTo>
                  <a:pt x="14" y="3"/>
                  <a:pt x="12" y="1"/>
                  <a:pt x="10" y="0"/>
                </a:cubicBezTo>
                <a:cubicBezTo>
                  <a:pt x="8" y="0"/>
                  <a:pt x="6" y="1"/>
                  <a:pt x="6" y="3"/>
                </a:cubicBezTo>
                <a:cubicBezTo>
                  <a:pt x="5" y="10"/>
                  <a:pt x="2" y="17"/>
                  <a:pt x="1" y="24"/>
                </a:cubicBezTo>
                <a:cubicBezTo>
                  <a:pt x="0" y="26"/>
                  <a:pt x="2" y="28"/>
                  <a:pt x="4" y="28"/>
                </a:cubicBezTo>
                <a:cubicBezTo>
                  <a:pt x="6" y="29"/>
                  <a:pt x="7" y="27"/>
                  <a:pt x="8" y="25"/>
                </a:cubicBezTo>
                <a:close/>
              </a:path>
            </a:pathLst>
          </a:custGeom>
          <a:solidFill>
            <a:srgbClr val="5A339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85" name="Freeform 745"/>
          <p:cNvSpPr>
            <a:spLocks/>
          </p:cNvSpPr>
          <p:nvPr/>
        </p:nvSpPr>
        <p:spPr bwMode="auto">
          <a:xfrm>
            <a:off x="6742113" y="3935413"/>
            <a:ext cx="88900" cy="125412"/>
          </a:xfrm>
          <a:custGeom>
            <a:avLst/>
            <a:gdLst>
              <a:gd name="T0" fmla="*/ 6 w 26"/>
              <a:gd name="T1" fmla="*/ 35 h 36"/>
              <a:gd name="T2" fmla="*/ 25 w 26"/>
              <a:gd name="T3" fmla="*/ 6 h 36"/>
              <a:gd name="T4" fmla="*/ 23 w 26"/>
              <a:gd name="T5" fmla="*/ 1 h 36"/>
              <a:gd name="T6" fmla="*/ 19 w 26"/>
              <a:gd name="T7" fmla="*/ 3 h 36"/>
              <a:gd name="T8" fmla="*/ 3 w 26"/>
              <a:gd name="T9" fmla="*/ 29 h 36"/>
              <a:gd name="T10" fmla="*/ 1 w 26"/>
              <a:gd name="T11" fmla="*/ 34 h 36"/>
              <a:gd name="T12" fmla="*/ 6 w 26"/>
              <a:gd name="T1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36">
                <a:moveTo>
                  <a:pt x="6" y="35"/>
                </a:moveTo>
                <a:cubicBezTo>
                  <a:pt x="17" y="29"/>
                  <a:pt x="20" y="16"/>
                  <a:pt x="25" y="6"/>
                </a:cubicBezTo>
                <a:cubicBezTo>
                  <a:pt x="26" y="4"/>
                  <a:pt x="25" y="2"/>
                  <a:pt x="23" y="1"/>
                </a:cubicBezTo>
                <a:cubicBezTo>
                  <a:pt x="21" y="0"/>
                  <a:pt x="19" y="1"/>
                  <a:pt x="19" y="3"/>
                </a:cubicBezTo>
                <a:cubicBezTo>
                  <a:pt x="13" y="12"/>
                  <a:pt x="12" y="22"/>
                  <a:pt x="3" y="29"/>
                </a:cubicBezTo>
                <a:cubicBezTo>
                  <a:pt x="1" y="30"/>
                  <a:pt x="0" y="32"/>
                  <a:pt x="1" y="34"/>
                </a:cubicBezTo>
                <a:cubicBezTo>
                  <a:pt x="2" y="36"/>
                  <a:pt x="5" y="36"/>
                  <a:pt x="6" y="35"/>
                </a:cubicBezTo>
                <a:close/>
              </a:path>
            </a:pathLst>
          </a:custGeom>
          <a:solidFill>
            <a:srgbClr val="5A339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86" name="Freeform 746"/>
          <p:cNvSpPr>
            <a:spLocks/>
          </p:cNvSpPr>
          <p:nvPr/>
        </p:nvSpPr>
        <p:spPr bwMode="auto">
          <a:xfrm>
            <a:off x="5916613" y="3111500"/>
            <a:ext cx="328612" cy="117475"/>
          </a:xfrm>
          <a:custGeom>
            <a:avLst/>
            <a:gdLst>
              <a:gd name="T0" fmla="*/ 8 w 95"/>
              <a:gd name="T1" fmla="*/ 33 h 34"/>
              <a:gd name="T2" fmla="*/ 90 w 95"/>
              <a:gd name="T3" fmla="*/ 13 h 34"/>
              <a:gd name="T4" fmla="*/ 95 w 95"/>
              <a:gd name="T5" fmla="*/ 8 h 34"/>
              <a:gd name="T6" fmla="*/ 90 w 95"/>
              <a:gd name="T7" fmla="*/ 2 h 34"/>
              <a:gd name="T8" fmla="*/ 5 w 95"/>
              <a:gd name="T9" fmla="*/ 22 h 34"/>
              <a:gd name="T10" fmla="*/ 1 w 95"/>
              <a:gd name="T11" fmla="*/ 29 h 34"/>
              <a:gd name="T12" fmla="*/ 8 w 95"/>
              <a:gd name="T13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34">
                <a:moveTo>
                  <a:pt x="8" y="33"/>
                </a:moveTo>
                <a:cubicBezTo>
                  <a:pt x="34" y="20"/>
                  <a:pt x="61" y="11"/>
                  <a:pt x="90" y="13"/>
                </a:cubicBezTo>
                <a:cubicBezTo>
                  <a:pt x="93" y="13"/>
                  <a:pt x="95" y="11"/>
                  <a:pt x="95" y="8"/>
                </a:cubicBezTo>
                <a:cubicBezTo>
                  <a:pt x="95" y="5"/>
                  <a:pt x="93" y="2"/>
                  <a:pt x="90" y="2"/>
                </a:cubicBezTo>
                <a:cubicBezTo>
                  <a:pt x="60" y="0"/>
                  <a:pt x="31" y="9"/>
                  <a:pt x="5" y="22"/>
                </a:cubicBezTo>
                <a:cubicBezTo>
                  <a:pt x="2" y="23"/>
                  <a:pt x="0" y="26"/>
                  <a:pt x="1" y="29"/>
                </a:cubicBezTo>
                <a:cubicBezTo>
                  <a:pt x="3" y="32"/>
                  <a:pt x="6" y="34"/>
                  <a:pt x="8" y="33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87" name="Freeform 747"/>
          <p:cNvSpPr>
            <a:spLocks/>
          </p:cNvSpPr>
          <p:nvPr/>
        </p:nvSpPr>
        <p:spPr bwMode="auto">
          <a:xfrm>
            <a:off x="5545138" y="3255963"/>
            <a:ext cx="323850" cy="341312"/>
          </a:xfrm>
          <a:custGeom>
            <a:avLst/>
            <a:gdLst>
              <a:gd name="T0" fmla="*/ 67 w 94"/>
              <a:gd name="T1" fmla="*/ 52 h 99"/>
              <a:gd name="T2" fmla="*/ 58 w 94"/>
              <a:gd name="T3" fmla="*/ 56 h 99"/>
              <a:gd name="T4" fmla="*/ 56 w 94"/>
              <a:gd name="T5" fmla="*/ 60 h 99"/>
              <a:gd name="T6" fmla="*/ 53 w 94"/>
              <a:gd name="T7" fmla="*/ 68 h 99"/>
              <a:gd name="T8" fmla="*/ 55 w 94"/>
              <a:gd name="T9" fmla="*/ 66 h 99"/>
              <a:gd name="T10" fmla="*/ 23 w 94"/>
              <a:gd name="T11" fmla="*/ 90 h 99"/>
              <a:gd name="T12" fmla="*/ 31 w 94"/>
              <a:gd name="T13" fmla="*/ 88 h 99"/>
              <a:gd name="T14" fmla="*/ 30 w 94"/>
              <a:gd name="T15" fmla="*/ 83 h 99"/>
              <a:gd name="T16" fmla="*/ 23 w 94"/>
              <a:gd name="T17" fmla="*/ 78 h 99"/>
              <a:gd name="T18" fmla="*/ 16 w 94"/>
              <a:gd name="T19" fmla="*/ 77 h 99"/>
              <a:gd name="T20" fmla="*/ 19 w 94"/>
              <a:gd name="T21" fmla="*/ 79 h 99"/>
              <a:gd name="T22" fmla="*/ 21 w 94"/>
              <a:gd name="T23" fmla="*/ 80 h 99"/>
              <a:gd name="T24" fmla="*/ 21 w 94"/>
              <a:gd name="T25" fmla="*/ 73 h 99"/>
              <a:gd name="T26" fmla="*/ 16 w 94"/>
              <a:gd name="T27" fmla="*/ 67 h 99"/>
              <a:gd name="T28" fmla="*/ 11 w 94"/>
              <a:gd name="T29" fmla="*/ 65 h 99"/>
              <a:gd name="T30" fmla="*/ 14 w 94"/>
              <a:gd name="T31" fmla="*/ 66 h 99"/>
              <a:gd name="T32" fmla="*/ 4 w 94"/>
              <a:gd name="T33" fmla="*/ 60 h 99"/>
              <a:gd name="T34" fmla="*/ 5 w 94"/>
              <a:gd name="T35" fmla="*/ 73 h 99"/>
              <a:gd name="T36" fmla="*/ 12 w 94"/>
              <a:gd name="T37" fmla="*/ 77 h 99"/>
              <a:gd name="T38" fmla="*/ 12 w 94"/>
              <a:gd name="T39" fmla="*/ 77 h 99"/>
              <a:gd name="T40" fmla="*/ 10 w 94"/>
              <a:gd name="T41" fmla="*/ 77 h 99"/>
              <a:gd name="T42" fmla="*/ 10 w 94"/>
              <a:gd name="T43" fmla="*/ 84 h 99"/>
              <a:gd name="T44" fmla="*/ 16 w 94"/>
              <a:gd name="T45" fmla="*/ 88 h 99"/>
              <a:gd name="T46" fmla="*/ 23 w 94"/>
              <a:gd name="T47" fmla="*/ 89 h 99"/>
              <a:gd name="T48" fmla="*/ 20 w 94"/>
              <a:gd name="T49" fmla="*/ 88 h 99"/>
              <a:gd name="T50" fmla="*/ 24 w 94"/>
              <a:gd name="T51" fmla="*/ 96 h 99"/>
              <a:gd name="T52" fmla="*/ 33 w 94"/>
              <a:gd name="T53" fmla="*/ 95 h 99"/>
              <a:gd name="T54" fmla="*/ 34 w 94"/>
              <a:gd name="T55" fmla="*/ 92 h 99"/>
              <a:gd name="T56" fmla="*/ 60 w 94"/>
              <a:gd name="T57" fmla="*/ 75 h 99"/>
              <a:gd name="T58" fmla="*/ 64 w 94"/>
              <a:gd name="T59" fmla="*/ 70 h 99"/>
              <a:gd name="T60" fmla="*/ 66 w 94"/>
              <a:gd name="T61" fmla="*/ 63 h 99"/>
              <a:gd name="T62" fmla="*/ 68 w 94"/>
              <a:gd name="T63" fmla="*/ 63 h 99"/>
              <a:gd name="T64" fmla="*/ 93 w 94"/>
              <a:gd name="T65" fmla="*/ 9 h 99"/>
              <a:gd name="T66" fmla="*/ 83 w 94"/>
              <a:gd name="T67" fmla="*/ 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" h="99">
                <a:moveTo>
                  <a:pt x="83" y="3"/>
                </a:moveTo>
                <a:cubicBezTo>
                  <a:pt x="74" y="18"/>
                  <a:pt x="73" y="36"/>
                  <a:pt x="67" y="52"/>
                </a:cubicBezTo>
                <a:cubicBezTo>
                  <a:pt x="66" y="53"/>
                  <a:pt x="63" y="53"/>
                  <a:pt x="61" y="54"/>
                </a:cubicBezTo>
                <a:lnTo>
                  <a:pt x="58" y="56"/>
                </a:lnTo>
                <a:cubicBezTo>
                  <a:pt x="57" y="56"/>
                  <a:pt x="57" y="57"/>
                  <a:pt x="56" y="58"/>
                </a:cubicBezTo>
                <a:lnTo>
                  <a:pt x="56" y="60"/>
                </a:lnTo>
                <a:cubicBezTo>
                  <a:pt x="54" y="62"/>
                  <a:pt x="54" y="65"/>
                  <a:pt x="53" y="68"/>
                </a:cubicBezTo>
                <a:lnTo>
                  <a:pt x="53" y="68"/>
                </a:lnTo>
                <a:lnTo>
                  <a:pt x="55" y="66"/>
                </a:lnTo>
                <a:lnTo>
                  <a:pt x="55" y="66"/>
                </a:lnTo>
                <a:cubicBezTo>
                  <a:pt x="41" y="65"/>
                  <a:pt x="31" y="75"/>
                  <a:pt x="25" y="87"/>
                </a:cubicBezTo>
                <a:lnTo>
                  <a:pt x="23" y="90"/>
                </a:lnTo>
                <a:lnTo>
                  <a:pt x="32" y="89"/>
                </a:lnTo>
                <a:lnTo>
                  <a:pt x="31" y="88"/>
                </a:lnTo>
                <a:cubicBezTo>
                  <a:pt x="31" y="87"/>
                  <a:pt x="30" y="85"/>
                  <a:pt x="30" y="84"/>
                </a:cubicBezTo>
                <a:lnTo>
                  <a:pt x="30" y="83"/>
                </a:lnTo>
                <a:cubicBezTo>
                  <a:pt x="30" y="81"/>
                  <a:pt x="28" y="79"/>
                  <a:pt x="26" y="79"/>
                </a:cubicBezTo>
                <a:lnTo>
                  <a:pt x="23" y="78"/>
                </a:lnTo>
                <a:cubicBezTo>
                  <a:pt x="21" y="78"/>
                  <a:pt x="20" y="78"/>
                  <a:pt x="19" y="78"/>
                </a:cubicBezTo>
                <a:lnTo>
                  <a:pt x="16" y="77"/>
                </a:lnTo>
                <a:lnTo>
                  <a:pt x="20" y="80"/>
                </a:lnTo>
                <a:lnTo>
                  <a:pt x="19" y="79"/>
                </a:lnTo>
                <a:lnTo>
                  <a:pt x="19" y="84"/>
                </a:lnTo>
                <a:lnTo>
                  <a:pt x="21" y="80"/>
                </a:lnTo>
                <a:cubicBezTo>
                  <a:pt x="21" y="79"/>
                  <a:pt x="21" y="78"/>
                  <a:pt x="21" y="77"/>
                </a:cubicBezTo>
                <a:lnTo>
                  <a:pt x="21" y="73"/>
                </a:lnTo>
                <a:cubicBezTo>
                  <a:pt x="21" y="71"/>
                  <a:pt x="20" y="70"/>
                  <a:pt x="19" y="69"/>
                </a:cubicBezTo>
                <a:lnTo>
                  <a:pt x="16" y="67"/>
                </a:lnTo>
                <a:cubicBezTo>
                  <a:pt x="15" y="66"/>
                  <a:pt x="14" y="66"/>
                  <a:pt x="13" y="65"/>
                </a:cubicBezTo>
                <a:lnTo>
                  <a:pt x="11" y="65"/>
                </a:lnTo>
                <a:lnTo>
                  <a:pt x="14" y="67"/>
                </a:lnTo>
                <a:lnTo>
                  <a:pt x="14" y="66"/>
                </a:lnTo>
                <a:cubicBezTo>
                  <a:pt x="13" y="65"/>
                  <a:pt x="12" y="63"/>
                  <a:pt x="11" y="62"/>
                </a:cubicBezTo>
                <a:cubicBezTo>
                  <a:pt x="9" y="60"/>
                  <a:pt x="6" y="59"/>
                  <a:pt x="4" y="60"/>
                </a:cubicBezTo>
                <a:cubicBezTo>
                  <a:pt x="1" y="62"/>
                  <a:pt x="0" y="65"/>
                  <a:pt x="2" y="68"/>
                </a:cubicBezTo>
                <a:cubicBezTo>
                  <a:pt x="2" y="68"/>
                  <a:pt x="2" y="68"/>
                  <a:pt x="5" y="73"/>
                </a:cubicBezTo>
                <a:cubicBezTo>
                  <a:pt x="5" y="73"/>
                  <a:pt x="5" y="74"/>
                  <a:pt x="7" y="75"/>
                </a:cubicBezTo>
                <a:cubicBezTo>
                  <a:pt x="8" y="75"/>
                  <a:pt x="8" y="75"/>
                  <a:pt x="12" y="77"/>
                </a:cubicBezTo>
                <a:cubicBezTo>
                  <a:pt x="12" y="77"/>
                  <a:pt x="12" y="77"/>
                  <a:pt x="10" y="76"/>
                </a:cubicBezTo>
                <a:cubicBezTo>
                  <a:pt x="10" y="76"/>
                  <a:pt x="10" y="76"/>
                  <a:pt x="12" y="77"/>
                </a:cubicBezTo>
                <a:cubicBezTo>
                  <a:pt x="12" y="77"/>
                  <a:pt x="12" y="77"/>
                  <a:pt x="10" y="75"/>
                </a:cubicBezTo>
                <a:cubicBezTo>
                  <a:pt x="10" y="75"/>
                  <a:pt x="10" y="75"/>
                  <a:pt x="10" y="77"/>
                </a:cubicBezTo>
                <a:cubicBezTo>
                  <a:pt x="10" y="79"/>
                  <a:pt x="10" y="79"/>
                  <a:pt x="9" y="80"/>
                </a:cubicBezTo>
                <a:cubicBezTo>
                  <a:pt x="9" y="82"/>
                  <a:pt x="10" y="84"/>
                  <a:pt x="10" y="84"/>
                </a:cubicBezTo>
                <a:cubicBezTo>
                  <a:pt x="11" y="86"/>
                  <a:pt x="11" y="86"/>
                  <a:pt x="12" y="87"/>
                </a:cubicBezTo>
                <a:cubicBezTo>
                  <a:pt x="14" y="88"/>
                  <a:pt x="16" y="88"/>
                  <a:pt x="16" y="88"/>
                </a:cubicBezTo>
                <a:cubicBezTo>
                  <a:pt x="19" y="89"/>
                  <a:pt x="19" y="89"/>
                  <a:pt x="19" y="89"/>
                </a:cubicBezTo>
                <a:lnTo>
                  <a:pt x="23" y="89"/>
                </a:lnTo>
                <a:lnTo>
                  <a:pt x="19" y="85"/>
                </a:lnTo>
                <a:lnTo>
                  <a:pt x="20" y="88"/>
                </a:lnTo>
                <a:cubicBezTo>
                  <a:pt x="20" y="89"/>
                  <a:pt x="21" y="90"/>
                  <a:pt x="21" y="91"/>
                </a:cubicBezTo>
                <a:lnTo>
                  <a:pt x="24" y="96"/>
                </a:lnTo>
                <a:cubicBezTo>
                  <a:pt x="25" y="96"/>
                  <a:pt x="25" y="97"/>
                  <a:pt x="26" y="97"/>
                </a:cubicBezTo>
                <a:cubicBezTo>
                  <a:pt x="28" y="99"/>
                  <a:pt x="32" y="98"/>
                  <a:pt x="33" y="95"/>
                </a:cubicBezTo>
                <a:lnTo>
                  <a:pt x="35" y="92"/>
                </a:lnTo>
                <a:cubicBezTo>
                  <a:pt x="35" y="92"/>
                  <a:pt x="34" y="92"/>
                  <a:pt x="34" y="92"/>
                </a:cubicBezTo>
                <a:cubicBezTo>
                  <a:pt x="39" y="85"/>
                  <a:pt x="43" y="76"/>
                  <a:pt x="53" y="78"/>
                </a:cubicBezTo>
                <a:lnTo>
                  <a:pt x="60" y="75"/>
                </a:lnTo>
                <a:cubicBezTo>
                  <a:pt x="61" y="75"/>
                  <a:pt x="62" y="74"/>
                  <a:pt x="62" y="73"/>
                </a:cubicBezTo>
                <a:lnTo>
                  <a:pt x="64" y="70"/>
                </a:lnTo>
                <a:cubicBezTo>
                  <a:pt x="64" y="69"/>
                  <a:pt x="65" y="67"/>
                  <a:pt x="65" y="66"/>
                </a:cubicBezTo>
                <a:lnTo>
                  <a:pt x="66" y="63"/>
                </a:lnTo>
                <a:lnTo>
                  <a:pt x="64" y="65"/>
                </a:lnTo>
                <a:lnTo>
                  <a:pt x="68" y="63"/>
                </a:lnTo>
                <a:cubicBezTo>
                  <a:pt x="71" y="62"/>
                  <a:pt x="76" y="60"/>
                  <a:pt x="77" y="56"/>
                </a:cubicBezTo>
                <a:cubicBezTo>
                  <a:pt x="83" y="40"/>
                  <a:pt x="84" y="23"/>
                  <a:pt x="93" y="9"/>
                </a:cubicBezTo>
                <a:cubicBezTo>
                  <a:pt x="94" y="6"/>
                  <a:pt x="93" y="3"/>
                  <a:pt x="91" y="1"/>
                </a:cubicBezTo>
                <a:cubicBezTo>
                  <a:pt x="88" y="0"/>
                  <a:pt x="85" y="1"/>
                  <a:pt x="83" y="3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88" name="Freeform 748"/>
          <p:cNvSpPr>
            <a:spLocks/>
          </p:cNvSpPr>
          <p:nvPr/>
        </p:nvSpPr>
        <p:spPr bwMode="auto">
          <a:xfrm>
            <a:off x="5927725" y="3590925"/>
            <a:ext cx="138113" cy="252413"/>
          </a:xfrm>
          <a:custGeom>
            <a:avLst/>
            <a:gdLst>
              <a:gd name="T0" fmla="*/ 10 w 40"/>
              <a:gd name="T1" fmla="*/ 8 h 73"/>
              <a:gd name="T2" fmla="*/ 28 w 40"/>
              <a:gd name="T3" fmla="*/ 35 h 73"/>
              <a:gd name="T4" fmla="*/ 19 w 40"/>
              <a:gd name="T5" fmla="*/ 39 h 73"/>
              <a:gd name="T6" fmla="*/ 17 w 40"/>
              <a:gd name="T7" fmla="*/ 41 h 73"/>
              <a:gd name="T8" fmla="*/ 15 w 40"/>
              <a:gd name="T9" fmla="*/ 44 h 73"/>
              <a:gd name="T10" fmla="*/ 14 w 40"/>
              <a:gd name="T11" fmla="*/ 47 h 73"/>
              <a:gd name="T12" fmla="*/ 14 w 40"/>
              <a:gd name="T13" fmla="*/ 49 h 73"/>
              <a:gd name="T14" fmla="*/ 14 w 40"/>
              <a:gd name="T15" fmla="*/ 51 h 73"/>
              <a:gd name="T16" fmla="*/ 15 w 40"/>
              <a:gd name="T17" fmla="*/ 54 h 73"/>
              <a:gd name="T18" fmla="*/ 16 w 40"/>
              <a:gd name="T19" fmla="*/ 55 h 73"/>
              <a:gd name="T20" fmla="*/ 16 w 40"/>
              <a:gd name="T21" fmla="*/ 49 h 73"/>
              <a:gd name="T22" fmla="*/ 14 w 40"/>
              <a:gd name="T23" fmla="*/ 51 h 73"/>
              <a:gd name="T24" fmla="*/ 17 w 40"/>
              <a:gd name="T25" fmla="*/ 49 h 73"/>
              <a:gd name="T26" fmla="*/ 14 w 40"/>
              <a:gd name="T27" fmla="*/ 50 h 73"/>
              <a:gd name="T28" fmla="*/ 8 w 40"/>
              <a:gd name="T29" fmla="*/ 51 h 73"/>
              <a:gd name="T30" fmla="*/ 6 w 40"/>
              <a:gd name="T31" fmla="*/ 51 h 73"/>
              <a:gd name="T32" fmla="*/ 2 w 40"/>
              <a:gd name="T33" fmla="*/ 54 h 73"/>
              <a:gd name="T34" fmla="*/ 1 w 40"/>
              <a:gd name="T35" fmla="*/ 56 h 73"/>
              <a:gd name="T36" fmla="*/ 1 w 40"/>
              <a:gd name="T37" fmla="*/ 61 h 73"/>
              <a:gd name="T38" fmla="*/ 2 w 40"/>
              <a:gd name="T39" fmla="*/ 63 h 73"/>
              <a:gd name="T40" fmla="*/ 5 w 40"/>
              <a:gd name="T41" fmla="*/ 65 h 73"/>
              <a:gd name="T42" fmla="*/ 10 w 40"/>
              <a:gd name="T43" fmla="*/ 67 h 73"/>
              <a:gd name="T44" fmla="*/ 30 w 40"/>
              <a:gd name="T45" fmla="*/ 73 h 73"/>
              <a:gd name="T46" fmla="*/ 37 w 40"/>
              <a:gd name="T47" fmla="*/ 68 h 73"/>
              <a:gd name="T48" fmla="*/ 32 w 40"/>
              <a:gd name="T49" fmla="*/ 62 h 73"/>
              <a:gd name="T50" fmla="*/ 17 w 40"/>
              <a:gd name="T51" fmla="*/ 58 h 73"/>
              <a:gd name="T52" fmla="*/ 9 w 40"/>
              <a:gd name="T53" fmla="*/ 55 h 73"/>
              <a:gd name="T54" fmla="*/ 12 w 40"/>
              <a:gd name="T55" fmla="*/ 58 h 73"/>
              <a:gd name="T56" fmla="*/ 11 w 40"/>
              <a:gd name="T57" fmla="*/ 56 h 73"/>
              <a:gd name="T58" fmla="*/ 11 w 40"/>
              <a:gd name="T59" fmla="*/ 60 h 73"/>
              <a:gd name="T60" fmla="*/ 12 w 40"/>
              <a:gd name="T61" fmla="*/ 59 h 73"/>
              <a:gd name="T62" fmla="*/ 7 w 40"/>
              <a:gd name="T63" fmla="*/ 62 h 73"/>
              <a:gd name="T64" fmla="*/ 10 w 40"/>
              <a:gd name="T65" fmla="*/ 62 h 73"/>
              <a:gd name="T66" fmla="*/ 13 w 40"/>
              <a:gd name="T67" fmla="*/ 61 h 73"/>
              <a:gd name="T68" fmla="*/ 19 w 40"/>
              <a:gd name="T69" fmla="*/ 60 h 73"/>
              <a:gd name="T70" fmla="*/ 22 w 40"/>
              <a:gd name="T71" fmla="*/ 59 h 73"/>
              <a:gd name="T72" fmla="*/ 24 w 40"/>
              <a:gd name="T73" fmla="*/ 56 h 73"/>
              <a:gd name="T74" fmla="*/ 25 w 40"/>
              <a:gd name="T75" fmla="*/ 50 h 73"/>
              <a:gd name="T76" fmla="*/ 24 w 40"/>
              <a:gd name="T77" fmla="*/ 48 h 73"/>
              <a:gd name="T78" fmla="*/ 25 w 40"/>
              <a:gd name="T79" fmla="*/ 52 h 73"/>
              <a:gd name="T80" fmla="*/ 25 w 40"/>
              <a:gd name="T81" fmla="*/ 48 h 73"/>
              <a:gd name="T82" fmla="*/ 25 w 40"/>
              <a:gd name="T83" fmla="*/ 49 h 73"/>
              <a:gd name="T84" fmla="*/ 26 w 40"/>
              <a:gd name="T85" fmla="*/ 46 h 73"/>
              <a:gd name="T86" fmla="*/ 24 w 40"/>
              <a:gd name="T87" fmla="*/ 50 h 73"/>
              <a:gd name="T88" fmla="*/ 27 w 40"/>
              <a:gd name="T89" fmla="*/ 47 h 73"/>
              <a:gd name="T90" fmla="*/ 38 w 40"/>
              <a:gd name="T91" fmla="*/ 31 h 73"/>
              <a:gd name="T92" fmla="*/ 20 w 40"/>
              <a:gd name="T93" fmla="*/ 5 h 73"/>
              <a:gd name="T94" fmla="*/ 13 w 40"/>
              <a:gd name="T95" fmla="*/ 1 h 73"/>
              <a:gd name="T96" fmla="*/ 10 w 40"/>
              <a:gd name="T97" fmla="*/ 8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" h="73">
                <a:moveTo>
                  <a:pt x="10" y="8"/>
                </a:moveTo>
                <a:cubicBezTo>
                  <a:pt x="14" y="19"/>
                  <a:pt x="22" y="26"/>
                  <a:pt x="28" y="35"/>
                </a:cubicBezTo>
                <a:cubicBezTo>
                  <a:pt x="24" y="35"/>
                  <a:pt x="22" y="38"/>
                  <a:pt x="19" y="39"/>
                </a:cubicBezTo>
                <a:lnTo>
                  <a:pt x="17" y="41"/>
                </a:lnTo>
                <a:cubicBezTo>
                  <a:pt x="16" y="41"/>
                  <a:pt x="16" y="42"/>
                  <a:pt x="15" y="44"/>
                </a:cubicBezTo>
                <a:lnTo>
                  <a:pt x="14" y="47"/>
                </a:lnTo>
                <a:cubicBezTo>
                  <a:pt x="14" y="48"/>
                  <a:pt x="14" y="48"/>
                  <a:pt x="14" y="49"/>
                </a:cubicBezTo>
                <a:lnTo>
                  <a:pt x="14" y="51"/>
                </a:lnTo>
                <a:cubicBezTo>
                  <a:pt x="14" y="52"/>
                  <a:pt x="14" y="53"/>
                  <a:pt x="15" y="54"/>
                </a:cubicBezTo>
                <a:lnTo>
                  <a:pt x="16" y="55"/>
                </a:lnTo>
                <a:lnTo>
                  <a:pt x="16" y="49"/>
                </a:lnTo>
                <a:lnTo>
                  <a:pt x="14" y="51"/>
                </a:lnTo>
                <a:lnTo>
                  <a:pt x="17" y="49"/>
                </a:lnTo>
                <a:lnTo>
                  <a:pt x="14" y="50"/>
                </a:lnTo>
                <a:cubicBezTo>
                  <a:pt x="12" y="51"/>
                  <a:pt x="10" y="51"/>
                  <a:pt x="8" y="51"/>
                </a:cubicBezTo>
                <a:lnTo>
                  <a:pt x="6" y="51"/>
                </a:lnTo>
                <a:cubicBezTo>
                  <a:pt x="4" y="51"/>
                  <a:pt x="3" y="53"/>
                  <a:pt x="2" y="54"/>
                </a:cubicBezTo>
                <a:lnTo>
                  <a:pt x="1" y="56"/>
                </a:lnTo>
                <a:cubicBezTo>
                  <a:pt x="0" y="58"/>
                  <a:pt x="1" y="59"/>
                  <a:pt x="1" y="61"/>
                </a:cubicBezTo>
                <a:lnTo>
                  <a:pt x="2" y="63"/>
                </a:lnTo>
                <a:cubicBezTo>
                  <a:pt x="3" y="64"/>
                  <a:pt x="4" y="65"/>
                  <a:pt x="5" y="65"/>
                </a:cubicBezTo>
                <a:lnTo>
                  <a:pt x="10" y="67"/>
                </a:lnTo>
                <a:cubicBezTo>
                  <a:pt x="16" y="70"/>
                  <a:pt x="23" y="72"/>
                  <a:pt x="30" y="73"/>
                </a:cubicBezTo>
                <a:cubicBezTo>
                  <a:pt x="33" y="73"/>
                  <a:pt x="36" y="71"/>
                  <a:pt x="37" y="68"/>
                </a:cubicBezTo>
                <a:cubicBezTo>
                  <a:pt x="37" y="65"/>
                  <a:pt x="35" y="62"/>
                  <a:pt x="32" y="62"/>
                </a:cubicBezTo>
                <a:cubicBezTo>
                  <a:pt x="27" y="61"/>
                  <a:pt x="22" y="60"/>
                  <a:pt x="17" y="58"/>
                </a:cubicBezTo>
                <a:lnTo>
                  <a:pt x="9" y="55"/>
                </a:lnTo>
                <a:lnTo>
                  <a:pt x="12" y="58"/>
                </a:lnTo>
                <a:lnTo>
                  <a:pt x="11" y="56"/>
                </a:lnTo>
                <a:lnTo>
                  <a:pt x="11" y="60"/>
                </a:lnTo>
                <a:lnTo>
                  <a:pt x="12" y="59"/>
                </a:lnTo>
                <a:lnTo>
                  <a:pt x="7" y="62"/>
                </a:lnTo>
                <a:lnTo>
                  <a:pt x="10" y="62"/>
                </a:lnTo>
                <a:cubicBezTo>
                  <a:pt x="11" y="62"/>
                  <a:pt x="12" y="61"/>
                  <a:pt x="13" y="61"/>
                </a:cubicBezTo>
                <a:lnTo>
                  <a:pt x="19" y="60"/>
                </a:lnTo>
                <a:cubicBezTo>
                  <a:pt x="20" y="60"/>
                  <a:pt x="21" y="59"/>
                  <a:pt x="22" y="59"/>
                </a:cubicBezTo>
                <a:lnTo>
                  <a:pt x="24" y="56"/>
                </a:lnTo>
                <a:cubicBezTo>
                  <a:pt x="26" y="54"/>
                  <a:pt x="26" y="52"/>
                  <a:pt x="25" y="50"/>
                </a:cubicBezTo>
                <a:lnTo>
                  <a:pt x="24" y="48"/>
                </a:lnTo>
                <a:lnTo>
                  <a:pt x="25" y="52"/>
                </a:lnTo>
                <a:lnTo>
                  <a:pt x="25" y="48"/>
                </a:lnTo>
                <a:lnTo>
                  <a:pt x="25" y="49"/>
                </a:lnTo>
                <a:lnTo>
                  <a:pt x="26" y="46"/>
                </a:lnTo>
                <a:lnTo>
                  <a:pt x="24" y="50"/>
                </a:lnTo>
                <a:lnTo>
                  <a:pt x="27" y="47"/>
                </a:lnTo>
                <a:cubicBezTo>
                  <a:pt x="33" y="44"/>
                  <a:pt x="40" y="39"/>
                  <a:pt x="38" y="31"/>
                </a:cubicBezTo>
                <a:cubicBezTo>
                  <a:pt x="34" y="21"/>
                  <a:pt x="24" y="15"/>
                  <a:pt x="20" y="5"/>
                </a:cubicBezTo>
                <a:cubicBezTo>
                  <a:pt x="19" y="2"/>
                  <a:pt x="16" y="0"/>
                  <a:pt x="13" y="1"/>
                </a:cubicBezTo>
                <a:cubicBezTo>
                  <a:pt x="10" y="2"/>
                  <a:pt x="9" y="5"/>
                  <a:pt x="10" y="8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89" name="Freeform 749"/>
          <p:cNvSpPr>
            <a:spLocks/>
          </p:cNvSpPr>
          <p:nvPr/>
        </p:nvSpPr>
        <p:spPr bwMode="auto">
          <a:xfrm>
            <a:off x="5724525" y="3911600"/>
            <a:ext cx="247650" cy="96838"/>
          </a:xfrm>
          <a:custGeom>
            <a:avLst/>
            <a:gdLst>
              <a:gd name="T0" fmla="*/ 66 w 72"/>
              <a:gd name="T1" fmla="*/ 16 h 28"/>
              <a:gd name="T2" fmla="*/ 11 w 72"/>
              <a:gd name="T3" fmla="*/ 2 h 28"/>
              <a:gd name="T4" fmla="*/ 8 w 72"/>
              <a:gd name="T5" fmla="*/ 1 h 28"/>
              <a:gd name="T6" fmla="*/ 8 w 72"/>
              <a:gd name="T7" fmla="*/ 1 h 28"/>
              <a:gd name="T8" fmla="*/ 1 w 72"/>
              <a:gd name="T9" fmla="*/ 5 h 28"/>
              <a:gd name="T10" fmla="*/ 0 w 72"/>
              <a:gd name="T11" fmla="*/ 8 h 28"/>
              <a:gd name="T12" fmla="*/ 0 w 72"/>
              <a:gd name="T13" fmla="*/ 13 h 28"/>
              <a:gd name="T14" fmla="*/ 5 w 72"/>
              <a:gd name="T15" fmla="*/ 18 h 28"/>
              <a:gd name="T16" fmla="*/ 11 w 72"/>
              <a:gd name="T17" fmla="*/ 13 h 28"/>
              <a:gd name="T18" fmla="*/ 11 w 72"/>
              <a:gd name="T19" fmla="*/ 11 h 28"/>
              <a:gd name="T20" fmla="*/ 11 w 72"/>
              <a:gd name="T21" fmla="*/ 8 h 28"/>
              <a:gd name="T22" fmla="*/ 5 w 72"/>
              <a:gd name="T23" fmla="*/ 12 h 28"/>
              <a:gd name="T24" fmla="*/ 7 w 72"/>
              <a:gd name="T25" fmla="*/ 13 h 28"/>
              <a:gd name="T26" fmla="*/ 66 w 72"/>
              <a:gd name="T27" fmla="*/ 26 h 28"/>
              <a:gd name="T28" fmla="*/ 72 w 72"/>
              <a:gd name="T29" fmla="*/ 21 h 28"/>
              <a:gd name="T30" fmla="*/ 66 w 72"/>
              <a:gd name="T31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2" h="28">
                <a:moveTo>
                  <a:pt x="66" y="16"/>
                </a:moveTo>
                <a:cubicBezTo>
                  <a:pt x="47" y="17"/>
                  <a:pt x="29" y="9"/>
                  <a:pt x="11" y="2"/>
                </a:cubicBezTo>
                <a:lnTo>
                  <a:pt x="8" y="1"/>
                </a:lnTo>
                <a:cubicBezTo>
                  <a:pt x="8" y="1"/>
                  <a:pt x="8" y="1"/>
                  <a:pt x="8" y="1"/>
                </a:cubicBezTo>
                <a:cubicBezTo>
                  <a:pt x="5" y="0"/>
                  <a:pt x="2" y="2"/>
                  <a:pt x="1" y="5"/>
                </a:cubicBezTo>
                <a:lnTo>
                  <a:pt x="0" y="8"/>
                </a:lnTo>
                <a:cubicBezTo>
                  <a:pt x="0" y="10"/>
                  <a:pt x="0" y="11"/>
                  <a:pt x="0" y="13"/>
                </a:cubicBezTo>
                <a:cubicBezTo>
                  <a:pt x="0" y="16"/>
                  <a:pt x="2" y="18"/>
                  <a:pt x="5" y="18"/>
                </a:cubicBezTo>
                <a:cubicBezTo>
                  <a:pt x="8" y="18"/>
                  <a:pt x="11" y="16"/>
                  <a:pt x="11" y="13"/>
                </a:cubicBezTo>
                <a:cubicBezTo>
                  <a:pt x="11" y="12"/>
                  <a:pt x="11" y="11"/>
                  <a:pt x="11" y="11"/>
                </a:cubicBezTo>
                <a:lnTo>
                  <a:pt x="11" y="8"/>
                </a:lnTo>
                <a:lnTo>
                  <a:pt x="5" y="12"/>
                </a:lnTo>
                <a:lnTo>
                  <a:pt x="7" y="13"/>
                </a:lnTo>
                <a:cubicBezTo>
                  <a:pt x="26" y="20"/>
                  <a:pt x="45" y="28"/>
                  <a:pt x="66" y="26"/>
                </a:cubicBezTo>
                <a:cubicBezTo>
                  <a:pt x="69" y="26"/>
                  <a:pt x="72" y="24"/>
                  <a:pt x="72" y="21"/>
                </a:cubicBezTo>
                <a:cubicBezTo>
                  <a:pt x="72" y="18"/>
                  <a:pt x="69" y="16"/>
                  <a:pt x="66" y="16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90" name="Freeform 750"/>
          <p:cNvSpPr>
            <a:spLocks/>
          </p:cNvSpPr>
          <p:nvPr/>
        </p:nvSpPr>
        <p:spPr bwMode="auto">
          <a:xfrm>
            <a:off x="5751513" y="4240213"/>
            <a:ext cx="44450" cy="123825"/>
          </a:xfrm>
          <a:custGeom>
            <a:avLst/>
            <a:gdLst>
              <a:gd name="T0" fmla="*/ 0 w 13"/>
              <a:gd name="T1" fmla="*/ 6 h 36"/>
              <a:gd name="T2" fmla="*/ 2 w 13"/>
              <a:gd name="T3" fmla="*/ 30 h 36"/>
              <a:gd name="T4" fmla="*/ 7 w 13"/>
              <a:gd name="T5" fmla="*/ 35 h 36"/>
              <a:gd name="T6" fmla="*/ 12 w 13"/>
              <a:gd name="T7" fmla="*/ 29 h 36"/>
              <a:gd name="T8" fmla="*/ 11 w 13"/>
              <a:gd name="T9" fmla="*/ 6 h 36"/>
              <a:gd name="T10" fmla="*/ 6 w 13"/>
              <a:gd name="T11" fmla="*/ 0 h 36"/>
              <a:gd name="T12" fmla="*/ 0 w 13"/>
              <a:gd name="T13" fmla="*/ 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6">
                <a:moveTo>
                  <a:pt x="0" y="6"/>
                </a:moveTo>
                <a:cubicBezTo>
                  <a:pt x="0" y="14"/>
                  <a:pt x="1" y="22"/>
                  <a:pt x="2" y="30"/>
                </a:cubicBezTo>
                <a:cubicBezTo>
                  <a:pt x="2" y="33"/>
                  <a:pt x="5" y="36"/>
                  <a:pt x="7" y="35"/>
                </a:cubicBezTo>
                <a:cubicBezTo>
                  <a:pt x="11" y="35"/>
                  <a:pt x="13" y="32"/>
                  <a:pt x="12" y="29"/>
                </a:cubicBezTo>
                <a:cubicBezTo>
                  <a:pt x="12" y="21"/>
                  <a:pt x="11" y="14"/>
                  <a:pt x="11" y="6"/>
                </a:cubicBez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91" name="Freeform 751"/>
          <p:cNvSpPr>
            <a:spLocks/>
          </p:cNvSpPr>
          <p:nvPr/>
        </p:nvSpPr>
        <p:spPr bwMode="auto">
          <a:xfrm>
            <a:off x="5745163" y="2663825"/>
            <a:ext cx="261937" cy="74613"/>
          </a:xfrm>
          <a:custGeom>
            <a:avLst/>
            <a:gdLst>
              <a:gd name="T0" fmla="*/ 4 w 76"/>
              <a:gd name="T1" fmla="*/ 11 h 22"/>
              <a:gd name="T2" fmla="*/ 71 w 76"/>
              <a:gd name="T3" fmla="*/ 17 h 22"/>
              <a:gd name="T4" fmla="*/ 76 w 76"/>
              <a:gd name="T5" fmla="*/ 10 h 22"/>
              <a:gd name="T6" fmla="*/ 70 w 76"/>
              <a:gd name="T7" fmla="*/ 6 h 22"/>
              <a:gd name="T8" fmla="*/ 19 w 76"/>
              <a:gd name="T9" fmla="*/ 6 h 22"/>
              <a:gd name="T10" fmla="*/ 9 w 76"/>
              <a:gd name="T11" fmla="*/ 1 h 22"/>
              <a:gd name="T12" fmla="*/ 2 w 76"/>
              <a:gd name="T13" fmla="*/ 3 h 22"/>
              <a:gd name="T14" fmla="*/ 4 w 76"/>
              <a:gd name="T15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22">
                <a:moveTo>
                  <a:pt x="4" y="11"/>
                </a:moveTo>
                <a:cubicBezTo>
                  <a:pt x="24" y="22"/>
                  <a:pt x="49" y="17"/>
                  <a:pt x="71" y="17"/>
                </a:cubicBezTo>
                <a:cubicBezTo>
                  <a:pt x="74" y="16"/>
                  <a:pt x="76" y="13"/>
                  <a:pt x="76" y="10"/>
                </a:cubicBezTo>
                <a:cubicBezTo>
                  <a:pt x="75" y="7"/>
                  <a:pt x="73" y="5"/>
                  <a:pt x="70" y="6"/>
                </a:cubicBezTo>
                <a:cubicBezTo>
                  <a:pt x="53" y="8"/>
                  <a:pt x="36" y="8"/>
                  <a:pt x="19" y="6"/>
                </a:cubicBezTo>
                <a:cubicBezTo>
                  <a:pt x="16" y="5"/>
                  <a:pt x="12" y="4"/>
                  <a:pt x="9" y="1"/>
                </a:cubicBezTo>
                <a:cubicBezTo>
                  <a:pt x="6" y="0"/>
                  <a:pt x="3" y="1"/>
                  <a:pt x="2" y="3"/>
                </a:cubicBezTo>
                <a:cubicBezTo>
                  <a:pt x="0" y="6"/>
                  <a:pt x="1" y="9"/>
                  <a:pt x="4" y="11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92" name="Freeform 752"/>
          <p:cNvSpPr>
            <a:spLocks/>
          </p:cNvSpPr>
          <p:nvPr/>
        </p:nvSpPr>
        <p:spPr bwMode="auto">
          <a:xfrm>
            <a:off x="6516688" y="2555875"/>
            <a:ext cx="269875" cy="76200"/>
          </a:xfrm>
          <a:custGeom>
            <a:avLst/>
            <a:gdLst>
              <a:gd name="T0" fmla="*/ 6 w 78"/>
              <a:gd name="T1" fmla="*/ 15 h 22"/>
              <a:gd name="T2" fmla="*/ 70 w 78"/>
              <a:gd name="T3" fmla="*/ 21 h 22"/>
              <a:gd name="T4" fmla="*/ 77 w 78"/>
              <a:gd name="T5" fmla="*/ 19 h 22"/>
              <a:gd name="T6" fmla="*/ 75 w 78"/>
              <a:gd name="T7" fmla="*/ 11 h 22"/>
              <a:gd name="T8" fmla="*/ 5 w 78"/>
              <a:gd name="T9" fmla="*/ 4 h 22"/>
              <a:gd name="T10" fmla="*/ 0 w 78"/>
              <a:gd name="T11" fmla="*/ 10 h 22"/>
              <a:gd name="T12" fmla="*/ 6 w 78"/>
              <a:gd name="T13" fmla="*/ 1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22">
                <a:moveTo>
                  <a:pt x="6" y="15"/>
                </a:moveTo>
                <a:cubicBezTo>
                  <a:pt x="28" y="11"/>
                  <a:pt x="49" y="16"/>
                  <a:pt x="70" y="21"/>
                </a:cubicBezTo>
                <a:cubicBezTo>
                  <a:pt x="72" y="22"/>
                  <a:pt x="76" y="21"/>
                  <a:pt x="77" y="19"/>
                </a:cubicBezTo>
                <a:cubicBezTo>
                  <a:pt x="78" y="16"/>
                  <a:pt x="77" y="13"/>
                  <a:pt x="75" y="11"/>
                </a:cubicBezTo>
                <a:cubicBezTo>
                  <a:pt x="52" y="5"/>
                  <a:pt x="28" y="0"/>
                  <a:pt x="5" y="4"/>
                </a:cubicBezTo>
                <a:cubicBezTo>
                  <a:pt x="2" y="4"/>
                  <a:pt x="0" y="7"/>
                  <a:pt x="0" y="10"/>
                </a:cubicBezTo>
                <a:cubicBezTo>
                  <a:pt x="0" y="13"/>
                  <a:pt x="3" y="15"/>
                  <a:pt x="6" y="15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93" name="Freeform 753"/>
          <p:cNvSpPr>
            <a:spLocks/>
          </p:cNvSpPr>
          <p:nvPr/>
        </p:nvSpPr>
        <p:spPr bwMode="auto">
          <a:xfrm>
            <a:off x="6434138" y="3187700"/>
            <a:ext cx="187325" cy="261938"/>
          </a:xfrm>
          <a:custGeom>
            <a:avLst/>
            <a:gdLst>
              <a:gd name="T0" fmla="*/ 46 w 54"/>
              <a:gd name="T1" fmla="*/ 2 h 76"/>
              <a:gd name="T2" fmla="*/ 29 w 54"/>
              <a:gd name="T3" fmla="*/ 17 h 76"/>
              <a:gd name="T4" fmla="*/ 24 w 54"/>
              <a:gd name="T5" fmla="*/ 32 h 76"/>
              <a:gd name="T6" fmla="*/ 9 w 54"/>
              <a:gd name="T7" fmla="*/ 53 h 76"/>
              <a:gd name="T8" fmla="*/ 7 w 54"/>
              <a:gd name="T9" fmla="*/ 64 h 76"/>
              <a:gd name="T10" fmla="*/ 6 w 54"/>
              <a:gd name="T11" fmla="*/ 65 h 76"/>
              <a:gd name="T12" fmla="*/ 9 w 54"/>
              <a:gd name="T13" fmla="*/ 62 h 76"/>
              <a:gd name="T14" fmla="*/ 7 w 54"/>
              <a:gd name="T15" fmla="*/ 63 h 76"/>
              <a:gd name="T16" fmla="*/ 4 w 54"/>
              <a:gd name="T17" fmla="*/ 65 h 76"/>
              <a:gd name="T18" fmla="*/ 1 w 54"/>
              <a:gd name="T19" fmla="*/ 72 h 76"/>
              <a:gd name="T20" fmla="*/ 9 w 54"/>
              <a:gd name="T21" fmla="*/ 74 h 76"/>
              <a:gd name="T22" fmla="*/ 15 w 54"/>
              <a:gd name="T23" fmla="*/ 71 h 76"/>
              <a:gd name="T24" fmla="*/ 17 w 54"/>
              <a:gd name="T25" fmla="*/ 69 h 76"/>
              <a:gd name="T26" fmla="*/ 18 w 54"/>
              <a:gd name="T27" fmla="*/ 62 h 76"/>
              <a:gd name="T28" fmla="*/ 18 w 54"/>
              <a:gd name="T29" fmla="*/ 62 h 76"/>
              <a:gd name="T30" fmla="*/ 18 w 54"/>
              <a:gd name="T31" fmla="*/ 58 h 76"/>
              <a:gd name="T32" fmla="*/ 36 w 54"/>
              <a:gd name="T33" fmla="*/ 36 h 76"/>
              <a:gd name="T34" fmla="*/ 44 w 54"/>
              <a:gd name="T35" fmla="*/ 13 h 76"/>
              <a:gd name="T36" fmla="*/ 54 w 54"/>
              <a:gd name="T37" fmla="*/ 7 h 76"/>
              <a:gd name="T38" fmla="*/ 49 w 54"/>
              <a:gd name="T39" fmla="*/ 0 h 76"/>
              <a:gd name="T40" fmla="*/ 46 w 54"/>
              <a:gd name="T41" fmla="*/ 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76">
                <a:moveTo>
                  <a:pt x="46" y="2"/>
                </a:moveTo>
                <a:cubicBezTo>
                  <a:pt x="38" y="4"/>
                  <a:pt x="33" y="10"/>
                  <a:pt x="29" y="17"/>
                </a:cubicBezTo>
                <a:cubicBezTo>
                  <a:pt x="26" y="22"/>
                  <a:pt x="27" y="27"/>
                  <a:pt x="24" y="32"/>
                </a:cubicBezTo>
                <a:cubicBezTo>
                  <a:pt x="21" y="40"/>
                  <a:pt x="12" y="44"/>
                  <a:pt x="9" y="53"/>
                </a:cubicBezTo>
                <a:cubicBezTo>
                  <a:pt x="7" y="56"/>
                  <a:pt x="7" y="60"/>
                  <a:pt x="7" y="64"/>
                </a:cubicBezTo>
                <a:lnTo>
                  <a:pt x="6" y="65"/>
                </a:lnTo>
                <a:lnTo>
                  <a:pt x="9" y="62"/>
                </a:lnTo>
                <a:lnTo>
                  <a:pt x="7" y="63"/>
                </a:lnTo>
                <a:cubicBezTo>
                  <a:pt x="6" y="64"/>
                  <a:pt x="5" y="64"/>
                  <a:pt x="4" y="65"/>
                </a:cubicBezTo>
                <a:cubicBezTo>
                  <a:pt x="1" y="66"/>
                  <a:pt x="0" y="69"/>
                  <a:pt x="1" y="72"/>
                </a:cubicBezTo>
                <a:cubicBezTo>
                  <a:pt x="3" y="75"/>
                  <a:pt x="6" y="76"/>
                  <a:pt x="9" y="74"/>
                </a:cubicBezTo>
                <a:cubicBezTo>
                  <a:pt x="9" y="74"/>
                  <a:pt x="9" y="74"/>
                  <a:pt x="15" y="71"/>
                </a:cubicBezTo>
                <a:cubicBezTo>
                  <a:pt x="15" y="71"/>
                  <a:pt x="16" y="70"/>
                  <a:pt x="17" y="69"/>
                </a:cubicBezTo>
                <a:cubicBezTo>
                  <a:pt x="17" y="68"/>
                  <a:pt x="17" y="68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1"/>
                  <a:pt x="18" y="58"/>
                </a:cubicBezTo>
                <a:cubicBezTo>
                  <a:pt x="19" y="57"/>
                  <a:pt x="28" y="46"/>
                  <a:pt x="36" y="36"/>
                </a:cubicBezTo>
                <a:cubicBezTo>
                  <a:pt x="40" y="21"/>
                  <a:pt x="41" y="17"/>
                  <a:pt x="44" y="13"/>
                </a:cubicBezTo>
                <a:cubicBezTo>
                  <a:pt x="50" y="12"/>
                  <a:pt x="53" y="11"/>
                  <a:pt x="54" y="7"/>
                </a:cubicBezTo>
                <a:cubicBezTo>
                  <a:pt x="53" y="5"/>
                  <a:pt x="52" y="2"/>
                  <a:pt x="49" y="0"/>
                </a:cubicBezTo>
                <a:cubicBezTo>
                  <a:pt x="46" y="2"/>
                  <a:pt x="46" y="2"/>
                  <a:pt x="46" y="2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94" name="Freeform 754"/>
          <p:cNvSpPr>
            <a:spLocks/>
          </p:cNvSpPr>
          <p:nvPr/>
        </p:nvSpPr>
        <p:spPr bwMode="auto">
          <a:xfrm>
            <a:off x="6665913" y="3028950"/>
            <a:ext cx="209550" cy="114300"/>
          </a:xfrm>
          <a:custGeom>
            <a:avLst/>
            <a:gdLst>
              <a:gd name="T0" fmla="*/ 10 w 61"/>
              <a:gd name="T1" fmla="*/ 31 h 33"/>
              <a:gd name="T2" fmla="*/ 36 w 61"/>
              <a:gd name="T3" fmla="*/ 13 h 33"/>
              <a:gd name="T4" fmla="*/ 51 w 61"/>
              <a:gd name="T5" fmla="*/ 14 h 33"/>
              <a:gd name="T6" fmla="*/ 56 w 61"/>
              <a:gd name="T7" fmla="*/ 13 h 33"/>
              <a:gd name="T8" fmla="*/ 60 w 61"/>
              <a:gd name="T9" fmla="*/ 6 h 33"/>
              <a:gd name="T10" fmla="*/ 53 w 61"/>
              <a:gd name="T11" fmla="*/ 2 h 33"/>
              <a:gd name="T12" fmla="*/ 30 w 61"/>
              <a:gd name="T13" fmla="*/ 5 h 33"/>
              <a:gd name="T14" fmla="*/ 3 w 61"/>
              <a:gd name="T15" fmla="*/ 22 h 33"/>
              <a:gd name="T16" fmla="*/ 2 w 61"/>
              <a:gd name="T17" fmla="*/ 30 h 33"/>
              <a:gd name="T18" fmla="*/ 10 w 61"/>
              <a:gd name="T19" fmla="*/ 3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" h="33">
                <a:moveTo>
                  <a:pt x="10" y="31"/>
                </a:moveTo>
                <a:cubicBezTo>
                  <a:pt x="19" y="25"/>
                  <a:pt x="29" y="20"/>
                  <a:pt x="36" y="13"/>
                </a:cubicBezTo>
                <a:cubicBezTo>
                  <a:pt x="41" y="13"/>
                  <a:pt x="46" y="14"/>
                  <a:pt x="51" y="14"/>
                </a:cubicBezTo>
                <a:cubicBezTo>
                  <a:pt x="53" y="14"/>
                  <a:pt x="55" y="13"/>
                  <a:pt x="56" y="13"/>
                </a:cubicBezTo>
                <a:cubicBezTo>
                  <a:pt x="59" y="12"/>
                  <a:pt x="61" y="9"/>
                  <a:pt x="60" y="6"/>
                </a:cubicBezTo>
                <a:cubicBezTo>
                  <a:pt x="59" y="3"/>
                  <a:pt x="55" y="1"/>
                  <a:pt x="53" y="2"/>
                </a:cubicBezTo>
                <a:cubicBezTo>
                  <a:pt x="45" y="3"/>
                  <a:pt x="36" y="0"/>
                  <a:pt x="30" y="5"/>
                </a:cubicBezTo>
                <a:cubicBezTo>
                  <a:pt x="21" y="12"/>
                  <a:pt x="12" y="16"/>
                  <a:pt x="3" y="22"/>
                </a:cubicBezTo>
                <a:cubicBezTo>
                  <a:pt x="1" y="24"/>
                  <a:pt x="0" y="27"/>
                  <a:pt x="2" y="30"/>
                </a:cubicBezTo>
                <a:cubicBezTo>
                  <a:pt x="4" y="32"/>
                  <a:pt x="8" y="33"/>
                  <a:pt x="10" y="31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95" name="Freeform 755"/>
          <p:cNvSpPr>
            <a:spLocks/>
          </p:cNvSpPr>
          <p:nvPr/>
        </p:nvSpPr>
        <p:spPr bwMode="auto">
          <a:xfrm>
            <a:off x="6883400" y="3052763"/>
            <a:ext cx="188913" cy="449262"/>
          </a:xfrm>
          <a:custGeom>
            <a:avLst/>
            <a:gdLst>
              <a:gd name="T0" fmla="*/ 2 w 55"/>
              <a:gd name="T1" fmla="*/ 10 h 130"/>
              <a:gd name="T2" fmla="*/ 27 w 55"/>
              <a:gd name="T3" fmla="*/ 48 h 130"/>
              <a:gd name="T4" fmla="*/ 37 w 55"/>
              <a:gd name="T5" fmla="*/ 80 h 130"/>
              <a:gd name="T6" fmla="*/ 43 w 55"/>
              <a:gd name="T7" fmla="*/ 110 h 130"/>
              <a:gd name="T8" fmla="*/ 43 w 55"/>
              <a:gd name="T9" fmla="*/ 125 h 130"/>
              <a:gd name="T10" fmla="*/ 49 w 55"/>
              <a:gd name="T11" fmla="*/ 130 h 130"/>
              <a:gd name="T12" fmla="*/ 54 w 55"/>
              <a:gd name="T13" fmla="*/ 125 h 130"/>
              <a:gd name="T14" fmla="*/ 53 w 55"/>
              <a:gd name="T15" fmla="*/ 109 h 130"/>
              <a:gd name="T16" fmla="*/ 48 w 55"/>
              <a:gd name="T17" fmla="*/ 79 h 130"/>
              <a:gd name="T18" fmla="*/ 35 w 55"/>
              <a:gd name="T19" fmla="*/ 43 h 130"/>
              <a:gd name="T20" fmla="*/ 10 w 55"/>
              <a:gd name="T21" fmla="*/ 3 h 130"/>
              <a:gd name="T22" fmla="*/ 3 w 55"/>
              <a:gd name="T23" fmla="*/ 2 h 130"/>
              <a:gd name="T24" fmla="*/ 2 w 55"/>
              <a:gd name="T25" fmla="*/ 1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" h="130">
                <a:moveTo>
                  <a:pt x="2" y="10"/>
                </a:moveTo>
                <a:cubicBezTo>
                  <a:pt x="11" y="22"/>
                  <a:pt x="18" y="35"/>
                  <a:pt x="27" y="48"/>
                </a:cubicBezTo>
                <a:cubicBezTo>
                  <a:pt x="29" y="59"/>
                  <a:pt x="35" y="68"/>
                  <a:pt x="37" y="80"/>
                </a:cubicBezTo>
                <a:cubicBezTo>
                  <a:pt x="40" y="90"/>
                  <a:pt x="40" y="100"/>
                  <a:pt x="43" y="110"/>
                </a:cubicBezTo>
                <a:cubicBezTo>
                  <a:pt x="44" y="115"/>
                  <a:pt x="43" y="120"/>
                  <a:pt x="43" y="125"/>
                </a:cubicBezTo>
                <a:cubicBezTo>
                  <a:pt x="43" y="128"/>
                  <a:pt x="46" y="130"/>
                  <a:pt x="49" y="130"/>
                </a:cubicBezTo>
                <a:cubicBezTo>
                  <a:pt x="52" y="130"/>
                  <a:pt x="54" y="128"/>
                  <a:pt x="54" y="125"/>
                </a:cubicBezTo>
                <a:cubicBezTo>
                  <a:pt x="54" y="119"/>
                  <a:pt x="55" y="114"/>
                  <a:pt x="53" y="109"/>
                </a:cubicBezTo>
                <a:cubicBezTo>
                  <a:pt x="51" y="98"/>
                  <a:pt x="50" y="89"/>
                  <a:pt x="48" y="79"/>
                </a:cubicBezTo>
                <a:cubicBezTo>
                  <a:pt x="46" y="66"/>
                  <a:pt x="41" y="55"/>
                  <a:pt x="35" y="43"/>
                </a:cubicBezTo>
                <a:cubicBezTo>
                  <a:pt x="29" y="29"/>
                  <a:pt x="20" y="16"/>
                  <a:pt x="10" y="3"/>
                </a:cubicBezTo>
                <a:cubicBezTo>
                  <a:pt x="8" y="1"/>
                  <a:pt x="5" y="0"/>
                  <a:pt x="3" y="2"/>
                </a:cubicBezTo>
                <a:cubicBezTo>
                  <a:pt x="0" y="4"/>
                  <a:pt x="0" y="8"/>
                  <a:pt x="2" y="1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96" name="Freeform 756"/>
          <p:cNvSpPr>
            <a:spLocks/>
          </p:cNvSpPr>
          <p:nvPr/>
        </p:nvSpPr>
        <p:spPr bwMode="auto">
          <a:xfrm>
            <a:off x="6213475" y="3155950"/>
            <a:ext cx="196850" cy="449263"/>
          </a:xfrm>
          <a:custGeom>
            <a:avLst/>
            <a:gdLst>
              <a:gd name="T0" fmla="*/ 2 w 57"/>
              <a:gd name="T1" fmla="*/ 9 h 130"/>
              <a:gd name="T2" fmla="*/ 24 w 57"/>
              <a:gd name="T3" fmla="*/ 94 h 130"/>
              <a:gd name="T4" fmla="*/ 46 w 57"/>
              <a:gd name="T5" fmla="*/ 126 h 130"/>
              <a:gd name="T6" fmla="*/ 53 w 57"/>
              <a:gd name="T7" fmla="*/ 129 h 130"/>
              <a:gd name="T8" fmla="*/ 56 w 57"/>
              <a:gd name="T9" fmla="*/ 121 h 130"/>
              <a:gd name="T10" fmla="*/ 34 w 57"/>
              <a:gd name="T11" fmla="*/ 90 h 130"/>
              <a:gd name="T12" fmla="*/ 11 w 57"/>
              <a:gd name="T13" fmla="*/ 4 h 130"/>
              <a:gd name="T14" fmla="*/ 4 w 57"/>
              <a:gd name="T15" fmla="*/ 1 h 130"/>
              <a:gd name="T16" fmla="*/ 2 w 57"/>
              <a:gd name="T17" fmla="*/ 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" h="130">
                <a:moveTo>
                  <a:pt x="2" y="9"/>
                </a:moveTo>
                <a:cubicBezTo>
                  <a:pt x="17" y="34"/>
                  <a:pt x="16" y="66"/>
                  <a:pt x="24" y="94"/>
                </a:cubicBezTo>
                <a:cubicBezTo>
                  <a:pt x="33" y="104"/>
                  <a:pt x="40" y="115"/>
                  <a:pt x="46" y="126"/>
                </a:cubicBezTo>
                <a:cubicBezTo>
                  <a:pt x="48" y="129"/>
                  <a:pt x="51" y="130"/>
                  <a:pt x="53" y="129"/>
                </a:cubicBezTo>
                <a:cubicBezTo>
                  <a:pt x="56" y="127"/>
                  <a:pt x="57" y="124"/>
                  <a:pt x="56" y="121"/>
                </a:cubicBezTo>
                <a:cubicBezTo>
                  <a:pt x="49" y="110"/>
                  <a:pt x="43" y="98"/>
                  <a:pt x="34" y="90"/>
                </a:cubicBezTo>
                <a:cubicBezTo>
                  <a:pt x="27" y="61"/>
                  <a:pt x="27" y="30"/>
                  <a:pt x="11" y="4"/>
                </a:cubicBezTo>
                <a:cubicBezTo>
                  <a:pt x="10" y="1"/>
                  <a:pt x="7" y="0"/>
                  <a:pt x="4" y="1"/>
                </a:cubicBezTo>
                <a:cubicBezTo>
                  <a:pt x="1" y="3"/>
                  <a:pt x="0" y="6"/>
                  <a:pt x="2" y="9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97" name="Oval 757"/>
          <p:cNvSpPr>
            <a:spLocks noChangeArrowheads="1"/>
          </p:cNvSpPr>
          <p:nvPr/>
        </p:nvSpPr>
        <p:spPr bwMode="auto">
          <a:xfrm>
            <a:off x="6486525" y="3514725"/>
            <a:ext cx="38100" cy="381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98" name="Freeform 758"/>
          <p:cNvSpPr>
            <a:spLocks/>
          </p:cNvSpPr>
          <p:nvPr/>
        </p:nvSpPr>
        <p:spPr bwMode="auto">
          <a:xfrm>
            <a:off x="6669088" y="3625850"/>
            <a:ext cx="65087" cy="50800"/>
          </a:xfrm>
          <a:custGeom>
            <a:avLst/>
            <a:gdLst>
              <a:gd name="T0" fmla="*/ 6 w 19"/>
              <a:gd name="T1" fmla="*/ 14 h 15"/>
              <a:gd name="T2" fmla="*/ 16 w 19"/>
              <a:gd name="T3" fmla="*/ 10 h 15"/>
              <a:gd name="T4" fmla="*/ 18 w 19"/>
              <a:gd name="T5" fmla="*/ 3 h 15"/>
              <a:gd name="T6" fmla="*/ 10 w 19"/>
              <a:gd name="T7" fmla="*/ 1 h 15"/>
              <a:gd name="T8" fmla="*/ 5 w 19"/>
              <a:gd name="T9" fmla="*/ 4 h 15"/>
              <a:gd name="T10" fmla="*/ 6 w 19"/>
              <a:gd name="T11" fmla="*/ 3 h 15"/>
              <a:gd name="T12" fmla="*/ 0 w 19"/>
              <a:gd name="T13" fmla="*/ 9 h 15"/>
              <a:gd name="T14" fmla="*/ 6 w 19"/>
              <a:gd name="T15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5">
                <a:moveTo>
                  <a:pt x="6" y="14"/>
                </a:moveTo>
                <a:cubicBezTo>
                  <a:pt x="10" y="15"/>
                  <a:pt x="13" y="13"/>
                  <a:pt x="16" y="10"/>
                </a:cubicBezTo>
                <a:cubicBezTo>
                  <a:pt x="19" y="8"/>
                  <a:pt x="19" y="5"/>
                  <a:pt x="18" y="3"/>
                </a:cubicBezTo>
                <a:cubicBezTo>
                  <a:pt x="16" y="0"/>
                  <a:pt x="12" y="0"/>
                  <a:pt x="10" y="1"/>
                </a:cubicBezTo>
                <a:cubicBezTo>
                  <a:pt x="8" y="2"/>
                  <a:pt x="7" y="3"/>
                  <a:pt x="5" y="4"/>
                </a:cubicBezTo>
                <a:cubicBezTo>
                  <a:pt x="6" y="4"/>
                  <a:pt x="6" y="4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2"/>
                  <a:pt x="3" y="14"/>
                  <a:pt x="6" y="14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999" name="Freeform 759"/>
          <p:cNvSpPr>
            <a:spLocks/>
          </p:cNvSpPr>
          <p:nvPr/>
        </p:nvSpPr>
        <p:spPr bwMode="auto">
          <a:xfrm>
            <a:off x="6672263" y="3656013"/>
            <a:ext cx="73025" cy="69850"/>
          </a:xfrm>
          <a:custGeom>
            <a:avLst/>
            <a:gdLst>
              <a:gd name="T0" fmla="*/ 9 w 21"/>
              <a:gd name="T1" fmla="*/ 18 h 20"/>
              <a:gd name="T2" fmla="*/ 19 w 21"/>
              <a:gd name="T3" fmla="*/ 9 h 20"/>
              <a:gd name="T4" fmla="*/ 18 w 21"/>
              <a:gd name="T5" fmla="*/ 2 h 20"/>
              <a:gd name="T6" fmla="*/ 10 w 21"/>
              <a:gd name="T7" fmla="*/ 2 h 20"/>
              <a:gd name="T8" fmla="*/ 3 w 21"/>
              <a:gd name="T9" fmla="*/ 9 h 20"/>
              <a:gd name="T10" fmla="*/ 1 w 21"/>
              <a:gd name="T11" fmla="*/ 16 h 20"/>
              <a:gd name="T12" fmla="*/ 9 w 21"/>
              <a:gd name="T13" fmla="*/ 1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0">
                <a:moveTo>
                  <a:pt x="9" y="18"/>
                </a:moveTo>
                <a:cubicBezTo>
                  <a:pt x="13" y="16"/>
                  <a:pt x="16" y="13"/>
                  <a:pt x="19" y="9"/>
                </a:cubicBezTo>
                <a:cubicBezTo>
                  <a:pt x="21" y="7"/>
                  <a:pt x="20" y="4"/>
                  <a:pt x="18" y="2"/>
                </a:cubicBezTo>
                <a:cubicBezTo>
                  <a:pt x="16" y="0"/>
                  <a:pt x="12" y="0"/>
                  <a:pt x="10" y="2"/>
                </a:cubicBezTo>
                <a:cubicBezTo>
                  <a:pt x="9" y="5"/>
                  <a:pt x="7" y="7"/>
                  <a:pt x="3" y="9"/>
                </a:cubicBezTo>
                <a:cubicBezTo>
                  <a:pt x="1" y="10"/>
                  <a:pt x="0" y="13"/>
                  <a:pt x="1" y="16"/>
                </a:cubicBezTo>
                <a:cubicBezTo>
                  <a:pt x="3" y="19"/>
                  <a:pt x="6" y="20"/>
                  <a:pt x="9" y="18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00" name="Oval 760"/>
          <p:cNvSpPr>
            <a:spLocks noChangeArrowheads="1"/>
          </p:cNvSpPr>
          <p:nvPr/>
        </p:nvSpPr>
        <p:spPr bwMode="auto">
          <a:xfrm>
            <a:off x="6634163" y="4038600"/>
            <a:ext cx="38100" cy="3810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01" name="Freeform 761"/>
          <p:cNvSpPr>
            <a:spLocks/>
          </p:cNvSpPr>
          <p:nvPr/>
        </p:nvSpPr>
        <p:spPr bwMode="auto">
          <a:xfrm>
            <a:off x="6745288" y="2597150"/>
            <a:ext cx="58737" cy="84138"/>
          </a:xfrm>
          <a:custGeom>
            <a:avLst/>
            <a:gdLst>
              <a:gd name="T0" fmla="*/ 2 w 17"/>
              <a:gd name="T1" fmla="*/ 10 h 24"/>
              <a:gd name="T2" fmla="*/ 7 w 17"/>
              <a:gd name="T3" fmla="*/ 19 h 24"/>
              <a:gd name="T4" fmla="*/ 6 w 17"/>
              <a:gd name="T5" fmla="*/ 19 h 24"/>
              <a:gd name="T6" fmla="*/ 12 w 17"/>
              <a:gd name="T7" fmla="*/ 24 h 24"/>
              <a:gd name="T8" fmla="*/ 17 w 17"/>
              <a:gd name="T9" fmla="*/ 19 h 24"/>
              <a:gd name="T10" fmla="*/ 10 w 17"/>
              <a:gd name="T11" fmla="*/ 2 h 24"/>
              <a:gd name="T12" fmla="*/ 2 w 17"/>
              <a:gd name="T13" fmla="*/ 2 h 24"/>
              <a:gd name="T14" fmla="*/ 2 w 17"/>
              <a:gd name="T15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4">
                <a:moveTo>
                  <a:pt x="2" y="10"/>
                </a:moveTo>
                <a:cubicBezTo>
                  <a:pt x="5" y="12"/>
                  <a:pt x="5" y="16"/>
                  <a:pt x="7" y="19"/>
                </a:cubicBezTo>
                <a:cubicBezTo>
                  <a:pt x="7" y="19"/>
                  <a:pt x="6" y="19"/>
                  <a:pt x="6" y="19"/>
                </a:cubicBezTo>
                <a:cubicBezTo>
                  <a:pt x="6" y="22"/>
                  <a:pt x="9" y="24"/>
                  <a:pt x="12" y="24"/>
                </a:cubicBezTo>
                <a:cubicBezTo>
                  <a:pt x="15" y="24"/>
                  <a:pt x="17" y="22"/>
                  <a:pt x="17" y="19"/>
                </a:cubicBezTo>
                <a:cubicBezTo>
                  <a:pt x="17" y="13"/>
                  <a:pt x="14" y="7"/>
                  <a:pt x="10" y="2"/>
                </a:cubicBezTo>
                <a:cubicBezTo>
                  <a:pt x="8" y="0"/>
                  <a:pt x="5" y="0"/>
                  <a:pt x="2" y="2"/>
                </a:cubicBezTo>
                <a:cubicBezTo>
                  <a:pt x="0" y="4"/>
                  <a:pt x="0" y="8"/>
                  <a:pt x="2" y="1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02" name="Freeform 762"/>
          <p:cNvSpPr>
            <a:spLocks/>
          </p:cNvSpPr>
          <p:nvPr/>
        </p:nvSpPr>
        <p:spPr bwMode="auto">
          <a:xfrm>
            <a:off x="5969000" y="2687638"/>
            <a:ext cx="38100" cy="93662"/>
          </a:xfrm>
          <a:custGeom>
            <a:avLst/>
            <a:gdLst>
              <a:gd name="T0" fmla="*/ 0 w 11"/>
              <a:gd name="T1" fmla="*/ 5 h 27"/>
              <a:gd name="T2" fmla="*/ 0 w 11"/>
              <a:gd name="T3" fmla="*/ 22 h 27"/>
              <a:gd name="T4" fmla="*/ 5 w 11"/>
              <a:gd name="T5" fmla="*/ 27 h 27"/>
              <a:gd name="T6" fmla="*/ 11 w 11"/>
              <a:gd name="T7" fmla="*/ 22 h 27"/>
              <a:gd name="T8" fmla="*/ 11 w 11"/>
              <a:gd name="T9" fmla="*/ 5 h 27"/>
              <a:gd name="T10" fmla="*/ 5 w 11"/>
              <a:gd name="T11" fmla="*/ 0 h 27"/>
              <a:gd name="T12" fmla="*/ 0 w 11"/>
              <a:gd name="T13" fmla="*/ 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7">
                <a:moveTo>
                  <a:pt x="0" y="5"/>
                </a:moveTo>
                <a:cubicBezTo>
                  <a:pt x="0" y="11"/>
                  <a:pt x="0" y="16"/>
                  <a:pt x="0" y="22"/>
                </a:cubicBezTo>
                <a:cubicBezTo>
                  <a:pt x="0" y="25"/>
                  <a:pt x="2" y="27"/>
                  <a:pt x="5" y="27"/>
                </a:cubicBezTo>
                <a:cubicBezTo>
                  <a:pt x="8" y="27"/>
                  <a:pt x="11" y="25"/>
                  <a:pt x="11" y="22"/>
                </a:cubicBezTo>
                <a:cubicBezTo>
                  <a:pt x="11" y="16"/>
                  <a:pt x="11" y="11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03" name="Freeform 763"/>
          <p:cNvSpPr>
            <a:spLocks/>
          </p:cNvSpPr>
          <p:nvPr/>
        </p:nvSpPr>
        <p:spPr bwMode="auto">
          <a:xfrm>
            <a:off x="5778500" y="2811463"/>
            <a:ext cx="58738" cy="26987"/>
          </a:xfrm>
          <a:custGeom>
            <a:avLst/>
            <a:gdLst>
              <a:gd name="T0" fmla="*/ 5 w 17"/>
              <a:gd name="T1" fmla="*/ 8 h 8"/>
              <a:gd name="T2" fmla="*/ 13 w 17"/>
              <a:gd name="T3" fmla="*/ 7 h 8"/>
              <a:gd name="T4" fmla="*/ 17 w 17"/>
              <a:gd name="T5" fmla="*/ 3 h 8"/>
              <a:gd name="T6" fmla="*/ 13 w 17"/>
              <a:gd name="T7" fmla="*/ 0 h 8"/>
              <a:gd name="T8" fmla="*/ 4 w 17"/>
              <a:gd name="T9" fmla="*/ 1 h 8"/>
              <a:gd name="T10" fmla="*/ 1 w 17"/>
              <a:gd name="T11" fmla="*/ 5 h 8"/>
              <a:gd name="T12" fmla="*/ 5 w 17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8">
                <a:moveTo>
                  <a:pt x="5" y="8"/>
                </a:moveTo>
                <a:cubicBezTo>
                  <a:pt x="8" y="7"/>
                  <a:pt x="10" y="7"/>
                  <a:pt x="13" y="7"/>
                </a:cubicBezTo>
                <a:cubicBezTo>
                  <a:pt x="15" y="7"/>
                  <a:pt x="17" y="5"/>
                  <a:pt x="17" y="3"/>
                </a:cubicBezTo>
                <a:cubicBezTo>
                  <a:pt x="17" y="1"/>
                  <a:pt x="15" y="0"/>
                  <a:pt x="13" y="0"/>
                </a:cubicBezTo>
                <a:cubicBezTo>
                  <a:pt x="10" y="0"/>
                  <a:pt x="7" y="0"/>
                  <a:pt x="4" y="1"/>
                </a:cubicBezTo>
                <a:cubicBezTo>
                  <a:pt x="2" y="1"/>
                  <a:pt x="0" y="3"/>
                  <a:pt x="1" y="5"/>
                </a:cubicBezTo>
                <a:cubicBezTo>
                  <a:pt x="1" y="7"/>
                  <a:pt x="3" y="8"/>
                  <a:pt x="5" y="8"/>
                </a:cubicBezTo>
                <a:close/>
              </a:path>
            </a:pathLst>
          </a:custGeom>
          <a:solidFill>
            <a:srgbClr val="FDD5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04" name="Freeform 764"/>
          <p:cNvSpPr>
            <a:spLocks/>
          </p:cNvSpPr>
          <p:nvPr/>
        </p:nvSpPr>
        <p:spPr bwMode="auto">
          <a:xfrm>
            <a:off x="5837238" y="2922588"/>
            <a:ext cx="28575" cy="74612"/>
          </a:xfrm>
          <a:custGeom>
            <a:avLst/>
            <a:gdLst>
              <a:gd name="T0" fmla="*/ 0 w 8"/>
              <a:gd name="T1" fmla="*/ 4 h 22"/>
              <a:gd name="T2" fmla="*/ 0 w 8"/>
              <a:gd name="T3" fmla="*/ 18 h 22"/>
              <a:gd name="T4" fmla="*/ 4 w 8"/>
              <a:gd name="T5" fmla="*/ 22 h 22"/>
              <a:gd name="T6" fmla="*/ 8 w 8"/>
              <a:gd name="T7" fmla="*/ 18 h 22"/>
              <a:gd name="T8" fmla="*/ 8 w 8"/>
              <a:gd name="T9" fmla="*/ 4 h 22"/>
              <a:gd name="T10" fmla="*/ 4 w 8"/>
              <a:gd name="T11" fmla="*/ 0 h 22"/>
              <a:gd name="T12" fmla="*/ 0 w 8"/>
              <a:gd name="T13" fmla="*/ 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2">
                <a:moveTo>
                  <a:pt x="0" y="4"/>
                </a:moveTo>
                <a:cubicBezTo>
                  <a:pt x="0" y="8"/>
                  <a:pt x="0" y="13"/>
                  <a:pt x="0" y="18"/>
                </a:cubicBezTo>
                <a:cubicBezTo>
                  <a:pt x="0" y="20"/>
                  <a:pt x="2" y="22"/>
                  <a:pt x="4" y="22"/>
                </a:cubicBezTo>
                <a:cubicBezTo>
                  <a:pt x="6" y="22"/>
                  <a:pt x="8" y="20"/>
                  <a:pt x="8" y="18"/>
                </a:cubicBezTo>
                <a:cubicBezTo>
                  <a:pt x="8" y="13"/>
                  <a:pt x="8" y="8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DD5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05" name="Freeform 765"/>
          <p:cNvSpPr>
            <a:spLocks/>
          </p:cNvSpPr>
          <p:nvPr/>
        </p:nvSpPr>
        <p:spPr bwMode="auto">
          <a:xfrm>
            <a:off x="5945188" y="2943225"/>
            <a:ext cx="61912" cy="109538"/>
          </a:xfrm>
          <a:custGeom>
            <a:avLst/>
            <a:gdLst>
              <a:gd name="T0" fmla="*/ 0 w 18"/>
              <a:gd name="T1" fmla="*/ 5 h 32"/>
              <a:gd name="T2" fmla="*/ 11 w 18"/>
              <a:gd name="T3" fmla="*/ 30 h 32"/>
              <a:gd name="T4" fmla="*/ 16 w 18"/>
              <a:gd name="T5" fmla="*/ 31 h 32"/>
              <a:gd name="T6" fmla="*/ 17 w 18"/>
              <a:gd name="T7" fmla="*/ 26 h 32"/>
              <a:gd name="T8" fmla="*/ 8 w 18"/>
              <a:gd name="T9" fmla="*/ 3 h 32"/>
              <a:gd name="T10" fmla="*/ 3 w 18"/>
              <a:gd name="T11" fmla="*/ 0 h 32"/>
              <a:gd name="T12" fmla="*/ 0 w 18"/>
              <a:gd name="T13" fmla="*/ 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32">
                <a:moveTo>
                  <a:pt x="0" y="5"/>
                </a:moveTo>
                <a:cubicBezTo>
                  <a:pt x="2" y="14"/>
                  <a:pt x="6" y="23"/>
                  <a:pt x="11" y="30"/>
                </a:cubicBezTo>
                <a:cubicBezTo>
                  <a:pt x="12" y="32"/>
                  <a:pt x="15" y="32"/>
                  <a:pt x="16" y="31"/>
                </a:cubicBezTo>
                <a:cubicBezTo>
                  <a:pt x="18" y="30"/>
                  <a:pt x="18" y="28"/>
                  <a:pt x="17" y="26"/>
                </a:cubicBezTo>
                <a:cubicBezTo>
                  <a:pt x="11" y="20"/>
                  <a:pt x="9" y="11"/>
                  <a:pt x="8" y="3"/>
                </a:cubicBezTo>
                <a:cubicBezTo>
                  <a:pt x="7" y="1"/>
                  <a:pt x="5" y="0"/>
                  <a:pt x="3" y="0"/>
                </a:cubicBezTo>
                <a:cubicBezTo>
                  <a:pt x="1" y="1"/>
                  <a:pt x="0" y="3"/>
                  <a:pt x="0" y="5"/>
                </a:cubicBezTo>
                <a:close/>
              </a:path>
            </a:pathLst>
          </a:custGeom>
          <a:solidFill>
            <a:srgbClr val="FDD5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06" name="Freeform 766"/>
          <p:cNvSpPr>
            <a:spLocks/>
          </p:cNvSpPr>
          <p:nvPr/>
        </p:nvSpPr>
        <p:spPr bwMode="auto">
          <a:xfrm>
            <a:off x="5786438" y="3022600"/>
            <a:ext cx="61912" cy="30163"/>
          </a:xfrm>
          <a:custGeom>
            <a:avLst/>
            <a:gdLst>
              <a:gd name="T0" fmla="*/ 13 w 18"/>
              <a:gd name="T1" fmla="*/ 0 h 9"/>
              <a:gd name="T2" fmla="*/ 4 w 18"/>
              <a:gd name="T3" fmla="*/ 1 h 9"/>
              <a:gd name="T4" fmla="*/ 0 w 18"/>
              <a:gd name="T5" fmla="*/ 5 h 9"/>
              <a:gd name="T6" fmla="*/ 4 w 18"/>
              <a:gd name="T7" fmla="*/ 8 h 9"/>
              <a:gd name="T8" fmla="*/ 15 w 18"/>
              <a:gd name="T9" fmla="*/ 7 h 9"/>
              <a:gd name="T10" fmla="*/ 18 w 18"/>
              <a:gd name="T11" fmla="*/ 3 h 9"/>
              <a:gd name="T12" fmla="*/ 13 w 18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9">
                <a:moveTo>
                  <a:pt x="13" y="0"/>
                </a:moveTo>
                <a:cubicBezTo>
                  <a:pt x="10" y="2"/>
                  <a:pt x="7" y="1"/>
                  <a:pt x="4" y="1"/>
                </a:cubicBezTo>
                <a:cubicBezTo>
                  <a:pt x="2" y="1"/>
                  <a:pt x="0" y="3"/>
                  <a:pt x="0" y="5"/>
                </a:cubicBezTo>
                <a:cubicBezTo>
                  <a:pt x="0" y="7"/>
                  <a:pt x="2" y="8"/>
                  <a:pt x="4" y="8"/>
                </a:cubicBezTo>
                <a:cubicBezTo>
                  <a:pt x="8" y="8"/>
                  <a:pt x="11" y="9"/>
                  <a:pt x="15" y="7"/>
                </a:cubicBezTo>
                <a:cubicBezTo>
                  <a:pt x="17" y="7"/>
                  <a:pt x="18" y="5"/>
                  <a:pt x="18" y="3"/>
                </a:cubicBezTo>
                <a:cubicBezTo>
                  <a:pt x="17" y="1"/>
                  <a:pt x="15" y="0"/>
                  <a:pt x="13" y="0"/>
                </a:cubicBezTo>
                <a:close/>
              </a:path>
            </a:pathLst>
          </a:custGeom>
          <a:solidFill>
            <a:srgbClr val="FDD5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07" name="Freeform 767"/>
          <p:cNvSpPr>
            <a:spLocks/>
          </p:cNvSpPr>
          <p:nvPr/>
        </p:nvSpPr>
        <p:spPr bwMode="auto">
          <a:xfrm>
            <a:off x="5372100" y="3349625"/>
            <a:ext cx="155575" cy="147638"/>
          </a:xfrm>
          <a:custGeom>
            <a:avLst/>
            <a:gdLst>
              <a:gd name="T0" fmla="*/ 7 w 45"/>
              <a:gd name="T1" fmla="*/ 39 h 43"/>
              <a:gd name="T2" fmla="*/ 7 w 45"/>
              <a:gd name="T3" fmla="*/ 36 h 43"/>
              <a:gd name="T4" fmla="*/ 7 w 45"/>
              <a:gd name="T5" fmla="*/ 38 h 43"/>
              <a:gd name="T6" fmla="*/ 8 w 45"/>
              <a:gd name="T7" fmla="*/ 37 h 43"/>
              <a:gd name="T8" fmla="*/ 14 w 45"/>
              <a:gd name="T9" fmla="*/ 28 h 43"/>
              <a:gd name="T10" fmla="*/ 19 w 45"/>
              <a:gd name="T11" fmla="*/ 20 h 43"/>
              <a:gd name="T12" fmla="*/ 19 w 45"/>
              <a:gd name="T13" fmla="*/ 20 h 43"/>
              <a:gd name="T14" fmla="*/ 21 w 45"/>
              <a:gd name="T15" fmla="*/ 18 h 43"/>
              <a:gd name="T16" fmla="*/ 27 w 45"/>
              <a:gd name="T17" fmla="*/ 7 h 43"/>
              <a:gd name="T18" fmla="*/ 32 w 45"/>
              <a:gd name="T19" fmla="*/ 12 h 43"/>
              <a:gd name="T20" fmla="*/ 32 w 45"/>
              <a:gd name="T21" fmla="*/ 15 h 43"/>
              <a:gd name="T22" fmla="*/ 33 w 45"/>
              <a:gd name="T23" fmla="*/ 18 h 43"/>
              <a:gd name="T24" fmla="*/ 39 w 45"/>
              <a:gd name="T25" fmla="*/ 16 h 43"/>
              <a:gd name="T26" fmla="*/ 39 w 45"/>
              <a:gd name="T27" fmla="*/ 13 h 43"/>
              <a:gd name="T28" fmla="*/ 39 w 45"/>
              <a:gd name="T29" fmla="*/ 12 h 43"/>
              <a:gd name="T30" fmla="*/ 39 w 45"/>
              <a:gd name="T31" fmla="*/ 10 h 43"/>
              <a:gd name="T32" fmla="*/ 36 w 45"/>
              <a:gd name="T33" fmla="*/ 13 h 43"/>
              <a:gd name="T34" fmla="*/ 37 w 45"/>
              <a:gd name="T35" fmla="*/ 13 h 43"/>
              <a:gd name="T36" fmla="*/ 38 w 45"/>
              <a:gd name="T37" fmla="*/ 13 h 43"/>
              <a:gd name="T38" fmla="*/ 41 w 45"/>
              <a:gd name="T39" fmla="*/ 13 h 43"/>
              <a:gd name="T40" fmla="*/ 39 w 45"/>
              <a:gd name="T41" fmla="*/ 7 h 43"/>
              <a:gd name="T42" fmla="*/ 37 w 45"/>
              <a:gd name="T43" fmla="*/ 9 h 43"/>
              <a:gd name="T44" fmla="*/ 31 w 45"/>
              <a:gd name="T45" fmla="*/ 12 h 43"/>
              <a:gd name="T46" fmla="*/ 26 w 45"/>
              <a:gd name="T47" fmla="*/ 8 h 43"/>
              <a:gd name="T48" fmla="*/ 23 w 45"/>
              <a:gd name="T49" fmla="*/ 13 h 43"/>
              <a:gd name="T50" fmla="*/ 36 w 45"/>
              <a:gd name="T51" fmla="*/ 19 h 43"/>
              <a:gd name="T52" fmla="*/ 43 w 45"/>
              <a:gd name="T53" fmla="*/ 13 h 43"/>
              <a:gd name="T54" fmla="*/ 45 w 45"/>
              <a:gd name="T55" fmla="*/ 11 h 43"/>
              <a:gd name="T56" fmla="*/ 43 w 45"/>
              <a:gd name="T57" fmla="*/ 6 h 43"/>
              <a:gd name="T58" fmla="*/ 39 w 45"/>
              <a:gd name="T59" fmla="*/ 6 h 43"/>
              <a:gd name="T60" fmla="*/ 38 w 45"/>
              <a:gd name="T61" fmla="*/ 6 h 43"/>
              <a:gd name="T62" fmla="*/ 35 w 45"/>
              <a:gd name="T63" fmla="*/ 6 h 43"/>
              <a:gd name="T64" fmla="*/ 32 w 45"/>
              <a:gd name="T65" fmla="*/ 8 h 43"/>
              <a:gd name="T66" fmla="*/ 32 w 45"/>
              <a:gd name="T67" fmla="*/ 15 h 43"/>
              <a:gd name="T68" fmla="*/ 33 w 45"/>
              <a:gd name="T69" fmla="*/ 18 h 43"/>
              <a:gd name="T70" fmla="*/ 39 w 45"/>
              <a:gd name="T71" fmla="*/ 16 h 43"/>
              <a:gd name="T72" fmla="*/ 39 w 45"/>
              <a:gd name="T73" fmla="*/ 12 h 43"/>
              <a:gd name="T74" fmla="*/ 38 w 45"/>
              <a:gd name="T75" fmla="*/ 4 h 43"/>
              <a:gd name="T76" fmla="*/ 18 w 45"/>
              <a:gd name="T77" fmla="*/ 6 h 43"/>
              <a:gd name="T78" fmla="*/ 13 w 45"/>
              <a:gd name="T79" fmla="*/ 16 h 43"/>
              <a:gd name="T80" fmla="*/ 16 w 45"/>
              <a:gd name="T81" fmla="*/ 15 h 43"/>
              <a:gd name="T82" fmla="*/ 14 w 45"/>
              <a:gd name="T83" fmla="*/ 15 h 43"/>
              <a:gd name="T84" fmla="*/ 8 w 45"/>
              <a:gd name="T85" fmla="*/ 26 h 43"/>
              <a:gd name="T86" fmla="*/ 1 w 45"/>
              <a:gd name="T87" fmla="*/ 33 h 43"/>
              <a:gd name="T88" fmla="*/ 0 w 45"/>
              <a:gd name="T89" fmla="*/ 35 h 43"/>
              <a:gd name="T90" fmla="*/ 0 w 45"/>
              <a:gd name="T91" fmla="*/ 37 h 43"/>
              <a:gd name="T92" fmla="*/ 0 w 45"/>
              <a:gd name="T93" fmla="*/ 37 h 43"/>
              <a:gd name="T94" fmla="*/ 0 w 45"/>
              <a:gd name="T95" fmla="*/ 38 h 43"/>
              <a:gd name="T96" fmla="*/ 2 w 45"/>
              <a:gd name="T97" fmla="*/ 43 h 43"/>
              <a:gd name="T98" fmla="*/ 7 w 45"/>
              <a:gd name="T99" fmla="*/ 41 h 43"/>
              <a:gd name="T100" fmla="*/ 7 w 45"/>
              <a:gd name="T101" fmla="*/ 3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5" h="43">
                <a:moveTo>
                  <a:pt x="7" y="39"/>
                </a:moveTo>
                <a:cubicBezTo>
                  <a:pt x="7" y="39"/>
                  <a:pt x="7" y="39"/>
                  <a:pt x="7" y="36"/>
                </a:cubicBezTo>
                <a:cubicBezTo>
                  <a:pt x="7" y="36"/>
                  <a:pt x="7" y="36"/>
                  <a:pt x="7" y="38"/>
                </a:cubicBezTo>
                <a:cubicBezTo>
                  <a:pt x="7" y="38"/>
                  <a:pt x="7" y="38"/>
                  <a:pt x="8" y="37"/>
                </a:cubicBezTo>
                <a:cubicBezTo>
                  <a:pt x="8" y="37"/>
                  <a:pt x="11" y="33"/>
                  <a:pt x="14" y="28"/>
                </a:cubicBezTo>
                <a:cubicBezTo>
                  <a:pt x="15" y="22"/>
                  <a:pt x="15" y="22"/>
                  <a:pt x="19" y="20"/>
                </a:cubicBezTo>
                <a:lnTo>
                  <a:pt x="19" y="20"/>
                </a:lnTo>
                <a:cubicBezTo>
                  <a:pt x="19" y="20"/>
                  <a:pt x="19" y="20"/>
                  <a:pt x="21" y="18"/>
                </a:cubicBezTo>
                <a:cubicBezTo>
                  <a:pt x="21" y="18"/>
                  <a:pt x="23" y="12"/>
                  <a:pt x="27" y="7"/>
                </a:cubicBezTo>
                <a:cubicBezTo>
                  <a:pt x="33" y="10"/>
                  <a:pt x="33" y="11"/>
                  <a:pt x="32" y="12"/>
                </a:cubicBezTo>
                <a:cubicBezTo>
                  <a:pt x="32" y="13"/>
                  <a:pt x="32" y="13"/>
                  <a:pt x="32" y="15"/>
                </a:cubicBezTo>
                <a:cubicBezTo>
                  <a:pt x="32" y="15"/>
                  <a:pt x="32" y="16"/>
                  <a:pt x="33" y="18"/>
                </a:cubicBezTo>
                <a:cubicBezTo>
                  <a:pt x="35" y="18"/>
                  <a:pt x="37" y="18"/>
                  <a:pt x="39" y="16"/>
                </a:cubicBezTo>
                <a:cubicBezTo>
                  <a:pt x="39" y="15"/>
                  <a:pt x="39" y="15"/>
                  <a:pt x="39" y="13"/>
                </a:cubicBezTo>
                <a:cubicBezTo>
                  <a:pt x="39" y="13"/>
                  <a:pt x="39" y="12"/>
                  <a:pt x="39" y="12"/>
                </a:cubicBezTo>
                <a:cubicBezTo>
                  <a:pt x="39" y="11"/>
                  <a:pt x="39" y="11"/>
                  <a:pt x="39" y="10"/>
                </a:cubicBezTo>
                <a:cubicBezTo>
                  <a:pt x="39" y="10"/>
                  <a:pt x="39" y="10"/>
                  <a:pt x="36" y="13"/>
                </a:cubicBezTo>
                <a:cubicBezTo>
                  <a:pt x="36" y="13"/>
                  <a:pt x="36" y="13"/>
                  <a:pt x="37" y="13"/>
                </a:cubicBezTo>
                <a:cubicBezTo>
                  <a:pt x="37" y="13"/>
                  <a:pt x="38" y="13"/>
                  <a:pt x="38" y="13"/>
                </a:cubicBezTo>
                <a:cubicBezTo>
                  <a:pt x="39" y="13"/>
                  <a:pt x="39" y="13"/>
                  <a:pt x="41" y="13"/>
                </a:cubicBezTo>
                <a:cubicBezTo>
                  <a:pt x="41" y="13"/>
                  <a:pt x="41" y="13"/>
                  <a:pt x="39" y="7"/>
                </a:cubicBezTo>
                <a:cubicBezTo>
                  <a:pt x="39" y="7"/>
                  <a:pt x="39" y="7"/>
                  <a:pt x="37" y="9"/>
                </a:cubicBezTo>
                <a:cubicBezTo>
                  <a:pt x="37" y="9"/>
                  <a:pt x="36" y="12"/>
                  <a:pt x="31" y="12"/>
                </a:cubicBezTo>
                <a:cubicBezTo>
                  <a:pt x="30" y="9"/>
                  <a:pt x="28" y="8"/>
                  <a:pt x="26" y="8"/>
                </a:cubicBezTo>
                <a:cubicBezTo>
                  <a:pt x="25" y="9"/>
                  <a:pt x="23" y="11"/>
                  <a:pt x="23" y="13"/>
                </a:cubicBezTo>
                <a:cubicBezTo>
                  <a:pt x="25" y="15"/>
                  <a:pt x="29" y="19"/>
                  <a:pt x="36" y="19"/>
                </a:cubicBezTo>
                <a:cubicBezTo>
                  <a:pt x="41" y="16"/>
                  <a:pt x="41" y="16"/>
                  <a:pt x="43" y="13"/>
                </a:cubicBezTo>
                <a:cubicBezTo>
                  <a:pt x="43" y="13"/>
                  <a:pt x="44" y="12"/>
                  <a:pt x="45" y="11"/>
                </a:cubicBezTo>
                <a:cubicBezTo>
                  <a:pt x="45" y="10"/>
                  <a:pt x="45" y="8"/>
                  <a:pt x="43" y="6"/>
                </a:cubicBezTo>
                <a:cubicBezTo>
                  <a:pt x="41" y="6"/>
                  <a:pt x="41" y="6"/>
                  <a:pt x="39" y="6"/>
                </a:cubicBezTo>
                <a:lnTo>
                  <a:pt x="38" y="6"/>
                </a:lnTo>
                <a:cubicBezTo>
                  <a:pt x="38" y="6"/>
                  <a:pt x="38" y="6"/>
                  <a:pt x="35" y="6"/>
                </a:cubicBezTo>
                <a:cubicBezTo>
                  <a:pt x="35" y="6"/>
                  <a:pt x="33" y="6"/>
                  <a:pt x="32" y="8"/>
                </a:cubicBezTo>
                <a:cubicBezTo>
                  <a:pt x="32" y="10"/>
                  <a:pt x="32" y="10"/>
                  <a:pt x="32" y="15"/>
                </a:cubicBezTo>
                <a:cubicBezTo>
                  <a:pt x="32" y="15"/>
                  <a:pt x="32" y="16"/>
                  <a:pt x="33" y="18"/>
                </a:cubicBezTo>
                <a:cubicBezTo>
                  <a:pt x="35" y="18"/>
                  <a:pt x="37" y="18"/>
                  <a:pt x="39" y="16"/>
                </a:cubicBezTo>
                <a:cubicBezTo>
                  <a:pt x="39" y="15"/>
                  <a:pt x="39" y="15"/>
                  <a:pt x="39" y="12"/>
                </a:cubicBezTo>
                <a:cubicBezTo>
                  <a:pt x="39" y="12"/>
                  <a:pt x="39" y="8"/>
                  <a:pt x="38" y="4"/>
                </a:cubicBezTo>
                <a:cubicBezTo>
                  <a:pt x="34" y="3"/>
                  <a:pt x="25" y="0"/>
                  <a:pt x="18" y="6"/>
                </a:cubicBezTo>
                <a:cubicBezTo>
                  <a:pt x="15" y="14"/>
                  <a:pt x="15" y="14"/>
                  <a:pt x="13" y="16"/>
                </a:cubicBezTo>
                <a:cubicBezTo>
                  <a:pt x="13" y="16"/>
                  <a:pt x="13" y="16"/>
                  <a:pt x="16" y="15"/>
                </a:cubicBezTo>
                <a:cubicBezTo>
                  <a:pt x="16" y="15"/>
                  <a:pt x="16" y="15"/>
                  <a:pt x="14" y="15"/>
                </a:cubicBezTo>
                <a:cubicBezTo>
                  <a:pt x="14" y="15"/>
                  <a:pt x="7" y="17"/>
                  <a:pt x="8" y="26"/>
                </a:cubicBezTo>
                <a:cubicBezTo>
                  <a:pt x="3" y="31"/>
                  <a:pt x="3" y="31"/>
                  <a:pt x="1" y="33"/>
                </a:cubicBezTo>
                <a:cubicBezTo>
                  <a:pt x="1" y="33"/>
                  <a:pt x="0" y="34"/>
                  <a:pt x="0" y="35"/>
                </a:cubicBezTo>
                <a:cubicBezTo>
                  <a:pt x="0" y="36"/>
                  <a:pt x="0" y="36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6"/>
                  <a:pt x="0" y="37"/>
                  <a:pt x="0" y="38"/>
                </a:cubicBezTo>
                <a:cubicBezTo>
                  <a:pt x="0" y="39"/>
                  <a:pt x="0" y="41"/>
                  <a:pt x="2" y="43"/>
                </a:cubicBezTo>
                <a:cubicBezTo>
                  <a:pt x="4" y="43"/>
                  <a:pt x="6" y="43"/>
                  <a:pt x="7" y="41"/>
                </a:cubicBezTo>
                <a:cubicBezTo>
                  <a:pt x="7" y="39"/>
                  <a:pt x="7" y="39"/>
                  <a:pt x="7" y="39"/>
                </a:cubicBezTo>
                <a:close/>
              </a:path>
            </a:pathLst>
          </a:custGeom>
          <a:solidFill>
            <a:srgbClr val="FDD5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08" name="Freeform 768"/>
          <p:cNvSpPr>
            <a:spLocks/>
          </p:cNvSpPr>
          <p:nvPr/>
        </p:nvSpPr>
        <p:spPr bwMode="auto">
          <a:xfrm>
            <a:off x="6451600" y="2860675"/>
            <a:ext cx="52388" cy="26988"/>
          </a:xfrm>
          <a:custGeom>
            <a:avLst/>
            <a:gdLst>
              <a:gd name="T0" fmla="*/ 3 w 15"/>
              <a:gd name="T1" fmla="*/ 8 h 8"/>
              <a:gd name="T2" fmla="*/ 11 w 15"/>
              <a:gd name="T3" fmla="*/ 8 h 8"/>
              <a:gd name="T4" fmla="*/ 15 w 15"/>
              <a:gd name="T5" fmla="*/ 4 h 8"/>
              <a:gd name="T6" fmla="*/ 11 w 15"/>
              <a:gd name="T7" fmla="*/ 0 h 8"/>
              <a:gd name="T8" fmla="*/ 3 w 15"/>
              <a:gd name="T9" fmla="*/ 0 h 8"/>
              <a:gd name="T10" fmla="*/ 0 w 15"/>
              <a:gd name="T11" fmla="*/ 4 h 8"/>
              <a:gd name="T12" fmla="*/ 3 w 15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8">
                <a:moveTo>
                  <a:pt x="3" y="8"/>
                </a:moveTo>
                <a:cubicBezTo>
                  <a:pt x="6" y="8"/>
                  <a:pt x="9" y="8"/>
                  <a:pt x="11" y="8"/>
                </a:cubicBezTo>
                <a:cubicBezTo>
                  <a:pt x="13" y="8"/>
                  <a:pt x="15" y="6"/>
                  <a:pt x="15" y="4"/>
                </a:cubicBezTo>
                <a:cubicBezTo>
                  <a:pt x="15" y="2"/>
                  <a:pt x="13" y="0"/>
                  <a:pt x="11" y="0"/>
                </a:cubicBezTo>
                <a:cubicBezTo>
                  <a:pt x="9" y="0"/>
                  <a:pt x="6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8"/>
                  <a:pt x="3" y="8"/>
                </a:cubicBezTo>
                <a:close/>
              </a:path>
            </a:pathLst>
          </a:custGeom>
          <a:solidFill>
            <a:srgbClr val="FDD5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09" name="Freeform 769"/>
          <p:cNvSpPr>
            <a:spLocks/>
          </p:cNvSpPr>
          <p:nvPr/>
        </p:nvSpPr>
        <p:spPr bwMode="auto">
          <a:xfrm>
            <a:off x="6530975" y="2749550"/>
            <a:ext cx="82550" cy="61913"/>
          </a:xfrm>
          <a:custGeom>
            <a:avLst/>
            <a:gdLst>
              <a:gd name="T0" fmla="*/ 3 w 24"/>
              <a:gd name="T1" fmla="*/ 8 h 18"/>
              <a:gd name="T2" fmla="*/ 17 w 24"/>
              <a:gd name="T3" fmla="*/ 16 h 18"/>
              <a:gd name="T4" fmla="*/ 22 w 24"/>
              <a:gd name="T5" fmla="*/ 16 h 18"/>
              <a:gd name="T6" fmla="*/ 22 w 24"/>
              <a:gd name="T7" fmla="*/ 11 h 18"/>
              <a:gd name="T8" fmla="*/ 5 w 24"/>
              <a:gd name="T9" fmla="*/ 1 h 18"/>
              <a:gd name="T10" fmla="*/ 0 w 24"/>
              <a:gd name="T11" fmla="*/ 4 h 18"/>
              <a:gd name="T12" fmla="*/ 3 w 24"/>
              <a:gd name="T13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8">
                <a:moveTo>
                  <a:pt x="3" y="8"/>
                </a:moveTo>
                <a:cubicBezTo>
                  <a:pt x="9" y="9"/>
                  <a:pt x="13" y="12"/>
                  <a:pt x="17" y="16"/>
                </a:cubicBezTo>
                <a:cubicBezTo>
                  <a:pt x="18" y="17"/>
                  <a:pt x="21" y="18"/>
                  <a:pt x="22" y="16"/>
                </a:cubicBezTo>
                <a:cubicBezTo>
                  <a:pt x="24" y="15"/>
                  <a:pt x="24" y="12"/>
                  <a:pt x="22" y="11"/>
                </a:cubicBezTo>
                <a:cubicBezTo>
                  <a:pt x="17" y="6"/>
                  <a:pt x="11" y="2"/>
                  <a:pt x="5" y="1"/>
                </a:cubicBezTo>
                <a:cubicBezTo>
                  <a:pt x="3" y="0"/>
                  <a:pt x="1" y="2"/>
                  <a:pt x="0" y="4"/>
                </a:cubicBezTo>
                <a:cubicBezTo>
                  <a:pt x="0" y="6"/>
                  <a:pt x="1" y="8"/>
                  <a:pt x="3" y="8"/>
                </a:cubicBezTo>
                <a:close/>
              </a:path>
            </a:pathLst>
          </a:custGeom>
          <a:solidFill>
            <a:srgbClr val="FDD5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10" name="Freeform 770"/>
          <p:cNvSpPr>
            <a:spLocks/>
          </p:cNvSpPr>
          <p:nvPr/>
        </p:nvSpPr>
        <p:spPr bwMode="auto">
          <a:xfrm>
            <a:off x="6616700" y="2843213"/>
            <a:ext cx="46038" cy="85725"/>
          </a:xfrm>
          <a:custGeom>
            <a:avLst/>
            <a:gdLst>
              <a:gd name="T0" fmla="*/ 1 w 13"/>
              <a:gd name="T1" fmla="*/ 6 h 25"/>
              <a:gd name="T2" fmla="*/ 5 w 13"/>
              <a:gd name="T3" fmla="*/ 21 h 25"/>
              <a:gd name="T4" fmla="*/ 9 w 13"/>
              <a:gd name="T5" fmla="*/ 25 h 25"/>
              <a:gd name="T6" fmla="*/ 12 w 13"/>
              <a:gd name="T7" fmla="*/ 21 h 25"/>
              <a:gd name="T8" fmla="*/ 7 w 13"/>
              <a:gd name="T9" fmla="*/ 2 h 25"/>
              <a:gd name="T10" fmla="*/ 2 w 13"/>
              <a:gd name="T11" fmla="*/ 1 h 25"/>
              <a:gd name="T12" fmla="*/ 1 w 13"/>
              <a:gd name="T13" fmla="*/ 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25">
                <a:moveTo>
                  <a:pt x="1" y="6"/>
                </a:moveTo>
                <a:cubicBezTo>
                  <a:pt x="4" y="10"/>
                  <a:pt x="6" y="15"/>
                  <a:pt x="5" y="21"/>
                </a:cubicBezTo>
                <a:cubicBezTo>
                  <a:pt x="5" y="23"/>
                  <a:pt x="6" y="25"/>
                  <a:pt x="9" y="25"/>
                </a:cubicBezTo>
                <a:cubicBezTo>
                  <a:pt x="11" y="25"/>
                  <a:pt x="12" y="23"/>
                  <a:pt x="12" y="21"/>
                </a:cubicBezTo>
                <a:cubicBezTo>
                  <a:pt x="13" y="14"/>
                  <a:pt x="11" y="8"/>
                  <a:pt x="7" y="2"/>
                </a:cubicBezTo>
                <a:cubicBezTo>
                  <a:pt x="6" y="1"/>
                  <a:pt x="4" y="0"/>
                  <a:pt x="2" y="1"/>
                </a:cubicBezTo>
                <a:cubicBezTo>
                  <a:pt x="1" y="2"/>
                  <a:pt x="0" y="4"/>
                  <a:pt x="1" y="6"/>
                </a:cubicBezTo>
                <a:close/>
              </a:path>
            </a:pathLst>
          </a:custGeom>
          <a:solidFill>
            <a:srgbClr val="FDD5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11" name="Freeform 771"/>
          <p:cNvSpPr>
            <a:spLocks/>
          </p:cNvSpPr>
          <p:nvPr/>
        </p:nvSpPr>
        <p:spPr bwMode="auto">
          <a:xfrm>
            <a:off x="6583363" y="2908300"/>
            <a:ext cx="138112" cy="158750"/>
          </a:xfrm>
          <a:custGeom>
            <a:avLst/>
            <a:gdLst>
              <a:gd name="T0" fmla="*/ 32 w 40"/>
              <a:gd name="T1" fmla="*/ 4 h 46"/>
              <a:gd name="T2" fmla="*/ 20 w 40"/>
              <a:gd name="T3" fmla="*/ 23 h 46"/>
              <a:gd name="T4" fmla="*/ 17 w 40"/>
              <a:gd name="T5" fmla="*/ 25 h 46"/>
              <a:gd name="T6" fmla="*/ 16 w 40"/>
              <a:gd name="T7" fmla="*/ 27 h 46"/>
              <a:gd name="T8" fmla="*/ 15 w 40"/>
              <a:gd name="T9" fmla="*/ 30 h 46"/>
              <a:gd name="T10" fmla="*/ 15 w 40"/>
              <a:gd name="T11" fmla="*/ 33 h 46"/>
              <a:gd name="T12" fmla="*/ 15 w 40"/>
              <a:gd name="T13" fmla="*/ 34 h 46"/>
              <a:gd name="T14" fmla="*/ 15 w 40"/>
              <a:gd name="T15" fmla="*/ 32 h 46"/>
              <a:gd name="T16" fmla="*/ 15 w 40"/>
              <a:gd name="T17" fmla="*/ 33 h 46"/>
              <a:gd name="T18" fmla="*/ 4 w 40"/>
              <a:gd name="T19" fmla="*/ 39 h 46"/>
              <a:gd name="T20" fmla="*/ 0 w 40"/>
              <a:gd name="T21" fmla="*/ 43 h 46"/>
              <a:gd name="T22" fmla="*/ 4 w 40"/>
              <a:gd name="T23" fmla="*/ 46 h 46"/>
              <a:gd name="T24" fmla="*/ 19 w 40"/>
              <a:gd name="T25" fmla="*/ 39 h 46"/>
              <a:gd name="T26" fmla="*/ 22 w 40"/>
              <a:gd name="T27" fmla="*/ 36 h 46"/>
              <a:gd name="T28" fmla="*/ 22 w 40"/>
              <a:gd name="T29" fmla="*/ 34 h 46"/>
              <a:gd name="T30" fmla="*/ 22 w 40"/>
              <a:gd name="T31" fmla="*/ 30 h 46"/>
              <a:gd name="T32" fmla="*/ 22 w 40"/>
              <a:gd name="T33" fmla="*/ 31 h 46"/>
              <a:gd name="T34" fmla="*/ 23 w 40"/>
              <a:gd name="T35" fmla="*/ 29 h 46"/>
              <a:gd name="T36" fmla="*/ 20 w 40"/>
              <a:gd name="T37" fmla="*/ 31 h 46"/>
              <a:gd name="T38" fmla="*/ 25 w 40"/>
              <a:gd name="T39" fmla="*/ 29 h 46"/>
              <a:gd name="T40" fmla="*/ 39 w 40"/>
              <a:gd name="T41" fmla="*/ 4 h 46"/>
              <a:gd name="T42" fmla="*/ 36 w 40"/>
              <a:gd name="T43" fmla="*/ 0 h 46"/>
              <a:gd name="T44" fmla="*/ 32 w 40"/>
              <a:gd name="T45" fmla="*/ 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" h="46">
                <a:moveTo>
                  <a:pt x="32" y="4"/>
                </a:moveTo>
                <a:cubicBezTo>
                  <a:pt x="33" y="12"/>
                  <a:pt x="29" y="21"/>
                  <a:pt x="20" y="23"/>
                </a:cubicBezTo>
                <a:lnTo>
                  <a:pt x="17" y="25"/>
                </a:lnTo>
                <a:cubicBezTo>
                  <a:pt x="16" y="25"/>
                  <a:pt x="16" y="26"/>
                  <a:pt x="16" y="27"/>
                </a:cubicBezTo>
                <a:lnTo>
                  <a:pt x="15" y="30"/>
                </a:lnTo>
                <a:cubicBezTo>
                  <a:pt x="15" y="31"/>
                  <a:pt x="15" y="32"/>
                  <a:pt x="15" y="33"/>
                </a:cubicBezTo>
                <a:lnTo>
                  <a:pt x="15" y="34"/>
                </a:lnTo>
                <a:lnTo>
                  <a:pt x="15" y="32"/>
                </a:lnTo>
                <a:lnTo>
                  <a:pt x="15" y="33"/>
                </a:lnTo>
                <a:cubicBezTo>
                  <a:pt x="11" y="35"/>
                  <a:pt x="9" y="39"/>
                  <a:pt x="4" y="39"/>
                </a:cubicBezTo>
                <a:cubicBezTo>
                  <a:pt x="2" y="39"/>
                  <a:pt x="0" y="41"/>
                  <a:pt x="0" y="43"/>
                </a:cubicBezTo>
                <a:cubicBezTo>
                  <a:pt x="0" y="45"/>
                  <a:pt x="2" y="46"/>
                  <a:pt x="4" y="46"/>
                </a:cubicBezTo>
                <a:cubicBezTo>
                  <a:pt x="10" y="46"/>
                  <a:pt x="15" y="42"/>
                  <a:pt x="19" y="39"/>
                </a:cubicBezTo>
                <a:lnTo>
                  <a:pt x="22" y="36"/>
                </a:lnTo>
                <a:cubicBezTo>
                  <a:pt x="22" y="36"/>
                  <a:pt x="22" y="35"/>
                  <a:pt x="22" y="34"/>
                </a:cubicBezTo>
                <a:lnTo>
                  <a:pt x="22" y="30"/>
                </a:lnTo>
                <a:lnTo>
                  <a:pt x="22" y="31"/>
                </a:lnTo>
                <a:lnTo>
                  <a:pt x="23" y="29"/>
                </a:lnTo>
                <a:lnTo>
                  <a:pt x="20" y="31"/>
                </a:lnTo>
                <a:lnTo>
                  <a:pt x="25" y="29"/>
                </a:lnTo>
                <a:cubicBezTo>
                  <a:pt x="35" y="25"/>
                  <a:pt x="40" y="14"/>
                  <a:pt x="39" y="4"/>
                </a:cubicBezTo>
                <a:cubicBezTo>
                  <a:pt x="39" y="2"/>
                  <a:pt x="38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lose/>
              </a:path>
            </a:pathLst>
          </a:custGeom>
          <a:solidFill>
            <a:srgbClr val="FDD5C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12" name="Oval 772"/>
          <p:cNvSpPr>
            <a:spLocks noChangeArrowheads="1"/>
          </p:cNvSpPr>
          <p:nvPr/>
        </p:nvSpPr>
        <p:spPr bwMode="auto">
          <a:xfrm>
            <a:off x="6716713" y="2860675"/>
            <a:ext cx="28575" cy="26988"/>
          </a:xfrm>
          <a:prstGeom prst="ellipse">
            <a:avLst/>
          </a:prstGeom>
          <a:solidFill>
            <a:srgbClr val="FDD5C2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13" name="Oval 773"/>
          <p:cNvSpPr>
            <a:spLocks noChangeArrowheads="1"/>
          </p:cNvSpPr>
          <p:nvPr/>
        </p:nvSpPr>
        <p:spPr bwMode="auto">
          <a:xfrm>
            <a:off x="6742113" y="2870200"/>
            <a:ext cx="3175" cy="635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14" name="Oval 774"/>
          <p:cNvSpPr>
            <a:spLocks noChangeArrowheads="1"/>
          </p:cNvSpPr>
          <p:nvPr/>
        </p:nvSpPr>
        <p:spPr bwMode="auto">
          <a:xfrm>
            <a:off x="6634163" y="3055938"/>
            <a:ext cx="7937" cy="7937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15" name="Oval 775"/>
          <p:cNvSpPr>
            <a:spLocks noChangeArrowheads="1"/>
          </p:cNvSpPr>
          <p:nvPr/>
        </p:nvSpPr>
        <p:spPr bwMode="auto">
          <a:xfrm>
            <a:off x="5824538" y="3032125"/>
            <a:ext cx="6350" cy="317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16" name="Oval 776"/>
          <p:cNvSpPr>
            <a:spLocks noChangeArrowheads="1"/>
          </p:cNvSpPr>
          <p:nvPr/>
        </p:nvSpPr>
        <p:spPr bwMode="auto">
          <a:xfrm>
            <a:off x="5975350" y="2994025"/>
            <a:ext cx="7938" cy="317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17" name="Oval 777"/>
          <p:cNvSpPr>
            <a:spLocks noChangeArrowheads="1"/>
          </p:cNvSpPr>
          <p:nvPr/>
        </p:nvSpPr>
        <p:spPr bwMode="auto">
          <a:xfrm>
            <a:off x="5465763" y="3360738"/>
            <a:ext cx="6350" cy="317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18" name="Oval 778"/>
          <p:cNvSpPr>
            <a:spLocks noChangeArrowheads="1"/>
          </p:cNvSpPr>
          <p:nvPr/>
        </p:nvSpPr>
        <p:spPr bwMode="auto">
          <a:xfrm>
            <a:off x="5475288" y="3352800"/>
            <a:ext cx="4762" cy="7938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19" name="Oval 779"/>
          <p:cNvSpPr>
            <a:spLocks noChangeArrowheads="1"/>
          </p:cNvSpPr>
          <p:nvPr/>
        </p:nvSpPr>
        <p:spPr bwMode="auto">
          <a:xfrm>
            <a:off x="6554788" y="2760663"/>
            <a:ext cx="7937" cy="6350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1020" name="Oval 780"/>
          <p:cNvSpPr>
            <a:spLocks noChangeArrowheads="1"/>
          </p:cNvSpPr>
          <p:nvPr/>
        </p:nvSpPr>
        <p:spPr bwMode="auto">
          <a:xfrm>
            <a:off x="6569075" y="2773363"/>
            <a:ext cx="3175" cy="7937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r-TR" sz="4800" b="1" i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79" name="Rectangle 1027"/>
          <p:cNvSpPr txBox="1">
            <a:spLocks noChangeArrowheads="1"/>
          </p:cNvSpPr>
          <p:nvPr/>
        </p:nvSpPr>
        <p:spPr bwMode="auto">
          <a:xfrm>
            <a:off x="179512" y="1628801"/>
            <a:ext cx="417646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tr-TR" sz="2200" b="1" dirty="0" smtClean="0">
                <a:latin typeface="Trebuchet MS" pitchFamily="34" charset="0"/>
              </a:rPr>
              <a:t> </a:t>
            </a:r>
            <a:r>
              <a:rPr lang="tr-TR" sz="2200" b="1" dirty="0" smtClean="0">
                <a:latin typeface="+mn-lt"/>
              </a:rPr>
              <a:t>Sektör çalışanlarının; </a:t>
            </a:r>
            <a:endParaRPr lang="tr-TR" sz="2200" b="1" dirty="0">
              <a:latin typeface="+mn-lt"/>
            </a:endParaRPr>
          </a:p>
          <a:p>
            <a:pPr algn="l"/>
            <a:endParaRPr lang="tr-TR" sz="2200" b="1" dirty="0">
              <a:latin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tr-TR" sz="2200" b="1" dirty="0" smtClean="0">
                <a:latin typeface="+mn-lt"/>
              </a:rPr>
              <a:t>Gıda </a:t>
            </a:r>
            <a:r>
              <a:rPr lang="tr-TR" sz="2200" b="1" dirty="0">
                <a:latin typeface="+mn-lt"/>
              </a:rPr>
              <a:t>güvenliği </a:t>
            </a:r>
            <a:r>
              <a:rPr lang="tr-TR" sz="2200" b="1" dirty="0" smtClean="0">
                <a:latin typeface="+mn-lt"/>
              </a:rPr>
              <a:t>ve denetimleri konusunda</a:t>
            </a:r>
          </a:p>
          <a:p>
            <a:pPr algn="l"/>
            <a:r>
              <a:rPr lang="tr-TR" sz="2200" b="1" dirty="0" smtClean="0">
                <a:latin typeface="+mn-lt"/>
              </a:rPr>
              <a:t>bilgi </a:t>
            </a:r>
            <a:r>
              <a:rPr lang="tr-TR" sz="2200" b="1" dirty="0">
                <a:latin typeface="+mn-lt"/>
              </a:rPr>
              <a:t>ve deneyimlerini arttırmaktır</a:t>
            </a:r>
            <a:r>
              <a:rPr lang="tr-TR" sz="2200" b="1" dirty="0">
                <a:solidFill>
                  <a:srgbClr val="000099"/>
                </a:solidFill>
                <a:latin typeface="+mn-lt"/>
              </a:rPr>
              <a:t>.</a:t>
            </a:r>
            <a:endParaRPr lang="en-GB" sz="22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781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090309"/>
            <a:ext cx="1767691" cy="1767691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11493" y="1412925"/>
            <a:ext cx="8209027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defTabSz="913975">
              <a:spcBef>
                <a:spcPct val="50000"/>
              </a:spcBef>
            </a:pPr>
            <a:r>
              <a:rPr lang="tr-TR" sz="3200" b="1" dirty="0">
                <a:solidFill>
                  <a:schemeClr val="tx2"/>
                </a:solidFill>
              </a:rPr>
              <a:t>NE SÖYLEDİĞİNİZ DEĞİL </a:t>
            </a:r>
          </a:p>
          <a:p>
            <a:pPr defTabSz="913975">
              <a:spcBef>
                <a:spcPct val="50000"/>
              </a:spcBef>
            </a:pPr>
            <a:r>
              <a:rPr lang="tr-TR" sz="3200" b="1" dirty="0">
                <a:solidFill>
                  <a:schemeClr val="tx2"/>
                </a:solidFill>
              </a:rPr>
              <a:t>NASIL SÖYLEDİĞİNİZ ÖNEMLİ!</a:t>
            </a:r>
            <a:endParaRPr lang="en-US" sz="3200" b="1" dirty="0"/>
          </a:p>
        </p:txBody>
      </p:sp>
      <p:pic>
        <p:nvPicPr>
          <p:cNvPr id="3" name="Picture 2" descr="F:\RESİMLERİM\Hİjyen\foodpoisoning_jud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20772"/>
            <a:ext cx="2232787" cy="223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61048"/>
            <a:ext cx="54102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Dikdörtgen 1"/>
          <p:cNvSpPr>
            <a:spLocks noChangeArrowheads="1"/>
          </p:cNvSpPr>
          <p:nvPr/>
        </p:nvSpPr>
        <p:spPr bwMode="auto">
          <a:xfrm>
            <a:off x="755651" y="1340768"/>
            <a:ext cx="5184501" cy="660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algn="l"/>
            <a:r>
              <a:rPr lang="tr-TR" sz="2600" dirty="0" smtClean="0">
                <a:solidFill>
                  <a:srgbClr val="C00000"/>
                </a:solidFill>
                <a:latin typeface="+mn-lt"/>
              </a:rPr>
              <a:t>Genel </a:t>
            </a:r>
            <a:r>
              <a:rPr lang="tr-TR" sz="2600" dirty="0">
                <a:solidFill>
                  <a:srgbClr val="C00000"/>
                </a:solidFill>
                <a:latin typeface="+mn-lt"/>
              </a:rPr>
              <a:t>olarak </a:t>
            </a:r>
            <a:r>
              <a:rPr lang="tr-TR" sz="2600" dirty="0" smtClean="0">
                <a:solidFill>
                  <a:srgbClr val="000000"/>
                </a:solidFill>
                <a:latin typeface="+mn-lt"/>
              </a:rPr>
              <a:t>;</a:t>
            </a:r>
            <a:endParaRPr lang="tr-TR" sz="2600" dirty="0">
              <a:solidFill>
                <a:srgbClr val="000000"/>
              </a:solidFill>
              <a:latin typeface="+mn-lt"/>
            </a:endParaRPr>
          </a:p>
          <a:p>
            <a:pPr marL="533400" indent="-533400"/>
            <a:endParaRPr lang="tr-TR" sz="2600" dirty="0">
              <a:solidFill>
                <a:srgbClr val="000000"/>
              </a:solidFill>
              <a:latin typeface="+mn-lt"/>
            </a:endParaRPr>
          </a:p>
          <a:p>
            <a:pPr marL="533400" indent="-533400">
              <a:buFontTx/>
              <a:buChar char="•"/>
            </a:pPr>
            <a:r>
              <a:rPr lang="tr-TR" sz="2600" dirty="0" smtClean="0">
                <a:latin typeface="+mn-lt"/>
              </a:rPr>
              <a:t>Denetim</a:t>
            </a:r>
            <a:r>
              <a:rPr lang="tr-TR" sz="2600" dirty="0">
                <a:latin typeface="+mn-lt"/>
              </a:rPr>
              <a:t>,</a:t>
            </a:r>
          </a:p>
          <a:p>
            <a:pPr marL="533400" indent="-533400">
              <a:buFontTx/>
              <a:buChar char="•"/>
            </a:pPr>
            <a:r>
              <a:rPr lang="tr-TR" sz="2600" dirty="0">
                <a:latin typeface="+mn-lt"/>
              </a:rPr>
              <a:t>G</a:t>
            </a:r>
            <a:r>
              <a:rPr lang="tr-TR" sz="2600" dirty="0" smtClean="0">
                <a:latin typeface="+mn-lt"/>
              </a:rPr>
              <a:t>özetim</a:t>
            </a:r>
            <a:r>
              <a:rPr lang="tr-TR" sz="2600" dirty="0">
                <a:latin typeface="+mn-lt"/>
              </a:rPr>
              <a:t>, </a:t>
            </a:r>
          </a:p>
          <a:p>
            <a:pPr marL="533400" indent="-533400">
              <a:buFontTx/>
              <a:buChar char="•"/>
            </a:pPr>
            <a:r>
              <a:rPr lang="tr-TR" sz="2600" dirty="0">
                <a:latin typeface="+mn-lt"/>
              </a:rPr>
              <a:t>T</a:t>
            </a:r>
            <a:r>
              <a:rPr lang="tr-TR" sz="2600" dirty="0" smtClean="0">
                <a:latin typeface="+mn-lt"/>
              </a:rPr>
              <a:t>etkik</a:t>
            </a:r>
            <a:r>
              <a:rPr lang="tr-TR" sz="2600" dirty="0">
                <a:latin typeface="+mn-lt"/>
              </a:rPr>
              <a:t>, </a:t>
            </a:r>
          </a:p>
          <a:p>
            <a:pPr marL="533400" indent="-533400">
              <a:buFontTx/>
              <a:buChar char="•"/>
            </a:pPr>
            <a:r>
              <a:rPr lang="tr-TR" sz="2600" dirty="0" smtClean="0">
                <a:latin typeface="+mn-lt"/>
              </a:rPr>
              <a:t>İzleme</a:t>
            </a:r>
            <a:r>
              <a:rPr lang="tr-TR" sz="2600" dirty="0">
                <a:latin typeface="+mn-lt"/>
              </a:rPr>
              <a:t>, </a:t>
            </a:r>
          </a:p>
          <a:p>
            <a:pPr marL="533400" indent="-533400">
              <a:buFontTx/>
              <a:buChar char="•"/>
            </a:pPr>
            <a:r>
              <a:rPr lang="tr-TR" sz="2600" dirty="0">
                <a:latin typeface="+mn-lt"/>
              </a:rPr>
              <a:t>T</a:t>
            </a:r>
            <a:r>
              <a:rPr lang="tr-TR" sz="2600" dirty="0" smtClean="0">
                <a:latin typeface="+mn-lt"/>
              </a:rPr>
              <a:t>akip</a:t>
            </a:r>
            <a:r>
              <a:rPr lang="tr-TR" sz="2600" dirty="0">
                <a:latin typeface="+mn-lt"/>
              </a:rPr>
              <a:t>, </a:t>
            </a:r>
          </a:p>
          <a:p>
            <a:pPr marL="533400" indent="-533400">
              <a:buFontTx/>
              <a:buChar char="•"/>
            </a:pPr>
            <a:r>
              <a:rPr lang="tr-TR" sz="2600" dirty="0">
                <a:latin typeface="+mn-lt"/>
              </a:rPr>
              <a:t>D</a:t>
            </a:r>
            <a:r>
              <a:rPr lang="tr-TR" sz="2600" dirty="0" smtClean="0">
                <a:latin typeface="+mn-lt"/>
              </a:rPr>
              <a:t>oğrulama</a:t>
            </a:r>
            <a:r>
              <a:rPr lang="tr-TR" sz="2600" dirty="0">
                <a:latin typeface="+mn-lt"/>
              </a:rPr>
              <a:t>, </a:t>
            </a:r>
          </a:p>
          <a:p>
            <a:pPr marL="533400" indent="-533400">
              <a:buFontTx/>
              <a:buChar char="•"/>
            </a:pPr>
            <a:r>
              <a:rPr lang="tr-TR" sz="2600" dirty="0">
                <a:latin typeface="+mn-lt"/>
              </a:rPr>
              <a:t>N</a:t>
            </a:r>
            <a:r>
              <a:rPr lang="tr-TR" sz="2600" dirty="0" smtClean="0">
                <a:latin typeface="+mn-lt"/>
              </a:rPr>
              <a:t>umune </a:t>
            </a:r>
            <a:r>
              <a:rPr lang="tr-TR" sz="2600" dirty="0">
                <a:latin typeface="+mn-lt"/>
              </a:rPr>
              <a:t>alma ve </a:t>
            </a:r>
            <a:r>
              <a:rPr lang="tr-TR" sz="2600" dirty="0" smtClean="0">
                <a:latin typeface="+mn-lt"/>
              </a:rPr>
              <a:t>Analiz </a:t>
            </a:r>
          </a:p>
          <a:p>
            <a:pPr marL="533400" indent="-533400"/>
            <a:endParaRPr lang="tr-TR" sz="2600" dirty="0">
              <a:latin typeface="+mn-lt"/>
            </a:endParaRPr>
          </a:p>
          <a:p>
            <a:pPr marL="533400" indent="-533400"/>
            <a:r>
              <a:rPr lang="tr-TR" sz="2400" dirty="0">
                <a:latin typeface="+mn-lt"/>
              </a:rPr>
              <a:t>gibi uygun kontrol metotları ve teknikleri kullanılarak yürütülür.</a:t>
            </a:r>
          </a:p>
          <a:p>
            <a:pPr marL="533400" indent="-533400">
              <a:spcBef>
                <a:spcPct val="20000"/>
              </a:spcBef>
              <a:buFont typeface="Arial" charset="0"/>
              <a:buNone/>
            </a:pPr>
            <a:endParaRPr lang="tr-TR" sz="2600" dirty="0">
              <a:solidFill>
                <a:srgbClr val="000000"/>
              </a:solidFill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533400" indent="-5334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533400" indent="-5334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b="1" dirty="0" smtClean="0"/>
              <a:t>RESMİ KONTROLLER  NASIL YAPILIR?</a:t>
            </a:r>
            <a:endParaRPr lang="tr-TR" sz="2800" b="1" dirty="0"/>
          </a:p>
        </p:txBody>
      </p:sp>
      <p:pic>
        <p:nvPicPr>
          <p:cNvPr id="13" name="Picture 6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653136"/>
            <a:ext cx="2231480" cy="166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birim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648" y="1916832"/>
            <a:ext cx="3092076" cy="191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Dikdörtgen 1"/>
          <p:cNvSpPr>
            <a:spLocks noChangeArrowheads="1"/>
          </p:cNvSpPr>
          <p:nvPr/>
        </p:nvSpPr>
        <p:spPr bwMode="auto">
          <a:xfrm>
            <a:off x="467544" y="692697"/>
            <a:ext cx="8496944" cy="662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tr-TR" dirty="0">
                <a:solidFill>
                  <a:schemeClr val="hlink"/>
                </a:solidFill>
              </a:rPr>
              <a:t>	</a:t>
            </a:r>
          </a:p>
          <a:p>
            <a:pPr marL="342900" indent="-342900" algn="l">
              <a:buFontTx/>
              <a:buChar char="•"/>
            </a:pPr>
            <a:r>
              <a:rPr lang="tr-TR" dirty="0" smtClean="0"/>
              <a:t>Hammaddeler</a:t>
            </a:r>
            <a:r>
              <a:rPr lang="tr-TR" dirty="0"/>
              <a:t>, bileşenler, işlem yardımcıları ile gıda </a:t>
            </a:r>
            <a:r>
              <a:rPr lang="tr-TR" dirty="0" smtClean="0"/>
              <a:t>hazırlanması </a:t>
            </a:r>
            <a:r>
              <a:rPr lang="tr-TR" dirty="0"/>
              <a:t>ve üretiminde kullanılan diğer </a:t>
            </a:r>
            <a:r>
              <a:rPr lang="tr-TR" dirty="0" smtClean="0"/>
              <a:t>maddeler,</a:t>
            </a:r>
          </a:p>
          <a:p>
            <a:pPr marL="342900" indent="-342900" algn="l"/>
            <a:endParaRPr lang="tr-TR" dirty="0" smtClean="0"/>
          </a:p>
          <a:p>
            <a:pPr marL="342900" indent="-342900" algn="l">
              <a:buFontTx/>
              <a:buChar char="•"/>
            </a:pPr>
            <a:r>
              <a:rPr lang="tr-TR" dirty="0" smtClean="0"/>
              <a:t>Yarı </a:t>
            </a:r>
            <a:r>
              <a:rPr lang="tr-TR" dirty="0"/>
              <a:t>mamul ürünler</a:t>
            </a:r>
            <a:r>
              <a:rPr lang="tr-TR" dirty="0" smtClean="0"/>
              <a:t>,</a:t>
            </a:r>
          </a:p>
          <a:p>
            <a:pPr marL="342900" indent="-342900" algn="l"/>
            <a:endParaRPr lang="tr-TR" dirty="0"/>
          </a:p>
          <a:p>
            <a:pPr marL="342900" indent="-342900" algn="l">
              <a:buFontTx/>
              <a:buChar char="•"/>
            </a:pPr>
            <a:r>
              <a:rPr lang="tr-TR" dirty="0"/>
              <a:t>Gıda ile temas eden madde </a:t>
            </a:r>
            <a:r>
              <a:rPr lang="tr-TR" dirty="0" smtClean="0"/>
              <a:t>ve </a:t>
            </a:r>
            <a:r>
              <a:rPr lang="tr-TR" dirty="0"/>
              <a:t>malzemeler</a:t>
            </a:r>
            <a:r>
              <a:rPr lang="tr-TR" dirty="0" smtClean="0"/>
              <a:t>,</a:t>
            </a:r>
          </a:p>
          <a:p>
            <a:pPr marL="342900" indent="-342900" algn="l"/>
            <a:endParaRPr lang="tr-TR" dirty="0"/>
          </a:p>
          <a:p>
            <a:pPr marL="342900" indent="-342900" algn="l">
              <a:buFontTx/>
              <a:buChar char="•"/>
            </a:pPr>
            <a:r>
              <a:rPr lang="tr-TR" dirty="0"/>
              <a:t>Temizlik ve bakım ürünleri ve uygulamaları ile zararlılarla mücadele ürünleri</a:t>
            </a:r>
            <a:r>
              <a:rPr lang="tr-TR" dirty="0" smtClean="0"/>
              <a:t>,</a:t>
            </a:r>
          </a:p>
          <a:p>
            <a:pPr marL="342900" indent="-342900" algn="l"/>
            <a:endParaRPr lang="tr-TR" dirty="0"/>
          </a:p>
          <a:p>
            <a:pPr marL="342900" indent="-342900" algn="l">
              <a:buFontTx/>
              <a:buChar char="•"/>
            </a:pPr>
            <a:r>
              <a:rPr lang="tr-TR" dirty="0">
                <a:solidFill>
                  <a:srgbClr val="C00000"/>
                </a:solidFill>
              </a:rPr>
              <a:t>Etiketleme, sunum ve reklam</a:t>
            </a:r>
            <a:r>
              <a:rPr lang="tr-TR" dirty="0" smtClean="0">
                <a:solidFill>
                  <a:srgbClr val="C00000"/>
                </a:solidFill>
              </a:rPr>
              <a:t>.</a:t>
            </a:r>
          </a:p>
          <a:p>
            <a:pPr marL="342900" indent="-342900"/>
            <a:endParaRPr lang="tr-TR" dirty="0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sz="3600" b="1" dirty="0" smtClean="0"/>
              <a:t>NERELER KONTROL EDİLİR?</a:t>
            </a:r>
            <a:endParaRPr lang="tr-TR" sz="3600" b="1" dirty="0"/>
          </a:p>
        </p:txBody>
      </p:sp>
      <p:pic>
        <p:nvPicPr>
          <p:cNvPr id="4" name="Picture 7" descr="FoodInsp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622" y="4365104"/>
            <a:ext cx="2159135" cy="1758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Dikdörtgen 1"/>
          <p:cNvSpPr>
            <a:spLocks noChangeArrowheads="1"/>
          </p:cNvSpPr>
          <p:nvPr/>
        </p:nvSpPr>
        <p:spPr bwMode="auto">
          <a:xfrm>
            <a:off x="611560" y="764705"/>
            <a:ext cx="83529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tr-TR" dirty="0">
                <a:solidFill>
                  <a:schemeClr val="hlink"/>
                </a:solidFill>
              </a:rPr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sz="3600" b="1" dirty="0" smtClean="0"/>
              <a:t>NERELER KONTROL EDİLİR?</a:t>
            </a:r>
            <a:endParaRPr lang="tr-TR" sz="3600" b="1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539552" y="908720"/>
            <a:ext cx="7776864" cy="3600400"/>
          </a:xfrm>
        </p:spPr>
        <p:txBody>
          <a:bodyPr/>
          <a:lstStyle/>
          <a:p>
            <a:r>
              <a:rPr lang="tr-TR" sz="2800" dirty="0" smtClean="0"/>
              <a:t>Gıda üretim ve satış noktalarındaki hijyen koşullarının kontrolü,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İyi üretim uygulamaları,</a:t>
            </a:r>
          </a:p>
          <a:p>
            <a:r>
              <a:rPr lang="tr-TR" sz="2800" dirty="0" smtClean="0"/>
              <a:t>İyi hijyen uygulamaları,</a:t>
            </a:r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sz="2800" dirty="0" smtClean="0">
                <a:solidFill>
                  <a:srgbClr val="C00000"/>
                </a:solidFill>
              </a:rPr>
              <a:t>prosedürlerin</a:t>
            </a:r>
            <a:r>
              <a:rPr lang="tr-TR" sz="2800" dirty="0" smtClean="0"/>
              <a:t> değerlendirilmesi,</a:t>
            </a:r>
          </a:p>
          <a:p>
            <a:endParaRPr lang="tr-TR" dirty="0"/>
          </a:p>
        </p:txBody>
      </p:sp>
      <p:pic>
        <p:nvPicPr>
          <p:cNvPr id="5" name="Picture 11" descr="Tİ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2325" y="4077072"/>
            <a:ext cx="324167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39935-Clipart-Illustration-Of-3d-Yellow-Question-Mark-Balls"/>
          <p:cNvPicPr>
            <a:picLocks noChangeAspect="1" noChangeArrowheads="1"/>
          </p:cNvPicPr>
          <p:nvPr/>
        </p:nvPicPr>
        <p:blipFill>
          <a:blip r:embed="rId3" cstate="print"/>
          <a:srcRect b="10005"/>
          <a:stretch>
            <a:fillRect/>
          </a:stretch>
        </p:blipFill>
        <p:spPr bwMode="auto">
          <a:xfrm>
            <a:off x="1691680" y="4941168"/>
            <a:ext cx="2361528" cy="126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Dikdörtgen 1"/>
          <p:cNvSpPr>
            <a:spLocks noChangeArrowheads="1"/>
          </p:cNvSpPr>
          <p:nvPr/>
        </p:nvSpPr>
        <p:spPr bwMode="auto">
          <a:xfrm>
            <a:off x="611560" y="836712"/>
            <a:ext cx="8137153" cy="55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tr-TR" sz="2400" dirty="0" smtClean="0">
                <a:solidFill>
                  <a:srgbClr val="000000"/>
                </a:solidFill>
                <a:latin typeface="+mn-lt"/>
              </a:rPr>
              <a:t>Kanuna </a:t>
            </a:r>
            <a:r>
              <a:rPr lang="tr-TR" sz="2400" dirty="0">
                <a:solidFill>
                  <a:srgbClr val="000000"/>
                </a:solidFill>
                <a:latin typeface="+mn-lt"/>
              </a:rPr>
              <a:t>uygunluğun değerlendirilmesi için gerekli olan </a:t>
            </a:r>
            <a:r>
              <a:rPr lang="tr-TR" sz="2400" dirty="0">
                <a:solidFill>
                  <a:srgbClr val="FF0000"/>
                </a:solidFill>
                <a:latin typeface="+mn-lt"/>
              </a:rPr>
              <a:t>yazılı doküman ve diğer kayıtların incelenmesi</a:t>
            </a:r>
            <a:r>
              <a:rPr lang="tr-TR" sz="2400" dirty="0" smtClean="0">
                <a:solidFill>
                  <a:srgbClr val="000000"/>
                </a:solidFill>
                <a:latin typeface="+mn-lt"/>
              </a:rPr>
              <a:t>,</a:t>
            </a:r>
          </a:p>
          <a:p>
            <a:pPr marL="342900" indent="-342900" algn="l"/>
            <a:endParaRPr lang="tr-TR" sz="2400" dirty="0">
              <a:solidFill>
                <a:srgbClr val="000000"/>
              </a:solidFill>
              <a:latin typeface="+mn-lt"/>
            </a:endParaRPr>
          </a:p>
          <a:p>
            <a:pPr marL="342900" indent="-342900" algn="l">
              <a:buFontTx/>
              <a:buChar char="•"/>
            </a:pPr>
            <a:r>
              <a:rPr lang="tr-TR" sz="2400" dirty="0">
                <a:solidFill>
                  <a:srgbClr val="000000"/>
                </a:solidFill>
                <a:latin typeface="+mn-lt"/>
              </a:rPr>
              <a:t>Gıda </a:t>
            </a:r>
            <a:r>
              <a:rPr lang="tr-TR" sz="2400" dirty="0" smtClean="0">
                <a:solidFill>
                  <a:srgbClr val="000000"/>
                </a:solidFill>
                <a:latin typeface="+mn-lt"/>
              </a:rPr>
              <a:t>işletmelerindeki </a:t>
            </a:r>
            <a:r>
              <a:rPr lang="tr-TR" sz="2400" dirty="0">
                <a:solidFill>
                  <a:srgbClr val="FF0000"/>
                </a:solidFill>
                <a:latin typeface="+mn-lt"/>
              </a:rPr>
              <a:t>ölçüm araçlarına ait kayıtların incelenmesi</a:t>
            </a:r>
            <a:r>
              <a:rPr lang="tr-TR" sz="2400" dirty="0" smtClean="0">
                <a:solidFill>
                  <a:srgbClr val="FF0000"/>
                </a:solidFill>
                <a:latin typeface="+mn-lt"/>
              </a:rPr>
              <a:t>,</a:t>
            </a:r>
            <a:r>
              <a:rPr lang="tr-TR" dirty="0" smtClean="0"/>
              <a:t> </a:t>
            </a:r>
          </a:p>
          <a:p>
            <a:pPr marL="342900" indent="-342900" algn="l"/>
            <a:endParaRPr lang="tr-TR" dirty="0" smtClean="0"/>
          </a:p>
          <a:p>
            <a:pPr marL="342900" indent="-342900" algn="l">
              <a:buFontTx/>
              <a:buChar char="•"/>
            </a:pPr>
            <a:r>
              <a:rPr lang="tr-TR" dirty="0" smtClean="0"/>
              <a:t>Üretim ve Satış alanları çalışanları ile yapılan görüşmeler,</a:t>
            </a:r>
            <a:endParaRPr lang="tr-TR" sz="2400" dirty="0" smtClean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Tx/>
              <a:buChar char="•"/>
            </a:pPr>
            <a:endParaRPr lang="tr-TR" sz="2400" dirty="0">
              <a:solidFill>
                <a:srgbClr val="FF0000"/>
              </a:solidFill>
              <a:latin typeface="+mn-lt"/>
            </a:endParaRPr>
          </a:p>
          <a:p>
            <a:pPr marL="342900" indent="-342900"/>
            <a:endParaRPr lang="tr-TR" sz="24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48133" name="Picture 7" descr="MTA4NTY5Mj-apartman-yonetimi-denetim-rapo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717032"/>
            <a:ext cx="3960242" cy="23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/>
              <a:t>NERELER KONTROL EDİLİR?</a:t>
            </a:r>
            <a:endParaRPr lang="tr-TR" sz="3600" dirty="0"/>
          </a:p>
        </p:txBody>
      </p:sp>
      <p:pic>
        <p:nvPicPr>
          <p:cNvPr id="95233" name="Picture 1" descr="C:\Users\Nuran\Desktop\ciftlik-edt-kuru-yemisler-ve-kuru-meyve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4963" y="4365104"/>
            <a:ext cx="2501780" cy="1678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 smtClean="0"/>
              <a:t>UYGUNLUK</a:t>
            </a:r>
            <a:endParaRPr lang="tr-TR" sz="3600" b="1" dirty="0">
              <a:effectLst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>
              <a:buFontTx/>
              <a:buChar char="-"/>
            </a:pPr>
            <a:r>
              <a:rPr lang="tr-TR" sz="3200" dirty="0">
                <a:effectLst/>
                <a:latin typeface="Times New Roman" pitchFamily="18" charset="0"/>
              </a:rPr>
              <a:t>Bir şartın yerine getirilmiş olması</a:t>
            </a:r>
            <a:endParaRPr lang="tr-TR" sz="1800" dirty="0"/>
          </a:p>
        </p:txBody>
      </p:sp>
      <p:pic>
        <p:nvPicPr>
          <p:cNvPr id="7" name="Picture 7" descr="smiley-8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2098497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29000"/>
            <a:ext cx="2422846" cy="242284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97152"/>
            <a:ext cx="230505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                 </a:t>
            </a:r>
            <a:r>
              <a:rPr lang="tr-TR" sz="3600" b="1" dirty="0" smtClean="0"/>
              <a:t>UYGUNSUZLUK</a:t>
            </a:r>
            <a:endParaRPr lang="tr-TR" sz="3600" b="1" dirty="0"/>
          </a:p>
        </p:txBody>
      </p:sp>
      <p:pic>
        <p:nvPicPr>
          <p:cNvPr id="17413" name="Picture 5" descr="MCj0424468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3284984"/>
            <a:ext cx="1981200" cy="1863725"/>
          </a:xfrm>
        </p:spPr>
      </p:pic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00200" y="1981200"/>
            <a:ext cx="7543800" cy="1981200"/>
          </a:xfrm>
        </p:spPr>
        <p:txBody>
          <a:bodyPr/>
          <a:lstStyle/>
          <a:p>
            <a:pPr lvl="2"/>
            <a:r>
              <a:rPr lang="tr-TR" sz="2000" dirty="0">
                <a:effectLst/>
                <a:latin typeface="Times New Roman" pitchFamily="18" charset="0"/>
              </a:rPr>
              <a:t> </a:t>
            </a:r>
            <a:r>
              <a:rPr lang="tr-TR" sz="3200" dirty="0">
                <a:effectLst/>
                <a:latin typeface="Times New Roman" pitchFamily="18" charset="0"/>
              </a:rPr>
              <a:t>Bir şartın  yerine getirilmemiş olmasıdır.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dirty="0" smtClean="0"/>
              <a:t>NİÇİN NUMUNE ALINIR?</a:t>
            </a:r>
            <a:endParaRPr lang="tr-TR" sz="3600" dirty="0"/>
          </a:p>
        </p:txBody>
      </p:sp>
      <p:sp>
        <p:nvSpPr>
          <p:cNvPr id="1741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r-TR" altLang="tr-TR" sz="2800" b="1" smtClean="0"/>
              <a:t>      </a:t>
            </a:r>
            <a:endParaRPr lang="tr-TR" altLang="tr-TR" sz="2800" i="1" smtClean="0"/>
          </a:p>
        </p:txBody>
      </p:sp>
      <p:sp>
        <p:nvSpPr>
          <p:cNvPr id="17411" name="3 Slayt Numarası Yer Tutucusu"/>
          <p:cNvSpPr txBox="1">
            <a:spLocks noGrp="1"/>
          </p:cNvSpPr>
          <p:nvPr/>
        </p:nvSpPr>
        <p:spPr bwMode="auto">
          <a:xfrm>
            <a:off x="8610600" y="64166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tr-TR" altLang="tr-TR" sz="120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5364163" y="4149725"/>
            <a:ext cx="8135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80975" algn="l"/>
              </a:tabLst>
            </a:pPr>
            <a:endParaRPr lang="tr-TR" altLang="tr-TR"/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755650" y="3673475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None/>
              <a:tabLst>
                <a:tab pos="180975" algn="l"/>
              </a:tabLst>
            </a:pPr>
            <a:r>
              <a:rPr lang="tr-TR" altLang="tr-TR" b="1"/>
              <a:t> </a:t>
            </a:r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395288" y="141287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tr-TR" altLang="tr-TR"/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971550" y="2636838"/>
            <a:ext cx="7129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/>
            <a:endParaRPr lang="tr-TR" altLang="tr-TR" b="1">
              <a:solidFill>
                <a:srgbClr val="FF0000"/>
              </a:solidFill>
            </a:endParaRPr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500063" y="1285875"/>
            <a:ext cx="767397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Clr>
                <a:srgbClr val="FF0000"/>
              </a:buClr>
            </a:pPr>
            <a:r>
              <a:rPr lang="tr-TR" altLang="tr-TR" sz="2800" dirty="0"/>
              <a:t> 	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tr-TR" altLang="tr-TR" sz="2800" dirty="0"/>
              <a:t>	Gıdanın üretim, satış,dağıtım, depolama gibi tüm aşamalarında  gıda güvenliğinin kontrol edilebilmesi ve </a:t>
            </a:r>
            <a:r>
              <a:rPr lang="tr-TR" altLang="tr-TR" sz="2800" dirty="0">
                <a:solidFill>
                  <a:srgbClr val="C00000"/>
                </a:solidFill>
              </a:rPr>
              <a:t>mevzuata uygunluğunun doğrulanması</a:t>
            </a:r>
            <a:r>
              <a:rPr lang="tr-TR" altLang="tr-TR" sz="2800" dirty="0"/>
              <a:t> amacı ile numune </a:t>
            </a:r>
            <a:r>
              <a:rPr lang="tr-TR" altLang="tr-TR" sz="2800" dirty="0" smtClean="0"/>
              <a:t>alınır.</a:t>
            </a:r>
            <a:endParaRPr lang="tr-TR" altLang="tr-TR" sz="2800" dirty="0"/>
          </a:p>
          <a:p>
            <a:pPr marL="800100" lvl="1" indent="-342900">
              <a:buClr>
                <a:srgbClr val="FF0000"/>
              </a:buClr>
            </a:pPr>
            <a:endParaRPr lang="tr-TR" altLang="tr-TR" sz="2800" b="1" dirty="0"/>
          </a:p>
        </p:txBody>
      </p:sp>
      <p:pic>
        <p:nvPicPr>
          <p:cNvPr id="17420" name="3 Resim" descr="imagesCAPAL4B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933825"/>
            <a:ext cx="38877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076700"/>
            <a:ext cx="2879725" cy="1987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b="1" dirty="0" smtClean="0"/>
              <a:t>NUMUNE ALINIRKEN NEYE DİKKAT EDİLİR?</a:t>
            </a:r>
            <a:endParaRPr lang="tr-TR" sz="2800" b="1" dirty="0"/>
          </a:p>
        </p:txBody>
      </p:sp>
      <p:sp>
        <p:nvSpPr>
          <p:cNvPr id="17410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buNone/>
              <a:tabLst>
                <a:tab pos="180975" algn="l"/>
              </a:tabLst>
              <a:defRPr/>
            </a:pPr>
            <a:r>
              <a:rPr lang="tr-TR" altLang="tr-TR" sz="2800" b="1" dirty="0" smtClean="0"/>
              <a:t> </a:t>
            </a:r>
            <a:r>
              <a:rPr lang="tr-TR" sz="2400" b="1" dirty="0" smtClean="0"/>
              <a:t>Alınan numunelerin, ürün partisini temsil edecek şekilde  olması gerekir. </a:t>
            </a:r>
          </a:p>
          <a:p>
            <a:pPr algn="ctr" eaLnBrk="0" hangingPunct="0">
              <a:buNone/>
              <a:tabLst>
                <a:tab pos="180975" algn="l"/>
              </a:tabLst>
              <a:defRPr/>
            </a:pPr>
            <a:r>
              <a:rPr lang="tr-TR" sz="2400" b="1" dirty="0" smtClean="0">
                <a:solidFill>
                  <a:srgbClr val="FF0000"/>
                </a:solidFill>
              </a:rPr>
              <a:t>(parti/seri ve etiket no ile kod numaraları aynı olan)</a:t>
            </a:r>
            <a:r>
              <a:rPr lang="tr-TR" sz="2400" dirty="0" smtClean="0"/>
              <a:t> </a:t>
            </a:r>
          </a:p>
          <a:p>
            <a:pPr marL="609600" indent="-609600" eaLnBrk="1" hangingPunct="1">
              <a:buFontTx/>
              <a:buNone/>
            </a:pPr>
            <a:endParaRPr lang="tr-TR" altLang="tr-TR" sz="2800" i="1" dirty="0" smtClean="0"/>
          </a:p>
        </p:txBody>
      </p:sp>
      <p:sp>
        <p:nvSpPr>
          <p:cNvPr id="17411" name="3 Slayt Numarası Yer Tutucusu"/>
          <p:cNvSpPr txBox="1">
            <a:spLocks noGrp="1"/>
          </p:cNvSpPr>
          <p:nvPr/>
        </p:nvSpPr>
        <p:spPr bwMode="auto">
          <a:xfrm>
            <a:off x="8610600" y="64166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tr-TR" altLang="tr-TR" sz="120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5364163" y="4149725"/>
            <a:ext cx="8135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80975" algn="l"/>
              </a:tabLst>
            </a:pPr>
            <a:endParaRPr lang="tr-TR" altLang="tr-TR"/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755650" y="3673475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None/>
              <a:tabLst>
                <a:tab pos="180975" algn="l"/>
              </a:tabLst>
            </a:pPr>
            <a:r>
              <a:rPr lang="tr-TR" altLang="tr-TR" b="1"/>
              <a:t> </a:t>
            </a:r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500063" y="1285875"/>
            <a:ext cx="76739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Clr>
                <a:srgbClr val="FF0000"/>
              </a:buClr>
            </a:pPr>
            <a:r>
              <a:rPr lang="tr-TR" altLang="tr-TR" sz="2800" dirty="0"/>
              <a:t> 	</a:t>
            </a:r>
          </a:p>
          <a:p>
            <a:pPr marL="800100" lvl="1" indent="-342900">
              <a:buClr>
                <a:srgbClr val="FF0000"/>
              </a:buClr>
            </a:pPr>
            <a:endParaRPr lang="tr-TR" altLang="tr-TR" sz="2800" b="1" dirty="0"/>
          </a:p>
        </p:txBody>
      </p:sp>
      <p:pic>
        <p:nvPicPr>
          <p:cNvPr id="13" name="Picture 14" descr="ANd9GcT0rc9pGiWLnErmR8v9qmgIvtEu3pq1VL1V3IM1ctHOJQLIF03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149080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ANd9GcRFotk_mHY1ck2y190OgH-xCoVcRdANWS4JixmhRGREHR52PDu05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05064"/>
            <a:ext cx="283845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/>
              <a:t>PARTİDEN NUMUNE NASIL ALINIR?</a:t>
            </a:r>
            <a:endParaRPr lang="tr-TR" sz="3600" b="1" dirty="0"/>
          </a:p>
        </p:txBody>
      </p:sp>
      <p:sp>
        <p:nvSpPr>
          <p:cNvPr id="102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r-TR" altLang="tr-TR" sz="2800" b="1" smtClean="0"/>
              <a:t>      </a:t>
            </a:r>
            <a:endParaRPr lang="tr-TR" altLang="tr-TR" sz="2800" i="1" smtClean="0"/>
          </a:p>
        </p:txBody>
      </p:sp>
      <p:sp>
        <p:nvSpPr>
          <p:cNvPr id="1028" name="3 Slayt Numarası Yer Tutucusu"/>
          <p:cNvSpPr txBox="1">
            <a:spLocks noGrp="1"/>
          </p:cNvSpPr>
          <p:nvPr/>
        </p:nvSpPr>
        <p:spPr bwMode="auto">
          <a:xfrm>
            <a:off x="8610600" y="64166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tr-TR" altLang="tr-TR" sz="120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1029" name="1 Başlık"/>
          <p:cNvSpPr txBox="1">
            <a:spLocks/>
          </p:cNvSpPr>
          <p:nvPr/>
        </p:nvSpPr>
        <p:spPr bwMode="auto">
          <a:xfrm>
            <a:off x="1116013" y="981075"/>
            <a:ext cx="68405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 sz="4400" b="1">
              <a:solidFill>
                <a:srgbClr val="FF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755650" y="3673475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None/>
              <a:tabLst>
                <a:tab pos="180975" algn="l"/>
              </a:tabLst>
            </a:pPr>
            <a:r>
              <a:rPr lang="tr-TR" altLang="tr-TR" b="1"/>
              <a:t> </a:t>
            </a: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395288" y="141287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tr-TR" altLang="tr-TR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971550" y="2636838"/>
            <a:ext cx="7129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/>
            <a:endParaRPr lang="tr-TR" altLang="tr-TR" b="1">
              <a:solidFill>
                <a:srgbClr val="FF0000"/>
              </a:solidFill>
            </a:endParaRPr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>
            <a:off x="395536" y="764704"/>
            <a:ext cx="655272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buClr>
                <a:srgbClr val="FF0000"/>
              </a:buClr>
              <a:buFont typeface="Wingdings" pitchFamily="2" charset="2"/>
              <a:buNone/>
            </a:pPr>
            <a:r>
              <a:rPr lang="tr-TR" altLang="tr-TR" sz="2800" dirty="0"/>
              <a:t>	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v"/>
            </a:pPr>
            <a:endParaRPr lang="tr-TR" altLang="tr-TR" sz="2800" dirty="0"/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tr-TR" altLang="tr-TR" sz="2800" dirty="0"/>
              <a:t>	</a:t>
            </a:r>
            <a:r>
              <a:rPr lang="tr-TR" altLang="tr-TR" sz="2800" dirty="0">
                <a:latin typeface="+mn-lt"/>
              </a:rPr>
              <a:t>Partiyi temsil edecek numune miktarı seçilirken ya partinin mümkün olduğunca farklı noktalarından tesadüf/rastgele numune seçilir yada istatistiki metot kullanılır.</a:t>
            </a:r>
          </a:p>
          <a:p>
            <a:pPr marL="800100" lvl="1" indent="-342900">
              <a:buClr>
                <a:srgbClr val="FF0000"/>
              </a:buClr>
            </a:pPr>
            <a:endParaRPr lang="tr-TR" altLang="tr-TR" sz="2800" dirty="0"/>
          </a:p>
          <a:p>
            <a:pPr marL="800100" lvl="1" indent="-342900">
              <a:buClr>
                <a:srgbClr val="FF0000"/>
              </a:buClr>
            </a:pPr>
            <a:endParaRPr lang="tr-TR" altLang="tr-TR" sz="2800" dirty="0"/>
          </a:p>
          <a:p>
            <a:pPr marL="800100" lvl="1" indent="-342900">
              <a:buClr>
                <a:srgbClr val="FF0000"/>
              </a:buClr>
            </a:pPr>
            <a:endParaRPr lang="tr-TR" altLang="tr-TR" sz="2800" b="1" dirty="0"/>
          </a:p>
        </p:txBody>
      </p:sp>
      <p:pic>
        <p:nvPicPr>
          <p:cNvPr id="1037" name="Picture 2" descr="https://encrypted-tbn2.gstatic.com/images?q=tbn:ANd9GcSODC9ZrI_pr3QvUSx5zScC_V9L_PRJa5kWY2Z8WcBs_BA5Z8_v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470287"/>
            <a:ext cx="2592264" cy="2126272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7506510" y="1340769"/>
          <a:ext cx="973914" cy="3312368"/>
        </p:xfrm>
        <a:graphic>
          <a:graphicData uri="http://schemas.openxmlformats.org/presentationml/2006/ole">
            <p:oleObj spid="_x0000_s88066" name="Clip" r:id="rId5" imgW="1296063" imgH="3934305" progId="">
              <p:embed/>
            </p:oleObj>
          </a:graphicData>
        </a:graphic>
      </p:graphicFrame>
      <p:pic>
        <p:nvPicPr>
          <p:cNvPr id="1038" name="Picture 25" descr="ANd9GcRapLiEi0lXDFyQnvIr5QMbuyWkzgXEEBnSHyTrhDrLow1X5d93M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437112"/>
            <a:ext cx="2847975" cy="2185987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75" name="Rectangle 23"/>
          <p:cNvSpPr>
            <a:spLocks noChangeArrowheads="1"/>
          </p:cNvSpPr>
          <p:nvPr/>
        </p:nvSpPr>
        <p:spPr bwMode="auto">
          <a:xfrm>
            <a:off x="0" y="764704"/>
            <a:ext cx="5004047" cy="506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65125" indent="-365125">
              <a:defRPr/>
            </a:pPr>
            <a:r>
              <a:rPr lang="tr-TR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tr-TR" sz="2200" dirty="0">
                <a:latin typeface="+mn-lt"/>
              </a:rPr>
              <a:t>Gıdaların sağlıklı ve kaliteli bir şekilde müşteriye </a:t>
            </a:r>
            <a:r>
              <a:rPr lang="tr-TR" sz="2200" dirty="0" smtClean="0">
                <a:latin typeface="+mn-lt"/>
              </a:rPr>
              <a:t>ulaşmasını </a:t>
            </a:r>
            <a:r>
              <a:rPr lang="tr-TR" sz="2200" dirty="0">
                <a:latin typeface="+mn-lt"/>
              </a:rPr>
              <a:t>sağlamak </a:t>
            </a:r>
            <a:r>
              <a:rPr lang="tr-TR" sz="2200" dirty="0">
                <a:solidFill>
                  <a:srgbClr val="C00000"/>
                </a:solidFill>
                <a:latin typeface="+mn-lt"/>
              </a:rPr>
              <a:t>Gıda İşletmecilerinin </a:t>
            </a:r>
            <a:r>
              <a:rPr lang="tr-TR" sz="2200" dirty="0" smtClean="0">
                <a:latin typeface="+mn-lt"/>
              </a:rPr>
              <a:t>görevidir .</a:t>
            </a:r>
          </a:p>
          <a:p>
            <a:pPr marL="365125" indent="-365125">
              <a:defRPr/>
            </a:pPr>
            <a:endParaRPr lang="tr-TR" sz="2200" dirty="0" smtClean="0">
              <a:latin typeface="+mn-lt"/>
            </a:endParaRPr>
          </a:p>
          <a:p>
            <a:pPr marL="365125" indent="-365125">
              <a:defRPr/>
            </a:pPr>
            <a:r>
              <a:rPr lang="tr-TR" sz="2200" dirty="0" smtClean="0">
                <a:latin typeface="+mn-lt"/>
              </a:rPr>
              <a:t>İşyerleri kendi faaliyet alanının her aşamasında Kanunda belirtilen şartları sağlamakla yükümlüdür</a:t>
            </a:r>
            <a:r>
              <a:rPr lang="tr-TR" dirty="0" smtClean="0">
                <a:latin typeface="+mn-lt"/>
              </a:rPr>
              <a:t>. </a:t>
            </a: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40963" name="Picture 7" descr="Image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2817" y="765175"/>
            <a:ext cx="4073246" cy="54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   </a:t>
            </a:r>
            <a:r>
              <a:rPr lang="tr-TR" sz="3200" b="1" dirty="0" smtClean="0"/>
              <a:t>GIDA İŞLETMECİSİNİN GÖREVİ?</a:t>
            </a:r>
            <a:endParaRPr lang="tr-T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 smtClean="0"/>
              <a:t>NUMUNE ALMA PROSEDÜRÜ</a:t>
            </a:r>
            <a:endParaRPr lang="tr-TR" sz="3200" b="1" dirty="0"/>
          </a:p>
        </p:txBody>
      </p:sp>
      <p:sp>
        <p:nvSpPr>
          <p:cNvPr id="5017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r-TR" altLang="tr-TR" sz="2800" b="1" smtClean="0"/>
              <a:t>      </a:t>
            </a:r>
            <a:endParaRPr lang="tr-TR" altLang="tr-TR" sz="2800" i="1" smtClean="0"/>
          </a:p>
        </p:txBody>
      </p:sp>
      <p:sp>
        <p:nvSpPr>
          <p:cNvPr id="50179" name="3 Slayt Numarası Yer Tutucusu"/>
          <p:cNvSpPr txBox="1">
            <a:spLocks noGrp="1"/>
          </p:cNvSpPr>
          <p:nvPr/>
        </p:nvSpPr>
        <p:spPr bwMode="auto">
          <a:xfrm>
            <a:off x="8610600" y="64166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tr-TR" altLang="tr-TR" sz="120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50180" name="1 Başlık"/>
          <p:cNvSpPr txBox="1">
            <a:spLocks/>
          </p:cNvSpPr>
          <p:nvPr/>
        </p:nvSpPr>
        <p:spPr bwMode="auto">
          <a:xfrm>
            <a:off x="1116013" y="981075"/>
            <a:ext cx="68405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 sz="4400" b="1">
              <a:solidFill>
                <a:srgbClr val="FF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971550" y="1196975"/>
            <a:ext cx="7129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800" dirty="0">
                <a:solidFill>
                  <a:schemeClr val="tx2"/>
                </a:solidFill>
              </a:rPr>
              <a:t>NUMUNE ALMA ESASLARI</a:t>
            </a:r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1042988" y="3068638"/>
            <a:ext cx="6697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180975" algn="l"/>
              </a:tabLst>
            </a:pPr>
            <a:endParaRPr lang="tr-TR" altLang="tr-TR" sz="3600"/>
          </a:p>
        </p:txBody>
      </p:sp>
      <p:sp>
        <p:nvSpPr>
          <p:cNvPr id="50186" name="Rectangle 14"/>
          <p:cNvSpPr>
            <a:spLocks noChangeArrowheads="1"/>
          </p:cNvSpPr>
          <p:nvPr/>
        </p:nvSpPr>
        <p:spPr bwMode="auto">
          <a:xfrm>
            <a:off x="1258888" y="3284538"/>
            <a:ext cx="7129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altLang="tr-TR" sz="4000" b="1">
              <a:solidFill>
                <a:schemeClr val="tx2"/>
              </a:solidFill>
            </a:endParaRPr>
          </a:p>
        </p:txBody>
      </p:sp>
      <p:sp>
        <p:nvSpPr>
          <p:cNvPr id="50187" name="Rectangle 15"/>
          <p:cNvSpPr>
            <a:spLocks noChangeArrowheads="1"/>
          </p:cNvSpPr>
          <p:nvPr/>
        </p:nvSpPr>
        <p:spPr bwMode="auto">
          <a:xfrm>
            <a:off x="539552" y="2069487"/>
            <a:ext cx="756146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  <a:tabLst>
                <a:tab pos="180975" algn="l"/>
              </a:tabLst>
            </a:pPr>
            <a:r>
              <a:rPr lang="tr-TR" altLang="tr-TR" sz="2200" dirty="0">
                <a:latin typeface="+mn-lt"/>
              </a:rPr>
              <a:t>Bakanlıkça,  analizleri yapacak olan </a:t>
            </a:r>
            <a:r>
              <a:rPr lang="tr-TR" altLang="tr-TR" sz="2200" dirty="0" smtClean="0">
                <a:latin typeface="+mn-lt"/>
              </a:rPr>
              <a:t>laboratuarlar </a:t>
            </a:r>
            <a:r>
              <a:rPr lang="tr-TR" altLang="tr-TR" sz="2200" dirty="0">
                <a:latin typeface="+mn-lt"/>
              </a:rPr>
              <a:t>belirlenmiştir. </a:t>
            </a:r>
            <a:endParaRPr lang="tr-TR" altLang="tr-TR" sz="2200" dirty="0" smtClean="0">
              <a:latin typeface="+mn-lt"/>
            </a:endParaRPr>
          </a:p>
          <a:p>
            <a:pPr>
              <a:buClr>
                <a:srgbClr val="FF0000"/>
              </a:buClr>
              <a:tabLst>
                <a:tab pos="180975" algn="l"/>
              </a:tabLst>
            </a:pPr>
            <a:endParaRPr lang="tr-TR" altLang="tr-TR" sz="2200" dirty="0">
              <a:latin typeface="+mn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  <a:tabLst>
                <a:tab pos="180975" algn="l"/>
              </a:tabLst>
            </a:pPr>
            <a:r>
              <a:rPr lang="tr-TR" altLang="tr-TR" sz="2200" dirty="0">
                <a:latin typeface="+mn-lt"/>
              </a:rPr>
              <a:t> Analiz ve şahit numunelerinin uygun koşullarda taşınması </a:t>
            </a:r>
            <a:r>
              <a:rPr lang="tr-TR" altLang="tr-TR" sz="2200" dirty="0" smtClean="0">
                <a:latin typeface="+mn-lt"/>
              </a:rPr>
              <a:t>ve </a:t>
            </a:r>
            <a:r>
              <a:rPr lang="tr-TR" altLang="tr-TR" sz="2200" dirty="0">
                <a:latin typeface="+mn-lt"/>
              </a:rPr>
              <a:t>muhafaza edilmesini </a:t>
            </a:r>
            <a:r>
              <a:rPr lang="tr-TR" altLang="tr-TR" sz="2200" dirty="0" smtClean="0">
                <a:latin typeface="+mn-lt"/>
              </a:rPr>
              <a:t>sağlamak </a:t>
            </a:r>
            <a:r>
              <a:rPr lang="tr-TR" altLang="tr-TR" sz="2200" dirty="0">
                <a:latin typeface="+mn-lt"/>
              </a:rPr>
              <a:t>il/ilçe müdürlükleri ile </a:t>
            </a:r>
            <a:r>
              <a:rPr lang="tr-TR" altLang="tr-TR" sz="2200" dirty="0" smtClean="0">
                <a:latin typeface="+mn-lt"/>
              </a:rPr>
              <a:t>laboratuarlarca </a:t>
            </a:r>
            <a:r>
              <a:rPr lang="tr-TR" altLang="tr-TR" sz="2200" dirty="0">
                <a:latin typeface="+mn-lt"/>
              </a:rPr>
              <a:t>temin edilir</a:t>
            </a:r>
            <a:r>
              <a:rPr lang="tr-TR" altLang="tr-TR" sz="2200" dirty="0" smtClean="0">
                <a:latin typeface="+mn-lt"/>
              </a:rPr>
              <a:t>.</a:t>
            </a:r>
          </a:p>
          <a:p>
            <a:pPr>
              <a:buClr>
                <a:srgbClr val="FF0000"/>
              </a:buClr>
              <a:tabLst>
                <a:tab pos="180975" algn="l"/>
              </a:tabLst>
            </a:pPr>
            <a:endParaRPr lang="tr-TR" altLang="tr-TR" sz="2200" dirty="0">
              <a:latin typeface="+mn-lt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  <a:tabLst>
                <a:tab pos="180975" algn="l"/>
              </a:tabLst>
            </a:pPr>
            <a:r>
              <a:rPr lang="tr-TR" altLang="tr-TR" sz="2200" dirty="0">
                <a:latin typeface="+mn-lt"/>
              </a:rPr>
              <a:t>Analizleri yapılmak üzere alınacak numuneler için </a:t>
            </a:r>
            <a:r>
              <a:rPr lang="tr-TR" altLang="tr-TR" sz="2200" dirty="0" smtClean="0">
                <a:latin typeface="+mn-lt"/>
              </a:rPr>
              <a:t> İŞYERLERİ herhangi </a:t>
            </a:r>
            <a:r>
              <a:rPr lang="tr-TR" altLang="tr-TR" sz="2200" dirty="0">
                <a:latin typeface="+mn-lt"/>
              </a:rPr>
              <a:t>bir bedel </a:t>
            </a:r>
            <a:r>
              <a:rPr lang="tr-TR" altLang="tr-TR" sz="2200" dirty="0" smtClean="0">
                <a:latin typeface="+mn-lt"/>
              </a:rPr>
              <a:t>ödemez</a:t>
            </a:r>
            <a:r>
              <a:rPr lang="tr-TR" altLang="tr-TR" sz="2200" dirty="0">
                <a:latin typeface="+mn-lt"/>
              </a:rPr>
              <a:t>.</a:t>
            </a:r>
          </a:p>
          <a:p>
            <a:pPr>
              <a:buClr>
                <a:srgbClr val="FF0000"/>
              </a:buClr>
              <a:tabLst>
                <a:tab pos="180975" algn="l"/>
              </a:tabLst>
            </a:pPr>
            <a:endParaRPr lang="tr-TR" altLang="tr-TR" sz="2200" b="1" dirty="0">
              <a:latin typeface="+mn-lt"/>
            </a:endParaRPr>
          </a:p>
        </p:txBody>
      </p:sp>
      <p:sp>
        <p:nvSpPr>
          <p:cNvPr id="50188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sp>
        <p:nvSpPr>
          <p:cNvPr id="50189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pic>
        <p:nvPicPr>
          <p:cNvPr id="50190" name="Picture 25" descr="ANd9GcQL3dI2USOQXUq7USA7HgnP-JtRwrdHr-ry590wEUbe2XQ6Lv1-f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196752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4" descr="C:\Users\tdemir\Pictures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550" y="5802313"/>
            <a:ext cx="1439863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 smtClean="0"/>
              <a:t>NUMUNE ALMA PROSEDÜRÜ</a:t>
            </a:r>
            <a:endParaRPr lang="tr-TR" sz="3600" b="1" dirty="0"/>
          </a:p>
        </p:txBody>
      </p:sp>
      <p:sp>
        <p:nvSpPr>
          <p:cNvPr id="50178" name="2 İçerik Yer Tutucusu"/>
          <p:cNvSpPr>
            <a:spLocks noGrp="1"/>
          </p:cNvSpPr>
          <p:nvPr>
            <p:ph idx="1"/>
          </p:nvPr>
        </p:nvSpPr>
        <p:spPr>
          <a:xfrm>
            <a:off x="467544" y="836712"/>
            <a:ext cx="7128792" cy="4830663"/>
          </a:xfrm>
        </p:spPr>
        <p:txBody>
          <a:bodyPr/>
          <a:lstStyle/>
          <a:p>
            <a:pPr>
              <a:buClr>
                <a:srgbClr val="FF0000"/>
              </a:buClr>
              <a:buNone/>
            </a:pPr>
            <a:endParaRPr lang="tr-TR" altLang="tr-TR" sz="2400" dirty="0" smtClean="0"/>
          </a:p>
          <a:p>
            <a:pPr>
              <a:buClr>
                <a:srgbClr val="FF0000"/>
              </a:buClr>
              <a:buNone/>
            </a:pPr>
            <a:r>
              <a:rPr lang="tr-TR" altLang="tr-TR" sz="2400" dirty="0" smtClean="0"/>
              <a:t>    Laboratuara ulaşan numunenin güvenliği için ‘</a:t>
            </a:r>
            <a:r>
              <a:rPr lang="tr-TR" altLang="tr-TR" sz="2400" dirty="0" smtClean="0">
                <a:solidFill>
                  <a:srgbClr val="C00000"/>
                </a:solidFill>
              </a:rPr>
              <a:t>Numune Alma Prosedürü</a:t>
            </a:r>
            <a:r>
              <a:rPr lang="tr-TR" altLang="tr-TR" sz="2400" dirty="0" smtClean="0"/>
              <a:t>’nde belirtilen şartların sağlanmamış olması durumunda numune laboratuar tarafından analize alınmaz. </a:t>
            </a:r>
          </a:p>
          <a:p>
            <a:pPr>
              <a:buClr>
                <a:srgbClr val="FF0000"/>
              </a:buClr>
              <a:buNone/>
            </a:pPr>
            <a:endParaRPr lang="tr-TR" altLang="tr-TR" sz="2400" dirty="0" smtClean="0"/>
          </a:p>
          <a:p>
            <a:pPr>
              <a:buClr>
                <a:srgbClr val="FF0000"/>
              </a:buClr>
              <a:buNone/>
            </a:pPr>
            <a:endParaRPr lang="tr-TR" altLang="tr-TR" sz="2400" i="1" dirty="0" smtClean="0"/>
          </a:p>
        </p:txBody>
      </p:sp>
      <p:sp>
        <p:nvSpPr>
          <p:cNvPr id="50179" name="3 Slayt Numarası Yer Tutucusu"/>
          <p:cNvSpPr txBox="1">
            <a:spLocks noGrp="1"/>
          </p:cNvSpPr>
          <p:nvPr/>
        </p:nvSpPr>
        <p:spPr bwMode="auto">
          <a:xfrm>
            <a:off x="8610600" y="64166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tr-TR" altLang="tr-TR" sz="120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1042988" y="3068638"/>
            <a:ext cx="6697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180975" algn="l"/>
              </a:tabLst>
            </a:pPr>
            <a:endParaRPr lang="tr-TR" altLang="tr-TR" sz="3600"/>
          </a:p>
        </p:txBody>
      </p:sp>
      <p:sp>
        <p:nvSpPr>
          <p:cNvPr id="50186" name="Rectangle 14"/>
          <p:cNvSpPr>
            <a:spLocks noChangeArrowheads="1"/>
          </p:cNvSpPr>
          <p:nvPr/>
        </p:nvSpPr>
        <p:spPr bwMode="auto">
          <a:xfrm>
            <a:off x="1331640" y="3284984"/>
            <a:ext cx="7129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altLang="tr-TR" sz="4000" b="1">
              <a:solidFill>
                <a:schemeClr val="tx2"/>
              </a:solidFill>
            </a:endParaRPr>
          </a:p>
        </p:txBody>
      </p:sp>
      <p:sp>
        <p:nvSpPr>
          <p:cNvPr id="50188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sp>
        <p:nvSpPr>
          <p:cNvPr id="50189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pic>
        <p:nvPicPr>
          <p:cNvPr id="10" name="Picture 14" descr="ANd9GcTdc4CeQI2n1vSnCMJ_jvxWftNbpJADrt85QwAYXp7-kdbqr-g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156687"/>
            <a:ext cx="4392141" cy="222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36912"/>
            <a:ext cx="2217533" cy="131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 smtClean="0"/>
              <a:t>KAÇ ADET NUMUNE?</a:t>
            </a:r>
            <a:endParaRPr lang="tr-TR" sz="3600" b="1" dirty="0"/>
          </a:p>
        </p:txBody>
      </p:sp>
      <p:sp>
        <p:nvSpPr>
          <p:cNvPr id="50178" name="2 İçerik Yer Tutucusu"/>
          <p:cNvSpPr>
            <a:spLocks noGrp="1"/>
          </p:cNvSpPr>
          <p:nvPr>
            <p:ph idx="1"/>
          </p:nvPr>
        </p:nvSpPr>
        <p:spPr>
          <a:xfrm>
            <a:off x="467544" y="692696"/>
            <a:ext cx="7128792" cy="3960441"/>
          </a:xfrm>
        </p:spPr>
        <p:txBody>
          <a:bodyPr/>
          <a:lstStyle/>
          <a:p>
            <a:pPr>
              <a:buClr>
                <a:srgbClr val="FF0000"/>
              </a:buClr>
              <a:buNone/>
            </a:pPr>
            <a:r>
              <a:rPr lang="tr-TR" altLang="tr-TR" sz="2400" dirty="0" smtClean="0"/>
              <a:t>     Kalan </a:t>
            </a:r>
            <a:r>
              <a:rPr lang="tr-TR" altLang="tr-TR" sz="2400" u="sng" dirty="0" smtClean="0"/>
              <a:t>raf ömrü yedi günden az olan gıdalar, </a:t>
            </a:r>
            <a:r>
              <a:rPr lang="tr-TR" altLang="tr-TR" sz="2400" dirty="0" smtClean="0"/>
              <a:t>Mikrobiyolojik incelemeler</a:t>
            </a:r>
            <a:r>
              <a:rPr lang="tr-TR" altLang="tr-TR" sz="2400" u="sng" dirty="0" smtClean="0"/>
              <a:t>,</a:t>
            </a:r>
          </a:p>
          <a:p>
            <a:pPr>
              <a:buClr>
                <a:srgbClr val="FF0000"/>
              </a:buClr>
              <a:buNone/>
            </a:pPr>
            <a:r>
              <a:rPr lang="tr-TR" altLang="tr-TR" sz="2400" dirty="0" smtClean="0"/>
              <a:t>     Ürün miktarının şahit numunenin analizinin yapılabilmesi için yetersiz olduğu durumlarda </a:t>
            </a:r>
            <a:r>
              <a:rPr lang="tr-TR" altLang="tr-TR" sz="2400" dirty="0" smtClean="0">
                <a:solidFill>
                  <a:srgbClr val="C00000"/>
                </a:solidFill>
              </a:rPr>
              <a:t>bir takım </a:t>
            </a:r>
            <a:r>
              <a:rPr lang="tr-TR" altLang="tr-TR" sz="2400" dirty="0" smtClean="0"/>
              <a:t>numune alınır. </a:t>
            </a:r>
          </a:p>
          <a:p>
            <a:pPr>
              <a:buClr>
                <a:srgbClr val="FF0000"/>
              </a:buClr>
              <a:buNone/>
            </a:pPr>
            <a:r>
              <a:rPr lang="tr-TR" altLang="tr-TR" sz="2400" dirty="0" smtClean="0"/>
              <a:t>Bakanlıkça belirlenen laboratuarda muayene ve analizi yaptırılır. Kanun gereği, bu durumlarda </a:t>
            </a:r>
            <a:r>
              <a:rPr lang="tr-TR" altLang="tr-TR" sz="2400" dirty="0" smtClean="0">
                <a:solidFill>
                  <a:srgbClr val="C00000"/>
                </a:solidFill>
              </a:rPr>
              <a:t>analiz sonucuna itiraz edilemez.</a:t>
            </a:r>
          </a:p>
          <a:p>
            <a:pPr>
              <a:buClr>
                <a:srgbClr val="FF0000"/>
              </a:buClr>
              <a:buNone/>
            </a:pPr>
            <a:endParaRPr lang="tr-TR" altLang="tr-TR" sz="2400" dirty="0" smtClean="0"/>
          </a:p>
          <a:p>
            <a:pPr>
              <a:buClr>
                <a:srgbClr val="FF0000"/>
              </a:buClr>
              <a:buNone/>
            </a:pPr>
            <a:endParaRPr lang="tr-TR" altLang="tr-TR" sz="2400" i="1" dirty="0" smtClean="0"/>
          </a:p>
        </p:txBody>
      </p:sp>
      <p:sp>
        <p:nvSpPr>
          <p:cNvPr id="50179" name="3 Slayt Numarası Yer Tutucusu"/>
          <p:cNvSpPr txBox="1">
            <a:spLocks noGrp="1"/>
          </p:cNvSpPr>
          <p:nvPr/>
        </p:nvSpPr>
        <p:spPr bwMode="auto">
          <a:xfrm>
            <a:off x="8610600" y="64166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tr-TR" altLang="tr-TR" sz="120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1042988" y="3068638"/>
            <a:ext cx="6697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180975" algn="l"/>
              </a:tabLst>
            </a:pPr>
            <a:endParaRPr lang="tr-TR" altLang="tr-TR" sz="3600"/>
          </a:p>
        </p:txBody>
      </p:sp>
      <p:sp>
        <p:nvSpPr>
          <p:cNvPr id="50186" name="Rectangle 14"/>
          <p:cNvSpPr>
            <a:spLocks noChangeArrowheads="1"/>
          </p:cNvSpPr>
          <p:nvPr/>
        </p:nvSpPr>
        <p:spPr bwMode="auto">
          <a:xfrm>
            <a:off x="1331640" y="3284984"/>
            <a:ext cx="7129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altLang="tr-TR" sz="4000" b="1">
              <a:solidFill>
                <a:schemeClr val="tx2"/>
              </a:solidFill>
            </a:endParaRPr>
          </a:p>
        </p:txBody>
      </p:sp>
      <p:sp>
        <p:nvSpPr>
          <p:cNvPr id="50188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sp>
        <p:nvSpPr>
          <p:cNvPr id="50189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pic>
        <p:nvPicPr>
          <p:cNvPr id="20" name="Picture 6" descr="b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930" y="1340768"/>
            <a:ext cx="1709069" cy="194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ANd9GcRSaw4FJPzNBiylqe4beeEwOstD8p3DBexY4ZB3NE_b4yLj8h1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439090"/>
            <a:ext cx="4248471" cy="215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3187" name="Object 4"/>
          <p:cNvGraphicFramePr>
            <a:graphicFrameLocks noChangeAspect="1"/>
          </p:cNvGraphicFramePr>
          <p:nvPr/>
        </p:nvGraphicFramePr>
        <p:xfrm>
          <a:off x="1403648" y="4725144"/>
          <a:ext cx="891444" cy="1916832"/>
        </p:xfrm>
        <a:graphic>
          <a:graphicData uri="http://schemas.openxmlformats.org/presentationml/2006/ole">
            <p:oleObj spid="_x0000_s93187" name="Clip" r:id="rId5" imgW="1857375" imgH="3995738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 smtClean="0"/>
              <a:t>KAÇ ADET NUMUNE?</a:t>
            </a:r>
            <a:endParaRPr lang="tr-TR" sz="3600" b="1" dirty="0"/>
          </a:p>
        </p:txBody>
      </p:sp>
      <p:sp>
        <p:nvSpPr>
          <p:cNvPr id="50178" name="2 İçerik Yer Tutucusu"/>
          <p:cNvSpPr>
            <a:spLocks noGrp="1"/>
          </p:cNvSpPr>
          <p:nvPr>
            <p:ph idx="1"/>
          </p:nvPr>
        </p:nvSpPr>
        <p:spPr>
          <a:xfrm>
            <a:off x="467544" y="836713"/>
            <a:ext cx="7128792" cy="3816424"/>
          </a:xfrm>
        </p:spPr>
        <p:txBody>
          <a:bodyPr/>
          <a:lstStyle/>
          <a:p>
            <a:pPr>
              <a:buClr>
                <a:srgbClr val="FF0000"/>
              </a:buClr>
              <a:buNone/>
            </a:pPr>
            <a:endParaRPr lang="tr-TR" altLang="tr-TR" sz="2400" dirty="0" smtClean="0"/>
          </a:p>
          <a:p>
            <a:pPr>
              <a:buClr>
                <a:srgbClr val="FF0000"/>
              </a:buClr>
              <a:buNone/>
            </a:pPr>
            <a:r>
              <a:rPr lang="tr-TR" altLang="tr-TR" sz="2400" dirty="0" smtClean="0"/>
              <a:t>Özel durumlar dışında, kontrol görevlisi tarafından </a:t>
            </a:r>
            <a:r>
              <a:rPr lang="tr-TR" altLang="tr-TR" sz="2400" dirty="0" smtClean="0">
                <a:solidFill>
                  <a:srgbClr val="FF0000"/>
                </a:solidFill>
              </a:rPr>
              <a:t>iki takım numune alınır.</a:t>
            </a:r>
            <a:r>
              <a:rPr lang="tr-TR" altLang="tr-TR" sz="2400" dirty="0" smtClean="0"/>
              <a:t> Birinci takım numunenin muayene ve analizi, Bakanlıkça belirlenen laboratuarda yapılır. </a:t>
            </a:r>
            <a:endParaRPr lang="tr-TR" altLang="tr-TR" sz="2000" i="1" dirty="0" smtClean="0"/>
          </a:p>
          <a:p>
            <a:pPr>
              <a:buClr>
                <a:srgbClr val="FF0000"/>
              </a:buClr>
              <a:buNone/>
            </a:pPr>
            <a:endParaRPr lang="tr-TR" altLang="tr-TR" sz="2400" i="1" dirty="0" smtClean="0"/>
          </a:p>
        </p:txBody>
      </p:sp>
      <p:sp>
        <p:nvSpPr>
          <p:cNvPr id="50179" name="3 Slayt Numarası Yer Tutucusu"/>
          <p:cNvSpPr txBox="1">
            <a:spLocks noGrp="1"/>
          </p:cNvSpPr>
          <p:nvPr/>
        </p:nvSpPr>
        <p:spPr bwMode="auto">
          <a:xfrm>
            <a:off x="8610600" y="64166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tr-TR" altLang="tr-TR" sz="120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1042988" y="3068638"/>
            <a:ext cx="6697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180975" algn="l"/>
              </a:tabLst>
            </a:pPr>
            <a:endParaRPr lang="tr-TR" altLang="tr-TR" sz="3600"/>
          </a:p>
        </p:txBody>
      </p:sp>
      <p:sp>
        <p:nvSpPr>
          <p:cNvPr id="50186" name="Rectangle 14"/>
          <p:cNvSpPr>
            <a:spLocks noChangeArrowheads="1"/>
          </p:cNvSpPr>
          <p:nvPr/>
        </p:nvSpPr>
        <p:spPr bwMode="auto">
          <a:xfrm>
            <a:off x="1331640" y="3284984"/>
            <a:ext cx="7129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altLang="tr-TR" sz="4000" b="1">
              <a:solidFill>
                <a:schemeClr val="tx2"/>
              </a:solidFill>
            </a:endParaRPr>
          </a:p>
        </p:txBody>
      </p:sp>
      <p:sp>
        <p:nvSpPr>
          <p:cNvPr id="50188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sp>
        <p:nvSpPr>
          <p:cNvPr id="50189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pic>
        <p:nvPicPr>
          <p:cNvPr id="13" name="Picture 17" descr="ANd9GcTqSDOgG1cv_ke1hd26ga1pdUVk6bEHJ9UxEd7cxNBS7DMqD55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149080"/>
            <a:ext cx="2087562" cy="2303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Picture 17" descr="ANd9GcTqSDOgG1cv_ke1hd26ga1pdUVk6bEHJ9UxEd7cxNBS7DMqD55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2087562" cy="2303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Picture 6" descr="b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490592"/>
            <a:ext cx="685229" cy="58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i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73016"/>
            <a:ext cx="367887" cy="50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https://encrypted-tbn2.gstatic.com/images?q=tbn:ANd9GcTmHDZdSrW9MZPNSgaD9Yb8Zv05sHeZdMNDlPloDZa1frhF2U0eD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780928"/>
            <a:ext cx="1800200" cy="172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 smtClean="0"/>
              <a:t>ANALİZ SONUCU VE İTİRAZ</a:t>
            </a:r>
            <a:endParaRPr lang="tr-TR" sz="3600" b="1" dirty="0"/>
          </a:p>
        </p:txBody>
      </p:sp>
      <p:sp>
        <p:nvSpPr>
          <p:cNvPr id="50178" name="2 İçerik Yer Tutucusu"/>
          <p:cNvSpPr>
            <a:spLocks noGrp="1"/>
          </p:cNvSpPr>
          <p:nvPr>
            <p:ph idx="1"/>
          </p:nvPr>
        </p:nvSpPr>
        <p:spPr>
          <a:xfrm>
            <a:off x="1043608" y="836712"/>
            <a:ext cx="6840760" cy="5544615"/>
          </a:xfrm>
        </p:spPr>
        <p:txBody>
          <a:bodyPr/>
          <a:lstStyle/>
          <a:p>
            <a:pPr marL="609600" indent="-609600">
              <a:buClr>
                <a:schemeClr val="accent2"/>
              </a:buClr>
              <a:buFont typeface="Wingdings" pitchFamily="2" charset="2"/>
              <a:buChar char="v"/>
            </a:pPr>
            <a:r>
              <a:rPr lang="tr-TR" altLang="tr-TR" sz="2400" dirty="0" smtClean="0"/>
              <a:t>İkinci takım olan </a:t>
            </a:r>
            <a:r>
              <a:rPr lang="tr-TR" altLang="tr-TR" sz="2400" dirty="0" smtClean="0">
                <a:solidFill>
                  <a:srgbClr val="C00000"/>
                </a:solidFill>
              </a:rPr>
              <a:t>şahit numune</a:t>
            </a:r>
            <a:r>
              <a:rPr lang="tr-TR" altLang="tr-TR" sz="2400" dirty="0" smtClean="0"/>
              <a:t>, Bakanlık İl/İlçe Müdürlüğünde muhafaza edilir. </a:t>
            </a:r>
          </a:p>
          <a:p>
            <a:pPr marL="609600" indent="-609600">
              <a:buClr>
                <a:srgbClr val="FF0000"/>
              </a:buClr>
              <a:buFont typeface="Wingdings" pitchFamily="2" charset="2"/>
              <a:buChar char="v"/>
            </a:pPr>
            <a:r>
              <a:rPr lang="tr-TR" altLang="tr-TR" sz="2400" dirty="0" smtClean="0"/>
              <a:t>Ancak işletmecinin talep etmesi halinde </a:t>
            </a:r>
            <a:r>
              <a:rPr lang="tr-TR" altLang="tr-TR" sz="2400" dirty="0" smtClean="0">
                <a:solidFill>
                  <a:srgbClr val="C00000"/>
                </a:solidFill>
              </a:rPr>
              <a:t>üçüncü takım </a:t>
            </a:r>
            <a:r>
              <a:rPr lang="tr-TR" altLang="tr-TR" sz="2400" dirty="0" smtClean="0"/>
              <a:t>numune gıda işletmecisine bırakılır. </a:t>
            </a:r>
          </a:p>
          <a:p>
            <a:pPr marL="609600" indent="-609600">
              <a:buClr>
                <a:srgbClr val="FF0000"/>
              </a:buClr>
              <a:buFont typeface="Wingdings" pitchFamily="2" charset="2"/>
              <a:buChar char="v"/>
            </a:pPr>
            <a:r>
              <a:rPr lang="tr-TR" altLang="tr-TR" sz="2400" dirty="0" smtClean="0"/>
              <a:t>Gıda işletmecisi, birinci takım numuneye ait muayene ve analiz raporu sonucuna, tebliğ edildiği tarihten itibaren </a:t>
            </a:r>
            <a:r>
              <a:rPr lang="tr-TR" altLang="tr-TR" sz="2400" u="sng" dirty="0" smtClean="0">
                <a:solidFill>
                  <a:srgbClr val="FF0000"/>
                </a:solidFill>
              </a:rPr>
              <a:t>en geç yedi gün içerisinde</a:t>
            </a:r>
            <a:r>
              <a:rPr lang="tr-TR" altLang="tr-TR" sz="2400" dirty="0" smtClean="0"/>
              <a:t> Bakanlık İl/İlçe müdürlüğüne itiraz edebilir. </a:t>
            </a:r>
          </a:p>
          <a:p>
            <a:pPr marL="609600" indent="-609600">
              <a:buClr>
                <a:srgbClr val="FF0000"/>
              </a:buClr>
              <a:buFont typeface="Wingdings" pitchFamily="2" charset="2"/>
              <a:buChar char="v"/>
            </a:pPr>
            <a:r>
              <a:rPr lang="tr-TR" altLang="tr-TR" sz="2400" dirty="0" smtClean="0"/>
              <a:t>Şahit numunenin muayene ve analizi Bakanlıkça belirlenen laboratuarda yaptırılır.</a:t>
            </a:r>
          </a:p>
          <a:p>
            <a:pPr marL="609600" indent="-609600">
              <a:buClr>
                <a:srgbClr val="FF0000"/>
              </a:buClr>
              <a:buFont typeface="Wingdings" pitchFamily="2" charset="2"/>
              <a:buChar char="v"/>
            </a:pPr>
            <a:r>
              <a:rPr lang="tr-TR" altLang="tr-TR" sz="2400" b="1" dirty="0" smtClean="0"/>
              <a:t> </a:t>
            </a:r>
            <a:r>
              <a:rPr lang="tr-TR" altLang="tr-TR" sz="2400" dirty="0" smtClean="0"/>
              <a:t>İtirazdan kaynaklanan masraflar ilgililer tarafından karşılanır.</a:t>
            </a:r>
          </a:p>
          <a:p>
            <a:pPr marL="609600" indent="-609600">
              <a:buClr>
                <a:srgbClr val="FF0000"/>
              </a:buClr>
              <a:buFont typeface="Wingdings" pitchFamily="2" charset="2"/>
              <a:buChar char="v"/>
            </a:pPr>
            <a:endParaRPr lang="tr-TR" altLang="tr-TR" sz="2400" i="1" dirty="0" smtClean="0"/>
          </a:p>
          <a:p>
            <a:pPr marL="609600" indent="-609600">
              <a:buClr>
                <a:schemeClr val="accent2"/>
              </a:buClr>
              <a:buFont typeface="Wingdings" pitchFamily="2" charset="2"/>
              <a:buChar char="v"/>
            </a:pPr>
            <a:endParaRPr lang="tr-TR" altLang="tr-TR" sz="2400" dirty="0" smtClean="0"/>
          </a:p>
          <a:p>
            <a:pPr marL="609600" indent="-609600">
              <a:buClr>
                <a:schemeClr val="accent2"/>
              </a:buClr>
              <a:buFont typeface="Wingdings" pitchFamily="2" charset="2"/>
              <a:buChar char="v"/>
            </a:pPr>
            <a:endParaRPr lang="tr-TR" altLang="tr-TR" sz="2000" i="1" dirty="0" smtClean="0"/>
          </a:p>
          <a:p>
            <a:pPr>
              <a:buClr>
                <a:srgbClr val="FF0000"/>
              </a:buClr>
              <a:buNone/>
            </a:pPr>
            <a:endParaRPr lang="tr-TR" altLang="tr-TR" sz="2400" i="1" dirty="0" smtClean="0"/>
          </a:p>
        </p:txBody>
      </p:sp>
      <p:sp>
        <p:nvSpPr>
          <p:cNvPr id="50179" name="3 Slayt Numarası Yer Tutucusu"/>
          <p:cNvSpPr txBox="1">
            <a:spLocks noGrp="1"/>
          </p:cNvSpPr>
          <p:nvPr/>
        </p:nvSpPr>
        <p:spPr bwMode="auto">
          <a:xfrm>
            <a:off x="8610600" y="64166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tr-TR" altLang="tr-TR" sz="120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50186" name="Rectangle 14"/>
          <p:cNvSpPr>
            <a:spLocks noChangeArrowheads="1"/>
          </p:cNvSpPr>
          <p:nvPr/>
        </p:nvSpPr>
        <p:spPr bwMode="auto">
          <a:xfrm>
            <a:off x="1331640" y="3284984"/>
            <a:ext cx="7129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altLang="tr-TR" sz="4000" b="1">
              <a:solidFill>
                <a:schemeClr val="tx2"/>
              </a:solidFill>
            </a:endParaRPr>
          </a:p>
        </p:txBody>
      </p:sp>
      <p:sp>
        <p:nvSpPr>
          <p:cNvPr id="50188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sp>
        <p:nvSpPr>
          <p:cNvPr id="50189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pic>
        <p:nvPicPr>
          <p:cNvPr id="19" name="Picture 18" descr="ANd9GcRWAmqKYlr2LcQ4oV8MshkVGXe6wAaQy5GYJ2c9Du2pk4IXeO2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661248"/>
            <a:ext cx="1386111" cy="93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 smtClean="0"/>
              <a:t>ANALİZ SONUCU VE İTİRAZ</a:t>
            </a:r>
            <a:endParaRPr lang="tr-TR" sz="3600" b="1" dirty="0"/>
          </a:p>
        </p:txBody>
      </p:sp>
      <p:sp>
        <p:nvSpPr>
          <p:cNvPr id="50178" name="2 İçerik Yer Tutucusu"/>
          <p:cNvSpPr>
            <a:spLocks noGrp="1"/>
          </p:cNvSpPr>
          <p:nvPr>
            <p:ph idx="1"/>
          </p:nvPr>
        </p:nvSpPr>
        <p:spPr>
          <a:xfrm>
            <a:off x="611560" y="692696"/>
            <a:ext cx="7848872" cy="5688631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tr-TR" altLang="tr-TR" sz="22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tr-TR" altLang="tr-TR" sz="2200" dirty="0" smtClean="0"/>
              <a:t>Gıda işletmecisi ürünün </a:t>
            </a:r>
            <a:r>
              <a:rPr lang="tr-TR" altLang="tr-TR" sz="2200" dirty="0" smtClean="0">
                <a:solidFill>
                  <a:srgbClr val="C00000"/>
                </a:solidFill>
              </a:rPr>
              <a:t>son tüketim tarihi geçmeden itiraz hakkını kullanıp kullanmayacağını </a:t>
            </a:r>
            <a:r>
              <a:rPr lang="tr-TR" altLang="tr-TR" sz="2200" dirty="0" smtClean="0"/>
              <a:t>eş zamanlı olarak analizi yapan laboratuara ve il müdürlüğüne yazılı olarak bildirir.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tr-TR" altLang="tr-TR" sz="2200" dirty="0" smtClean="0"/>
              <a:t> İtiraz durumunda, şahit numunenin analizi ilk analizin yapıldığı laboratuarda veya Bakanlıkça uygun görülen başka bir laboratuarda yaptırılır. </a:t>
            </a:r>
          </a:p>
          <a:p>
            <a:pPr>
              <a:buClr>
                <a:srgbClr val="FF0000"/>
              </a:buClr>
              <a:buNone/>
            </a:pPr>
            <a:endParaRPr lang="tr-TR" altLang="tr-TR" sz="2400" dirty="0" smtClean="0"/>
          </a:p>
          <a:p>
            <a:pPr marL="609600" indent="-609600">
              <a:buClr>
                <a:schemeClr val="accent2"/>
              </a:buClr>
              <a:buFont typeface="Wingdings" pitchFamily="2" charset="2"/>
              <a:buChar char="v"/>
            </a:pPr>
            <a:endParaRPr lang="tr-TR" altLang="tr-TR" sz="2000" i="1" dirty="0" smtClean="0"/>
          </a:p>
          <a:p>
            <a:pPr>
              <a:buClr>
                <a:srgbClr val="FF0000"/>
              </a:buClr>
              <a:buNone/>
            </a:pPr>
            <a:endParaRPr lang="tr-TR" altLang="tr-TR" sz="2400" i="1" dirty="0" smtClean="0"/>
          </a:p>
        </p:txBody>
      </p:sp>
      <p:sp>
        <p:nvSpPr>
          <p:cNvPr id="50179" name="3 Slayt Numarası Yer Tutucusu"/>
          <p:cNvSpPr txBox="1">
            <a:spLocks noGrp="1"/>
          </p:cNvSpPr>
          <p:nvPr/>
        </p:nvSpPr>
        <p:spPr bwMode="auto">
          <a:xfrm>
            <a:off x="8610600" y="64166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tr-TR" altLang="tr-TR" sz="120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50188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sp>
        <p:nvSpPr>
          <p:cNvPr id="50189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pic>
        <p:nvPicPr>
          <p:cNvPr id="8" name="Picture 13" descr="ANd9GcRwJsq9sO3URejDg3mgdWy483CPYYO9AuSaHdD6TShbWQ1hWxAT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509120"/>
            <a:ext cx="3575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s://encrypted-tbn0.gstatic.com/images?q=tbn:ANd9GcRmWQE4iJyx1UmzdhNihFAI51kqi2D-WzUw62mErrW2PvO1Q_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73016"/>
            <a:ext cx="215209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 smtClean="0"/>
              <a:t>ANALİZ RAPORU</a:t>
            </a:r>
            <a:endParaRPr lang="tr-TR" sz="3600" b="1" dirty="0"/>
          </a:p>
        </p:txBody>
      </p:sp>
      <p:sp>
        <p:nvSpPr>
          <p:cNvPr id="50178" name="2 İçerik Yer Tutucusu"/>
          <p:cNvSpPr>
            <a:spLocks noGrp="1"/>
          </p:cNvSpPr>
          <p:nvPr>
            <p:ph idx="1"/>
          </p:nvPr>
        </p:nvSpPr>
        <p:spPr>
          <a:xfrm>
            <a:off x="611560" y="1484784"/>
            <a:ext cx="7732340" cy="4182591"/>
          </a:xfrm>
        </p:spPr>
        <p:txBody>
          <a:bodyPr/>
          <a:lstStyle/>
          <a:p>
            <a:pPr>
              <a:buClr>
                <a:srgbClr val="FF0000"/>
              </a:buClr>
              <a:buNone/>
            </a:pPr>
            <a:endParaRPr lang="tr-TR" altLang="tr-TR" sz="2200" dirty="0" smtClean="0"/>
          </a:p>
          <a:p>
            <a:pPr>
              <a:buClr>
                <a:srgbClr val="FF0000"/>
              </a:buClr>
              <a:buNone/>
            </a:pPr>
            <a:r>
              <a:rPr lang="tr-TR" altLang="tr-TR" sz="2200" dirty="0" smtClean="0"/>
              <a:t>Muayene ve analiz sonucunun değerlendirilmesi analizi yapan laboratuar tarafından yapılır.</a:t>
            </a:r>
            <a:endParaRPr lang="tr-TR" altLang="tr-TR" sz="2200" i="1" dirty="0" smtClean="0"/>
          </a:p>
          <a:p>
            <a:pPr>
              <a:buClr>
                <a:srgbClr val="FF0000"/>
              </a:buClr>
              <a:buNone/>
            </a:pPr>
            <a:endParaRPr lang="tr-TR" altLang="tr-TR" sz="2000" i="1" dirty="0" smtClean="0"/>
          </a:p>
        </p:txBody>
      </p:sp>
      <p:sp>
        <p:nvSpPr>
          <p:cNvPr id="50179" name="3 Slayt Numarası Yer Tutucusu"/>
          <p:cNvSpPr txBox="1">
            <a:spLocks noGrp="1"/>
          </p:cNvSpPr>
          <p:nvPr/>
        </p:nvSpPr>
        <p:spPr bwMode="auto">
          <a:xfrm>
            <a:off x="8610600" y="64166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tr-TR" altLang="tr-TR" sz="120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50188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sp>
        <p:nvSpPr>
          <p:cNvPr id="50189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 altLang="tr-TR"/>
          </a:p>
        </p:txBody>
      </p:sp>
      <p:sp>
        <p:nvSpPr>
          <p:cNvPr id="10" name="9 Dikdörtgen"/>
          <p:cNvSpPr/>
          <p:nvPr/>
        </p:nvSpPr>
        <p:spPr>
          <a:xfrm>
            <a:off x="611560" y="908720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altLang="tr-TR" dirty="0" smtClean="0"/>
          </a:p>
          <a:p>
            <a:endParaRPr lang="tr-TR" altLang="tr-TR" dirty="0" smtClean="0"/>
          </a:p>
          <a:p>
            <a:endParaRPr lang="tr-TR" altLang="tr-TR" dirty="0" smtClean="0"/>
          </a:p>
          <a:p>
            <a:endParaRPr lang="tr-TR" altLang="tr-TR" dirty="0" smtClean="0"/>
          </a:p>
          <a:p>
            <a:r>
              <a:rPr lang="tr-TR" altLang="tr-TR" dirty="0" smtClean="0"/>
              <a:t> </a:t>
            </a:r>
          </a:p>
          <a:p>
            <a:endParaRPr lang="tr-TR" altLang="tr-TR" dirty="0" smtClean="0"/>
          </a:p>
          <a:p>
            <a:endParaRPr lang="tr-TR" altLang="tr-TR" dirty="0" smtClean="0"/>
          </a:p>
          <a:p>
            <a:r>
              <a:rPr lang="tr-TR" altLang="tr-TR" sz="2200" dirty="0" smtClean="0"/>
              <a:t>Şahit numuneye ait muayene ve analiz rapor sonucu kesin olup verilecek karara esastır.</a:t>
            </a:r>
            <a:endParaRPr lang="tr-TR" altLang="tr-TR" sz="2200" dirty="0"/>
          </a:p>
        </p:txBody>
      </p:sp>
      <p:pic>
        <p:nvPicPr>
          <p:cNvPr id="13" name="Picture 15" descr="ANd9GcRw4TWXzRHiLi2UAn94Q50zRHbyIeJK0aUh6I_y_6Xp1EuV1d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397272"/>
            <a:ext cx="1415616" cy="103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437112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https://encrypted-tbn0.gstatic.com/images?q=tbn:ANd9GcT2aDFKuAbzRgCoA9WsWVaAc0Zn2et89ovakyQUXEqLkpriJdzij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725144"/>
            <a:ext cx="3384376" cy="16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ANd9GcRAZ_mn6tQBFle5_0G81kriHQTqV3wt-sj7rGei2uvLtp1IGuXD8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8639"/>
            <a:ext cx="1368152" cy="13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54" y="1412776"/>
            <a:ext cx="2778946" cy="2778946"/>
          </a:xfrm>
          <a:prstGeom prst="rect">
            <a:avLst/>
          </a:prstGeom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 smtClean="0"/>
              <a:t>İDARİ YAPTIRIM TÜRLERİ</a:t>
            </a:r>
            <a:endParaRPr lang="tr-TR" sz="36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908720"/>
            <a:ext cx="5760640" cy="4758655"/>
          </a:xfrm>
        </p:spPr>
        <p:txBody>
          <a:bodyPr/>
          <a:lstStyle/>
          <a:p>
            <a:pPr algn="just"/>
            <a:r>
              <a:rPr lang="tr-TR" sz="2400" dirty="0">
                <a:latin typeface="+mj-lt"/>
              </a:rPr>
              <a:t>Mülkiyetin kamuya geçirilmesi</a:t>
            </a:r>
            <a:r>
              <a:rPr lang="tr-TR" sz="2400" dirty="0" smtClean="0">
                <a:latin typeface="+mj-lt"/>
              </a:rPr>
              <a:t>,</a:t>
            </a:r>
          </a:p>
          <a:p>
            <a:pPr algn="just"/>
            <a:endParaRPr lang="tr-TR" sz="1000" dirty="0">
              <a:latin typeface="+mj-lt"/>
            </a:endParaRPr>
          </a:p>
          <a:p>
            <a:pPr algn="just"/>
            <a:r>
              <a:rPr lang="tr-TR" sz="2400" dirty="0" smtClean="0">
                <a:latin typeface="+mj-lt"/>
              </a:rPr>
              <a:t>İdari para cezası,</a:t>
            </a:r>
          </a:p>
          <a:p>
            <a:pPr marL="0" indent="0" algn="just">
              <a:buNone/>
            </a:pPr>
            <a:endParaRPr lang="tr-TR" sz="1000" dirty="0" smtClean="0">
              <a:latin typeface="+mj-lt"/>
            </a:endParaRPr>
          </a:p>
          <a:p>
            <a:pPr algn="just"/>
            <a:r>
              <a:rPr lang="tr-TR" sz="2400" dirty="0" smtClean="0">
                <a:latin typeface="+mj-lt"/>
              </a:rPr>
              <a:t>Piyasadan toplatma,</a:t>
            </a:r>
          </a:p>
          <a:p>
            <a:pPr marL="0" indent="0" algn="just">
              <a:buNone/>
            </a:pPr>
            <a:endParaRPr lang="tr-TR" sz="1000" dirty="0" smtClean="0">
              <a:latin typeface="+mj-lt"/>
            </a:endParaRPr>
          </a:p>
          <a:p>
            <a:pPr algn="just"/>
            <a:r>
              <a:rPr lang="tr-TR" sz="2400" dirty="0" smtClean="0">
                <a:latin typeface="+mj-lt"/>
              </a:rPr>
              <a:t>Ürünlere el koyma,</a:t>
            </a:r>
          </a:p>
          <a:p>
            <a:pPr algn="just"/>
            <a:endParaRPr lang="tr-TR" sz="1000" dirty="0" smtClean="0">
              <a:latin typeface="+mj-lt"/>
            </a:endParaRPr>
          </a:p>
          <a:p>
            <a:pPr algn="just"/>
            <a:r>
              <a:rPr lang="tr-TR" sz="2400" dirty="0" smtClean="0">
                <a:latin typeface="+mj-lt"/>
              </a:rPr>
              <a:t>Etiket bilgileri mevzuata uygun hallere getirilinceye kadar ürünlerin satışını durdurma,</a:t>
            </a:r>
          </a:p>
          <a:p>
            <a:pPr marL="0" indent="0" algn="just">
              <a:buNone/>
            </a:pPr>
            <a:endParaRPr lang="tr-TR" sz="1000" dirty="0" smtClean="0">
              <a:latin typeface="+mj-lt"/>
            </a:endParaRPr>
          </a:p>
          <a:p>
            <a:pPr algn="just"/>
            <a:r>
              <a:rPr lang="tr-TR" sz="2400" dirty="0" smtClean="0">
                <a:latin typeface="+mj-lt"/>
              </a:rPr>
              <a:t>Faaliyetten Men</a:t>
            </a:r>
          </a:p>
          <a:p>
            <a:pPr algn="just"/>
            <a:endParaRPr lang="tr-TR" sz="1000" dirty="0" smtClean="0">
              <a:latin typeface="+mj-lt"/>
            </a:endParaRPr>
          </a:p>
          <a:p>
            <a:pPr algn="just"/>
            <a:r>
              <a:rPr lang="tr-TR" sz="2400" dirty="0" smtClean="0">
                <a:latin typeface="+mj-lt"/>
              </a:rPr>
              <a:t>Cumhuriyet Savcılığına Suç Duyurusu</a:t>
            </a:r>
            <a:r>
              <a:rPr lang="tr-TR" sz="2000" dirty="0" smtClean="0"/>
              <a:t> </a:t>
            </a:r>
            <a:endParaRPr lang="tr-TR" sz="2400" dirty="0">
              <a:latin typeface="+mj-lt"/>
            </a:endParaRPr>
          </a:p>
        </p:txBody>
      </p:sp>
      <p:pic>
        <p:nvPicPr>
          <p:cNvPr id="8" name="2 Res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085184"/>
            <a:ext cx="2298393" cy="136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20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 smtClean="0"/>
              <a:t>DENETİM SONUCU</a:t>
            </a:r>
            <a:endParaRPr lang="tr-TR" sz="36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552575"/>
            <a:ext cx="5055468" cy="4114800"/>
          </a:xfrm>
        </p:spPr>
        <p:txBody>
          <a:bodyPr/>
          <a:lstStyle/>
          <a:p>
            <a:endParaRPr lang="tr-TR" sz="2200" dirty="0" smtClean="0">
              <a:solidFill>
                <a:schemeClr val="tx1"/>
              </a:solidFill>
            </a:endParaRPr>
          </a:p>
          <a:p>
            <a:endParaRPr lang="tr-TR" sz="2200" dirty="0"/>
          </a:p>
          <a:p>
            <a:endParaRPr lang="tr-TR" sz="2200" dirty="0" smtClean="0">
              <a:solidFill>
                <a:schemeClr val="tx1"/>
              </a:solidFill>
            </a:endParaRPr>
          </a:p>
          <a:p>
            <a:endParaRPr lang="tr-TR" sz="2200" dirty="0"/>
          </a:p>
          <a:p>
            <a:endParaRPr lang="tr-TR" sz="2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tr-TR" sz="2200" dirty="0" smtClean="0">
              <a:solidFill>
                <a:schemeClr val="tx1"/>
              </a:solidFill>
            </a:endParaRPr>
          </a:p>
          <a:p>
            <a:r>
              <a:rPr lang="tr-TR" sz="2200" dirty="0" smtClean="0">
                <a:solidFill>
                  <a:schemeClr val="tx1"/>
                </a:solidFill>
              </a:rPr>
              <a:t>Numunede </a:t>
            </a:r>
            <a:r>
              <a:rPr lang="tr-TR" sz="2200" dirty="0">
                <a:solidFill>
                  <a:schemeClr val="tx1"/>
                </a:solidFill>
              </a:rPr>
              <a:t>tespit edilen olumsuzluğun </a:t>
            </a:r>
            <a:r>
              <a:rPr lang="tr-TR" sz="2200" dirty="0" smtClean="0">
                <a:solidFill>
                  <a:srgbClr val="FF0000"/>
                </a:solidFill>
              </a:rPr>
              <a:t>sorumlusu belirlenir.</a:t>
            </a:r>
          </a:p>
          <a:p>
            <a:pPr algn="just"/>
            <a:r>
              <a:rPr lang="tr-TR" sz="2200" dirty="0" smtClean="0">
                <a:latin typeface="+mj-lt"/>
              </a:rPr>
              <a:t>Belirlenen sorumluya </a:t>
            </a:r>
            <a:r>
              <a:rPr lang="tr-TR" sz="2200" dirty="0" smtClean="0">
                <a:solidFill>
                  <a:srgbClr val="FF0000"/>
                </a:solidFill>
                <a:latin typeface="+mj-lt"/>
              </a:rPr>
              <a:t>idari yaptırım uygulanır.</a:t>
            </a:r>
          </a:p>
          <a:p>
            <a:pPr marL="0" indent="0" algn="just">
              <a:buNone/>
            </a:pPr>
            <a:endParaRPr lang="tr-TR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tr-TR" sz="2400" dirty="0">
              <a:latin typeface="+mj-lt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46" y="1628800"/>
            <a:ext cx="1944216" cy="19442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9383"/>
            <a:ext cx="2016224" cy="201622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40" y="1618903"/>
            <a:ext cx="1785242" cy="178524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3" y="1834937"/>
            <a:ext cx="1215168" cy="1605115"/>
          </a:xfrm>
          <a:prstGeom prst="rect">
            <a:avLst/>
          </a:prstGeom>
        </p:spPr>
      </p:pic>
      <p:pic>
        <p:nvPicPr>
          <p:cNvPr id="9" name="Resim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861048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476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64704"/>
            <a:ext cx="4320480" cy="4968551"/>
          </a:xfrm>
        </p:spPr>
        <p:txBody>
          <a:bodyPr/>
          <a:lstStyle/>
          <a:p>
            <a:endParaRPr lang="tr-TR" altLang="tr-TR" sz="2000" dirty="0" smtClean="0"/>
          </a:p>
          <a:p>
            <a:r>
              <a:rPr lang="tr-TR" altLang="tr-TR" sz="2000" dirty="0" smtClean="0"/>
              <a:t>Kontrol görevlisi, </a:t>
            </a:r>
            <a:r>
              <a:rPr lang="tr-TR" altLang="tr-TR" sz="2000" dirty="0" smtClean="0">
                <a:solidFill>
                  <a:srgbClr val="C00000"/>
                </a:solidFill>
              </a:rPr>
              <a:t>muayene ve analiz raporu </a:t>
            </a:r>
            <a:r>
              <a:rPr lang="tr-TR" altLang="tr-TR" sz="2000" dirty="0" smtClean="0"/>
              <a:t>ile birlikte </a:t>
            </a:r>
            <a:r>
              <a:rPr lang="tr-TR" altLang="tr-TR" sz="2000" dirty="0" smtClean="0">
                <a:solidFill>
                  <a:srgbClr val="C00000"/>
                </a:solidFill>
              </a:rPr>
              <a:t>denetim sonunda düzenlediği raporu</a:t>
            </a:r>
            <a:r>
              <a:rPr lang="tr-TR" altLang="tr-TR" sz="2000" dirty="0" smtClean="0"/>
              <a:t>, mevcut mevzuat dâhilinde nihai olarak değerlendirerek </a:t>
            </a:r>
            <a:r>
              <a:rPr lang="tr-TR" altLang="tr-TR" sz="2000" dirty="0" smtClean="0">
                <a:solidFill>
                  <a:srgbClr val="C00000"/>
                </a:solidFill>
              </a:rPr>
              <a:t>işlem tesis eder. </a:t>
            </a:r>
          </a:p>
          <a:p>
            <a:r>
              <a:rPr lang="tr-TR" altLang="tr-TR" sz="2000" dirty="0" smtClean="0">
                <a:solidFill>
                  <a:srgbClr val="C00000"/>
                </a:solidFill>
              </a:rPr>
              <a:t>Uygunsuzluk</a:t>
            </a:r>
            <a:r>
              <a:rPr lang="tr-TR" altLang="tr-TR" sz="2000" dirty="0" smtClean="0"/>
              <a:t> durumunda Kanun gereğince işletmeci veya yasal temsilcisi hakkında </a:t>
            </a:r>
            <a:r>
              <a:rPr lang="tr-TR" altLang="tr-TR" sz="2000" dirty="0" smtClean="0">
                <a:solidFill>
                  <a:srgbClr val="C00000"/>
                </a:solidFill>
              </a:rPr>
              <a:t>gerekli yasal işlemi </a:t>
            </a:r>
            <a:r>
              <a:rPr lang="tr-TR" altLang="tr-TR" sz="2000" dirty="0" smtClean="0"/>
              <a:t>uygular.</a:t>
            </a:r>
          </a:p>
          <a:p>
            <a:r>
              <a:rPr lang="tr-TR" altLang="tr-TR" sz="2000" dirty="0" smtClean="0"/>
              <a:t> Denetim sonucu hakkında </a:t>
            </a:r>
            <a:r>
              <a:rPr lang="tr-TR" altLang="tr-TR" sz="2000" dirty="0" smtClean="0">
                <a:solidFill>
                  <a:srgbClr val="C00000"/>
                </a:solidFill>
              </a:rPr>
              <a:t>işletmeciyi bilgilendirir.</a:t>
            </a:r>
            <a:endParaRPr lang="tr-TR" altLang="tr-TR" sz="2000" i="1" dirty="0" smtClean="0">
              <a:solidFill>
                <a:srgbClr val="C00000"/>
              </a:solidFill>
            </a:endParaRPr>
          </a:p>
          <a:p>
            <a:endParaRPr lang="tr-TR" sz="2000" dirty="0">
              <a:solidFill>
                <a:schemeClr val="hlink"/>
              </a:solidFill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YAPTIRIM</a:t>
            </a:r>
            <a:endParaRPr lang="tr-TR" dirty="0"/>
          </a:p>
        </p:txBody>
      </p:sp>
      <p:pic>
        <p:nvPicPr>
          <p:cNvPr id="6" name="Picture 3" descr="ANd9GcRm0H2d43bVUf4BHv6pKCYgEZacY7kKFJTahWanmwISjcoi59Ms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600375" cy="202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imagesCAQ4X1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84984"/>
            <a:ext cx="374679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sim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869160"/>
            <a:ext cx="1584176" cy="170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77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kizkenar Üçgen 3"/>
          <p:cNvSpPr/>
          <p:nvPr/>
        </p:nvSpPr>
        <p:spPr>
          <a:xfrm>
            <a:off x="425450" y="876300"/>
            <a:ext cx="7991475" cy="1081088"/>
          </a:xfrm>
          <a:prstGeom prst="triangl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tr-TR"/>
          </a:p>
        </p:txBody>
      </p:sp>
      <p:sp>
        <p:nvSpPr>
          <p:cNvPr id="50179" name="Metin kutusu 4"/>
          <p:cNvSpPr txBox="1">
            <a:spLocks noChangeArrowheads="1"/>
          </p:cNvSpPr>
          <p:nvPr/>
        </p:nvSpPr>
        <p:spPr bwMode="auto">
          <a:xfrm>
            <a:off x="1454150" y="1254125"/>
            <a:ext cx="626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altLang="tr-TR" sz="2000" b="1" dirty="0">
                <a:solidFill>
                  <a:schemeClr val="bg1"/>
                </a:solidFill>
              </a:rPr>
              <a:t>Veteriner Hizmetleri, </a:t>
            </a:r>
          </a:p>
          <a:p>
            <a:pPr algn="ctr" eaLnBrk="0" hangingPunct="0"/>
            <a:r>
              <a:rPr lang="tr-TR" altLang="tr-TR" sz="2000" b="1" dirty="0">
                <a:solidFill>
                  <a:schemeClr val="bg1"/>
                </a:solidFill>
              </a:rPr>
              <a:t>Bitki Sağlığı, Gıda ve Yem Kanunu</a:t>
            </a:r>
          </a:p>
        </p:txBody>
      </p:sp>
      <p:sp>
        <p:nvSpPr>
          <p:cNvPr id="50180" name="Dikdörtgen 8"/>
          <p:cNvSpPr>
            <a:spLocks noChangeArrowheads="1"/>
          </p:cNvSpPr>
          <p:nvPr/>
        </p:nvSpPr>
        <p:spPr bwMode="auto">
          <a:xfrm>
            <a:off x="831850" y="1962150"/>
            <a:ext cx="7200900" cy="2460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algn="ctr" eaLnBrk="0" hangingPunct="0"/>
            <a:r>
              <a:rPr lang="tr-TR" altLang="tr-TR" sz="1600" b="1"/>
              <a:t>Gıda İşletmelerinin Kayıt ve Onay İşlerine Dair Yönetmelik</a:t>
            </a:r>
          </a:p>
        </p:txBody>
      </p:sp>
      <p:sp>
        <p:nvSpPr>
          <p:cNvPr id="50181" name="Dikdörtgen 9"/>
          <p:cNvSpPr>
            <a:spLocks noChangeArrowheads="1"/>
          </p:cNvSpPr>
          <p:nvPr/>
        </p:nvSpPr>
        <p:spPr bwMode="auto">
          <a:xfrm>
            <a:off x="831850" y="2454275"/>
            <a:ext cx="7200900" cy="24606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 eaLnBrk="0" hangingPunct="0"/>
            <a:r>
              <a:rPr lang="tr-TR" altLang="tr-TR" sz="1600" b="1">
                <a:solidFill>
                  <a:srgbClr val="000000"/>
                </a:solidFill>
              </a:rPr>
              <a:t>Gıda Hijyeni Yönetmeliği - Türk Gıda Kodeksi Yönetmeliği</a:t>
            </a:r>
          </a:p>
        </p:txBody>
      </p:sp>
      <p:sp>
        <p:nvSpPr>
          <p:cNvPr id="50182" name="Dikdörtgen 11"/>
          <p:cNvSpPr>
            <a:spLocks noChangeArrowheads="1"/>
          </p:cNvSpPr>
          <p:nvPr/>
        </p:nvSpPr>
        <p:spPr bwMode="auto">
          <a:xfrm>
            <a:off x="831850" y="2208213"/>
            <a:ext cx="7200900" cy="246062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 eaLnBrk="0" hangingPunct="0"/>
            <a:r>
              <a:rPr lang="tr-TR" altLang="tr-TR" sz="1600" b="1">
                <a:solidFill>
                  <a:srgbClr val="000000"/>
                </a:solidFill>
              </a:rPr>
              <a:t>Gıda ve Yemin Resmi Kontrollerine Dair Yönetmelik</a:t>
            </a:r>
          </a:p>
        </p:txBody>
      </p:sp>
      <p:sp>
        <p:nvSpPr>
          <p:cNvPr id="50183" name="Dikdörtgen 12"/>
          <p:cNvSpPr>
            <a:spLocks noChangeArrowheads="1"/>
          </p:cNvSpPr>
          <p:nvPr/>
        </p:nvSpPr>
        <p:spPr bwMode="auto">
          <a:xfrm>
            <a:off x="831850" y="2689225"/>
            <a:ext cx="7200900" cy="246063"/>
          </a:xfrm>
          <a:prstGeom prst="rect">
            <a:avLst/>
          </a:prstGeom>
          <a:solidFill>
            <a:srgbClr val="1A3AFF"/>
          </a:soli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 eaLnBrk="0" hangingPunct="0"/>
            <a:r>
              <a:rPr lang="tr-TR" altLang="tr-TR" sz="1600" b="1">
                <a:solidFill>
                  <a:srgbClr val="FFFF00"/>
                </a:solidFill>
              </a:rPr>
              <a:t>T.G.K. Etiketleme Yönetmeliği - Mikrobiyolojik Kriterler Yönetmeliği</a:t>
            </a:r>
          </a:p>
        </p:txBody>
      </p:sp>
      <p:sp>
        <p:nvSpPr>
          <p:cNvPr id="50184" name="Dikdörtgen 16"/>
          <p:cNvSpPr>
            <a:spLocks noChangeArrowheads="1"/>
          </p:cNvSpPr>
          <p:nvPr/>
        </p:nvSpPr>
        <p:spPr bwMode="auto">
          <a:xfrm>
            <a:off x="827088" y="2949575"/>
            <a:ext cx="7205662" cy="2460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 eaLnBrk="0" hangingPunct="0"/>
            <a:r>
              <a:rPr lang="tr-TR" altLang="tr-TR" sz="1600" b="1">
                <a:solidFill>
                  <a:srgbClr val="000000"/>
                </a:solidFill>
              </a:rPr>
              <a:t>T.G.K. Bulaşanlar Yönetmeliği - Gıda Katkı Maddeleri Yönetmeliği</a:t>
            </a:r>
          </a:p>
        </p:txBody>
      </p:sp>
      <p:sp>
        <p:nvSpPr>
          <p:cNvPr id="36867" name="Sağ Ayraç 36866"/>
          <p:cNvSpPr/>
          <p:nvPr/>
        </p:nvSpPr>
        <p:spPr>
          <a:xfrm>
            <a:off x="8067675" y="876300"/>
            <a:ext cx="230188" cy="10604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tr-TR"/>
          </a:p>
        </p:txBody>
      </p:sp>
      <p:sp>
        <p:nvSpPr>
          <p:cNvPr id="36" name="Sağ Ayraç 35"/>
          <p:cNvSpPr/>
          <p:nvPr/>
        </p:nvSpPr>
        <p:spPr>
          <a:xfrm>
            <a:off x="8032750" y="2003425"/>
            <a:ext cx="384175" cy="47386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tr-TR"/>
          </a:p>
        </p:txBody>
      </p:sp>
      <p:sp>
        <p:nvSpPr>
          <p:cNvPr id="36868" name="Sol Ayraç 36867"/>
          <p:cNvSpPr/>
          <p:nvPr/>
        </p:nvSpPr>
        <p:spPr>
          <a:xfrm>
            <a:off x="611188" y="2003425"/>
            <a:ext cx="203200" cy="1746250"/>
          </a:xfrm>
          <a:prstGeom prst="leftBrace">
            <a:avLst/>
          </a:prstGeom>
          <a:noFill/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tr-TR"/>
          </a:p>
        </p:txBody>
      </p:sp>
      <p:sp>
        <p:nvSpPr>
          <p:cNvPr id="38" name="Sol Ayraç 37"/>
          <p:cNvSpPr/>
          <p:nvPr/>
        </p:nvSpPr>
        <p:spPr>
          <a:xfrm>
            <a:off x="611188" y="3749675"/>
            <a:ext cx="220662" cy="2981325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tr-TR"/>
          </a:p>
        </p:txBody>
      </p:sp>
      <p:sp>
        <p:nvSpPr>
          <p:cNvPr id="50189" name="Metin kutusu 36868"/>
          <p:cNvSpPr txBox="1">
            <a:spLocks noChangeArrowheads="1"/>
          </p:cNvSpPr>
          <p:nvPr/>
        </p:nvSpPr>
        <p:spPr bwMode="auto">
          <a:xfrm rot="-5400000">
            <a:off x="-597694" y="2899569"/>
            <a:ext cx="1800225" cy="36988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altLang="tr-TR" b="1">
                <a:solidFill>
                  <a:schemeClr val="bg1"/>
                </a:solidFill>
              </a:rPr>
              <a:t>Yatay Mevzuat</a:t>
            </a:r>
          </a:p>
        </p:txBody>
      </p:sp>
      <p:sp>
        <p:nvSpPr>
          <p:cNvPr id="50190" name="Metin kutusu 39"/>
          <p:cNvSpPr txBox="1">
            <a:spLocks noChangeArrowheads="1"/>
          </p:cNvSpPr>
          <p:nvPr/>
        </p:nvSpPr>
        <p:spPr bwMode="auto">
          <a:xfrm rot="-5400000">
            <a:off x="-541368" y="5113197"/>
            <a:ext cx="1828379" cy="70788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tr-TR" altLang="tr-TR" sz="2000" b="1" dirty="0">
                <a:solidFill>
                  <a:schemeClr val="bg1"/>
                </a:solidFill>
              </a:rPr>
              <a:t>Dikey Mevzuat</a:t>
            </a:r>
          </a:p>
        </p:txBody>
      </p:sp>
      <p:sp>
        <p:nvSpPr>
          <p:cNvPr id="50191" name="Metin kutusu 36869"/>
          <p:cNvSpPr txBox="1">
            <a:spLocks noChangeArrowheads="1"/>
          </p:cNvSpPr>
          <p:nvPr/>
        </p:nvSpPr>
        <p:spPr bwMode="auto">
          <a:xfrm rot="-5400000">
            <a:off x="8021638" y="1141303"/>
            <a:ext cx="1214438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altLang="tr-TR" sz="1800" b="1" dirty="0" smtClean="0">
                <a:solidFill>
                  <a:srgbClr val="FFFF00"/>
                </a:solidFill>
              </a:rPr>
              <a:t>Birincil </a:t>
            </a:r>
            <a:r>
              <a:rPr lang="tr-TR" altLang="tr-TR" sz="1800" b="1" dirty="0">
                <a:solidFill>
                  <a:srgbClr val="FFFF00"/>
                </a:solidFill>
              </a:rPr>
              <a:t>Mevzuat</a:t>
            </a:r>
          </a:p>
        </p:txBody>
      </p:sp>
      <p:sp>
        <p:nvSpPr>
          <p:cNvPr id="50192" name="Metin kutusu 41"/>
          <p:cNvSpPr txBox="1">
            <a:spLocks noChangeArrowheads="1"/>
          </p:cNvSpPr>
          <p:nvPr/>
        </p:nvSpPr>
        <p:spPr bwMode="auto">
          <a:xfrm rot="-5400000">
            <a:off x="6511925" y="4147494"/>
            <a:ext cx="432752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altLang="tr-TR" b="1" dirty="0">
                <a:solidFill>
                  <a:srgbClr val="FF0000"/>
                </a:solidFill>
              </a:rPr>
              <a:t>İkincil Mevzuat</a:t>
            </a:r>
          </a:p>
        </p:txBody>
      </p:sp>
      <p:sp>
        <p:nvSpPr>
          <p:cNvPr id="50193" name="Dikdörtgen 34"/>
          <p:cNvSpPr>
            <a:spLocks noChangeArrowheads="1"/>
          </p:cNvSpPr>
          <p:nvPr/>
        </p:nvSpPr>
        <p:spPr bwMode="auto">
          <a:xfrm>
            <a:off x="831850" y="3195638"/>
            <a:ext cx="7200900" cy="246062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 eaLnBrk="0" hangingPunct="0"/>
            <a:r>
              <a:rPr lang="tr-TR" altLang="tr-TR" sz="1600" b="1"/>
              <a:t>Hayvansal Gıdalar İçin Özel Hijyen Kuralları Yönetmeliği</a:t>
            </a:r>
          </a:p>
        </p:txBody>
      </p:sp>
      <p:sp>
        <p:nvSpPr>
          <p:cNvPr id="50194" name="Dikdörtgen 1"/>
          <p:cNvSpPr>
            <a:spLocks noChangeArrowheads="1"/>
          </p:cNvSpPr>
          <p:nvPr/>
        </p:nvSpPr>
        <p:spPr bwMode="auto">
          <a:xfrm>
            <a:off x="814388" y="3441700"/>
            <a:ext cx="7200900" cy="30797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r-TR" altLang="tr-TR" sz="1400" b="1">
                <a:solidFill>
                  <a:srgbClr val="990000"/>
                </a:solidFill>
              </a:rPr>
              <a:t>Hayvansal Gıdaların Resmi Kontrollerine İlişkin Özel Kuralları Belirleyen Yönetmelik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/>
        </p:nvGraphicFramePr>
        <p:xfrm>
          <a:off x="831852" y="3749081"/>
          <a:ext cx="7200901" cy="3108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257"/>
                <a:gridCol w="268257"/>
                <a:gridCol w="213711"/>
                <a:gridCol w="253950"/>
                <a:gridCol w="253055"/>
                <a:gridCol w="253950"/>
                <a:gridCol w="253055"/>
                <a:gridCol w="219076"/>
                <a:gridCol w="206558"/>
                <a:gridCol w="211028"/>
                <a:gridCol w="211028"/>
                <a:gridCol w="211028"/>
                <a:gridCol w="211028"/>
                <a:gridCol w="211028"/>
                <a:gridCol w="211028"/>
                <a:gridCol w="211028"/>
                <a:gridCol w="211028"/>
                <a:gridCol w="211028"/>
                <a:gridCol w="211028"/>
                <a:gridCol w="211028"/>
                <a:gridCol w="211028"/>
                <a:gridCol w="206558"/>
                <a:gridCol w="206558"/>
                <a:gridCol w="206558"/>
                <a:gridCol w="206558"/>
                <a:gridCol w="206558"/>
                <a:gridCol w="206558"/>
                <a:gridCol w="206558"/>
                <a:gridCol w="206558"/>
                <a:gridCol w="206558"/>
                <a:gridCol w="206558"/>
                <a:gridCol w="206558"/>
                <a:gridCol w="206558"/>
              </a:tblGrid>
              <a:tr h="310891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Dondurma Tebliği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fontAlgn="base"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</a:rPr>
                        <a:t>Fermente Sütler Tebliği  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fontAlgn="base"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</a:rPr>
                        <a:t>Koyulaştırılmış Süt ve Süttozu Tebliği 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fontAlgn="base"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</a:rPr>
                        <a:t>Krema ve Kaymak Tebliği 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fontAlgn="base">
                        <a:spcAft>
                          <a:spcPts val="0"/>
                        </a:spcAft>
                      </a:pPr>
                      <a:r>
                        <a:rPr lang="tr-TR" sz="1400" kern="1200" dirty="0">
                          <a:effectLst/>
                        </a:rPr>
                        <a:t>Yenilebilir Buzlu Ürünler Tebliği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fontAlgn="base"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effectLst/>
                        </a:rPr>
                        <a:t>Et ve Et Ürünleri Tebliği</a:t>
                      </a:r>
                      <a:endParaRPr lang="tr-T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 Yumurta </a:t>
                      </a:r>
                      <a:r>
                        <a:rPr lang="tr-TR" sz="1400" dirty="0">
                          <a:effectLst/>
                        </a:rPr>
                        <a:t>ve Yumurta Ürünleri Tebliği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Bal </a:t>
                      </a:r>
                      <a:r>
                        <a:rPr lang="tr-TR" sz="1400" dirty="0">
                          <a:effectLst/>
                        </a:rPr>
                        <a:t>Tebliği </a:t>
                      </a:r>
                      <a:r>
                        <a:rPr lang="tr-TR" sz="1400" dirty="0" smtClean="0">
                          <a:effectLst/>
                        </a:rPr>
                        <a:t> </a:t>
                      </a:r>
                      <a:endParaRPr lang="tr-TR" sz="1400" dirty="0">
                        <a:effectLst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 Meyve </a:t>
                      </a:r>
                      <a:r>
                        <a:rPr lang="tr-TR" sz="1400" dirty="0">
                          <a:effectLst/>
                        </a:rPr>
                        <a:t>Suyu ve Benzeri Ürünler Tebliği  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Sofralık Zeytin Tebliği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 Bulgur </a:t>
                      </a:r>
                      <a:r>
                        <a:rPr lang="tr-TR" sz="1400" dirty="0">
                          <a:effectLst/>
                        </a:rPr>
                        <a:t>Tebliği 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 Buğday </a:t>
                      </a:r>
                      <a:r>
                        <a:rPr lang="tr-TR" sz="1400" dirty="0">
                          <a:effectLst/>
                        </a:rPr>
                        <a:t>Unu Tebliği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Çeltik Tebliği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Ekmek ve Ekmek Çeşitleri Tebliği 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İrmik Tebliği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Makarna Tebliği 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Mercimek Tebliği 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Pirinç Tebliği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Lokum Tebliği 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Tahin Tebliği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Tahin Helvası Tebliği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Üzüm Pekmezi Tebliği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Bitki Adı İle Anılan Yağlar Tebliği 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Zeytinyağı ve Pirina Yağı Tebliği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Hızlı Dondurulmuş Gıda Maddeleri Tebliği 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Bira Tebliği 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Şarap Tebliği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30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Bebek Formülleri Tebliği  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30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Sporcu Gıdaları Tebliği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30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Alkolsüz İçecekler Tebliği 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Baharat Tebliği 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Enerji İçecekleri Tebliği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Tuz Tebliği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25" name="2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b="1" dirty="0" smtClean="0"/>
              <a:t>GIDA MEVZUATI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64704"/>
            <a:ext cx="7344816" cy="580206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tr-TR" altLang="tr-TR" sz="2400" dirty="0" smtClean="0"/>
              <a:t>Alınan </a:t>
            </a:r>
            <a:r>
              <a:rPr lang="tr-TR" altLang="tr-TR" sz="2400" dirty="0" smtClean="0">
                <a:solidFill>
                  <a:srgbClr val="00B050"/>
                </a:solidFill>
              </a:rPr>
              <a:t>numunenin</a:t>
            </a:r>
            <a:r>
              <a:rPr lang="tr-TR" altLang="tr-TR" sz="2400" dirty="0" smtClean="0"/>
              <a:t> muayene ve analiz sonucunun </a:t>
            </a:r>
            <a:r>
              <a:rPr lang="tr-TR" altLang="tr-TR" sz="2400" dirty="0" smtClean="0">
                <a:solidFill>
                  <a:srgbClr val="00B050"/>
                </a:solidFill>
              </a:rPr>
              <a:t>mevzuata uygun olmadığı </a:t>
            </a:r>
            <a:r>
              <a:rPr lang="tr-TR" altLang="tr-TR" sz="2400" dirty="0" smtClean="0"/>
              <a:t>tespit edilir ise </a:t>
            </a:r>
            <a:r>
              <a:rPr lang="tr-TR" altLang="tr-TR" sz="2400" b="1" dirty="0" smtClean="0">
                <a:solidFill>
                  <a:schemeClr val="accent2"/>
                </a:solidFill>
              </a:rPr>
              <a:t>Kanunun 40.maddesinin (d) bendine istinaden on bin Lira idarî para cezası verilir</a:t>
            </a:r>
            <a:r>
              <a:rPr lang="tr-TR" altLang="tr-TR" sz="2400" b="1" dirty="0" smtClean="0"/>
              <a:t>.</a:t>
            </a:r>
            <a:r>
              <a:rPr lang="tr-TR" altLang="tr-TR" sz="2400" dirty="0" smtClean="0"/>
              <a:t> Ürünlerin, insan sağlığı için risk oluşturması durumunda masrafları sorumlusuna ait olmak üzere ürünler piyasadan toplatılır ve mülkiyetinin kamuya geçirilmesine karar verilir.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tr-TR" altLang="tr-TR" sz="2400" i="1" u="sng" dirty="0" smtClean="0">
                <a:solidFill>
                  <a:srgbClr val="00B050"/>
                </a:solidFill>
              </a:rPr>
              <a:t>Madde 21/5 Gıda Kodeksine aykırı, gıda üretilemez, işleme tabi tutulamaz ve piyasaya arz edilemez.</a:t>
            </a:r>
          </a:p>
          <a:p>
            <a:pPr>
              <a:buClr>
                <a:srgbClr val="FF0000"/>
              </a:buClr>
              <a:buNone/>
            </a:pPr>
            <a:r>
              <a:rPr lang="tr-TR" altLang="tr-TR" sz="2400" dirty="0" smtClean="0"/>
              <a:t>     </a:t>
            </a:r>
            <a:r>
              <a:rPr lang="tr-TR" altLang="tr-TR" sz="2400" i="1" dirty="0" smtClean="0">
                <a:solidFill>
                  <a:srgbClr val="FF0000"/>
                </a:solidFill>
              </a:rPr>
              <a:t>(Örneğin:Et ve Et Ürünleri Tebliğinde, Pastırmada Çemen hariç olmak üzere, nem miktarı kütlece en çok %45 olarak belirtilmesine rağmen yüksek çıkması)</a:t>
            </a:r>
          </a:p>
          <a:p>
            <a:pPr marL="0" indent="0">
              <a:buNone/>
            </a:pP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 </a:t>
            </a:r>
            <a:r>
              <a:rPr lang="tr-TR" sz="3600" b="1" dirty="0" smtClean="0">
                <a:solidFill>
                  <a:srgbClr val="C00000"/>
                </a:solidFill>
              </a:rPr>
              <a:t>ÖRNEK YAPTIRIM</a:t>
            </a:r>
            <a:endParaRPr lang="tr-TR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19" descr="ANd9GcSTksQugmdNEZtyhSwAgIwOfKXQqZfFaz3S8vO9MVdXPxA3FdL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124744"/>
            <a:ext cx="863476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ANd9GcQg2zM-PBGNDkcF6ILO_ufNmvDLVAU1Nkurz4kdLCUY612G7fvgH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869160"/>
            <a:ext cx="12350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77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64705"/>
            <a:ext cx="7344816" cy="3168352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tr-TR" altLang="tr-TR" sz="2000" dirty="0" smtClean="0"/>
              <a:t>Alınan numune sonucunda </a:t>
            </a:r>
            <a:r>
              <a:rPr lang="tr-TR" altLang="tr-TR" sz="2000" dirty="0" smtClean="0">
                <a:solidFill>
                  <a:srgbClr val="C00000"/>
                </a:solidFill>
              </a:rPr>
              <a:t>taklit tağşiş </a:t>
            </a:r>
            <a:r>
              <a:rPr lang="tr-TR" altLang="tr-TR" sz="2000" dirty="0" smtClean="0"/>
              <a:t>yapıldığı tespit  edilir ise 40.maddesinin (l) bendine istinaden on bin Lira idarî para cezası verilir, taklit ve tağşiş edilmiş ürünlere el konulur ve mülkiyetinin kamuya geçirilmesine karar verilir.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tr-TR" altLang="tr-TR" sz="2000" i="1" dirty="0" smtClean="0"/>
              <a:t>Madde 24/4 Gıda ve Yemde taklit ve tağşiş yapılamaz</a:t>
            </a:r>
          </a:p>
          <a:p>
            <a:pPr>
              <a:buClr>
                <a:srgbClr val="FF0000"/>
              </a:buClr>
            </a:pPr>
            <a:r>
              <a:rPr lang="tr-TR" altLang="tr-TR" sz="2000" dirty="0" smtClean="0"/>
              <a:t>     </a:t>
            </a:r>
            <a:r>
              <a:rPr lang="tr-TR" altLang="tr-TR" sz="2000" i="1" dirty="0" smtClean="0">
                <a:solidFill>
                  <a:srgbClr val="FF0000"/>
                </a:solidFill>
              </a:rPr>
              <a:t>(</a:t>
            </a:r>
            <a:r>
              <a:rPr lang="tr-TR" altLang="tr-TR" sz="2000" i="1" dirty="0" smtClean="0">
                <a:solidFill>
                  <a:srgbClr val="FF0000"/>
                </a:solidFill>
              </a:rPr>
              <a:t>Örneğin: Dana </a:t>
            </a:r>
            <a:r>
              <a:rPr lang="tr-TR" altLang="tr-TR" sz="2000" i="1" dirty="0" smtClean="0">
                <a:solidFill>
                  <a:srgbClr val="FF0000"/>
                </a:solidFill>
              </a:rPr>
              <a:t>sucuk olduğu beyan edilen üründe tavuk eti, yoğurtta jelatin tespit edilirse)</a:t>
            </a:r>
          </a:p>
          <a:p>
            <a:pPr>
              <a:buClr>
                <a:srgbClr val="FF0000"/>
              </a:buClr>
            </a:pPr>
            <a:r>
              <a:rPr lang="tr-TR" altLang="tr-TR" sz="2000" b="1" dirty="0" smtClean="0"/>
              <a:t>	Bakanlığa ilgili ceza dokümanları ile birlikte bilgi verilir.</a:t>
            </a:r>
          </a:p>
          <a:p>
            <a:pPr marL="0" indent="0">
              <a:buNone/>
            </a:pP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</a:rPr>
              <a:t>ÖRNEK YAPTIRIM</a:t>
            </a:r>
            <a:endParaRPr lang="tr-TR" sz="3600" b="1" dirty="0">
              <a:solidFill>
                <a:srgbClr val="C00000"/>
              </a:solidFill>
            </a:endParaRPr>
          </a:p>
        </p:txBody>
      </p:sp>
      <p:pic>
        <p:nvPicPr>
          <p:cNvPr id="6" name="Picture 18" descr="ANd9GcQPSl7m3VPi6H1pXbkGNwK5M9YpZ-9SPaJRC9URqk3YDYdRR_U4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149080"/>
            <a:ext cx="204470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https://encrypted-tbn0.gstatic.com/images?q=tbn:ANd9GcT-VPd8JJdDf9QMjmZvA3Hey57ttQsKZUP78FRbUwyY4AYOuGEoB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149080"/>
            <a:ext cx="1828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5" descr="ANd9GcSObQEA0i7S5gd9_BteJguDepuq7IQD8-ZYwj85sBnhLkqDc0daa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836712"/>
            <a:ext cx="935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ANd9GcTOHvxJ7Q_tquiKlq88wJ8a70jkiQUP1Sy_ylJuydiffhXK0t52m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293096"/>
            <a:ext cx="13493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77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64705"/>
            <a:ext cx="7344816" cy="3168352"/>
          </a:xfrm>
        </p:spPr>
        <p:txBody>
          <a:bodyPr/>
          <a:lstStyle/>
          <a:p>
            <a:pPr>
              <a:buNone/>
            </a:pPr>
            <a:r>
              <a:rPr lang="tr-TR" sz="2400" b="1" dirty="0" smtClean="0">
                <a:solidFill>
                  <a:srgbClr val="C00000"/>
                </a:solidFill>
              </a:rPr>
              <a:t>ŞEFFAFLIK İLKESİ</a:t>
            </a:r>
          </a:p>
          <a:p>
            <a:pPr>
              <a:buNone/>
            </a:pPr>
            <a:r>
              <a:rPr lang="tr-TR" sz="2400" dirty="0" smtClean="0"/>
              <a:t>Laboratuar sonucuyla</a:t>
            </a:r>
            <a:r>
              <a:rPr lang="tr-TR" sz="2400" b="1" u="sng" dirty="0" smtClean="0"/>
              <a:t> taklit</a:t>
            </a:r>
            <a:r>
              <a:rPr lang="tr-TR" sz="2400" dirty="0" smtClean="0"/>
              <a:t> veya </a:t>
            </a:r>
            <a:r>
              <a:rPr lang="tr-TR" sz="2400" b="1" u="sng" dirty="0" smtClean="0"/>
              <a:t>tağşiş yapıldığı kesinleşen</a:t>
            </a:r>
            <a:r>
              <a:rPr lang="tr-TR" sz="2400" dirty="0" smtClean="0"/>
              <a:t> gıda </a:t>
            </a:r>
            <a:r>
              <a:rPr lang="tr-TR" sz="2400" b="1" dirty="0" smtClean="0"/>
              <a:t>üreten/ithal </a:t>
            </a:r>
            <a:r>
              <a:rPr lang="tr-TR" sz="2400" b="1" dirty="0" smtClean="0"/>
              <a:t>eden</a:t>
            </a:r>
            <a:r>
              <a:rPr lang="tr-TR" sz="2400" dirty="0" smtClean="0"/>
              <a:t> firmanın </a:t>
            </a:r>
            <a:r>
              <a:rPr lang="tr-TR" sz="2400" b="1" u="sng" dirty="0" smtClean="0"/>
              <a:t>adı</a:t>
            </a:r>
            <a:r>
              <a:rPr lang="tr-TR" sz="2400" dirty="0" smtClean="0"/>
              <a:t>, </a:t>
            </a:r>
            <a:r>
              <a:rPr lang="tr-TR" sz="2400" b="1" u="sng" dirty="0" smtClean="0"/>
              <a:t>ürün adı</a:t>
            </a:r>
            <a:r>
              <a:rPr lang="tr-TR" sz="2400" dirty="0" smtClean="0"/>
              <a:t>, </a:t>
            </a:r>
            <a:r>
              <a:rPr lang="tr-TR" sz="2400" b="1" u="sng" dirty="0" smtClean="0"/>
              <a:t>markası</a:t>
            </a:r>
            <a:r>
              <a:rPr lang="tr-TR" sz="2400" dirty="0" smtClean="0"/>
              <a:t>, </a:t>
            </a:r>
            <a:r>
              <a:rPr lang="tr-TR" sz="2400" b="1" u="sng" dirty="0" smtClean="0"/>
              <a:t>parti ve/veya seri numarası</a:t>
            </a:r>
            <a:r>
              <a:rPr lang="tr-TR" sz="2000" dirty="0" smtClean="0">
                <a:solidFill>
                  <a:schemeClr val="hlink"/>
                </a:solidFill>
              </a:rPr>
              <a:t>,</a:t>
            </a:r>
            <a:endParaRPr lang="tr-TR" sz="2000" dirty="0">
              <a:solidFill>
                <a:schemeClr val="hlink"/>
              </a:solidFill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</a:rPr>
              <a:t>ÖRNEK YAPTIRIM</a:t>
            </a:r>
            <a:endParaRPr lang="tr-TR" sz="3600" b="1" dirty="0">
              <a:solidFill>
                <a:srgbClr val="C00000"/>
              </a:solidFill>
            </a:endParaRPr>
          </a:p>
        </p:txBody>
      </p:sp>
      <p:pic>
        <p:nvPicPr>
          <p:cNvPr id="13" name="Picture 8" descr="20140204130910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52936"/>
            <a:ext cx="601939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bakanlik-taklit-ve-tagsis-yapan-firmalari-ifsa-5626391_925_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445224"/>
            <a:ext cx="1984028" cy="113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77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64705"/>
            <a:ext cx="7344816" cy="3168352"/>
          </a:xfrm>
        </p:spPr>
        <p:txBody>
          <a:bodyPr/>
          <a:lstStyle/>
          <a:p>
            <a:endParaRPr lang="tr-TR" altLang="tr-TR" sz="2000" dirty="0" smtClean="0"/>
          </a:p>
          <a:p>
            <a:endParaRPr lang="tr-TR" sz="2000" dirty="0">
              <a:solidFill>
                <a:schemeClr val="hlink"/>
              </a:solidFill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dirty="0" smtClean="0"/>
              <a:t>GENEL HÜKÜMLER</a:t>
            </a:r>
            <a:endParaRPr lang="tr-TR" sz="3600" dirty="0"/>
          </a:p>
        </p:txBody>
      </p:sp>
      <p:sp>
        <p:nvSpPr>
          <p:cNvPr id="8" name="7 Dikdörtgen"/>
          <p:cNvSpPr/>
          <p:nvPr/>
        </p:nvSpPr>
        <p:spPr>
          <a:xfrm>
            <a:off x="539552" y="76470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altLang="tr-TR" dirty="0" smtClean="0">
              <a:latin typeface="+mn-lt"/>
            </a:endParaRPr>
          </a:p>
          <a:p>
            <a:pPr algn="l"/>
            <a:r>
              <a:rPr lang="tr-TR" altLang="tr-TR" dirty="0" smtClean="0">
                <a:latin typeface="+mn-lt"/>
              </a:rPr>
              <a:t>Kamu-özel kurum ve kuruluşları ile mahallinde üretilerek toplu tüketime sunan gıda işletmesi ve yemek fabrikaları, ürettiği yemek partisinin her çeşidinden alınan bir örneği yetmiş iki </a:t>
            </a:r>
            <a:r>
              <a:rPr lang="tr-TR" altLang="tr-TR" dirty="0" smtClean="0">
                <a:solidFill>
                  <a:srgbClr val="C00000"/>
                </a:solidFill>
                <a:latin typeface="+mn-lt"/>
              </a:rPr>
              <a:t>(72) saat uygun koşullarda (soğukta ya da dondurarak) saklamakla yükümlüdür. </a:t>
            </a:r>
          </a:p>
          <a:p>
            <a:pPr algn="l"/>
            <a:r>
              <a:rPr lang="tr-TR" altLang="tr-TR" dirty="0" smtClean="0">
                <a:latin typeface="+mn-lt"/>
              </a:rPr>
              <a:t>Alınması önerilen örnek miktarı iki yüz elli (250) gramdır.</a:t>
            </a:r>
            <a:endParaRPr lang="tr-TR" altLang="tr-TR" dirty="0">
              <a:latin typeface="+mn-lt"/>
            </a:endParaRPr>
          </a:p>
        </p:txBody>
      </p:sp>
      <p:pic>
        <p:nvPicPr>
          <p:cNvPr id="9" name="Picture 4" descr="C:\Users\tdemir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517232"/>
            <a:ext cx="9953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085184"/>
            <a:ext cx="1020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ANd9GcRw-ErmjW6MmpZaLHnqTsSPFyLQgFUg9YJzVysiF2EyGB0lJZN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789040"/>
            <a:ext cx="3023294" cy="185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77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64704"/>
            <a:ext cx="8280920" cy="3888431"/>
          </a:xfrm>
        </p:spPr>
        <p:txBody>
          <a:bodyPr/>
          <a:lstStyle/>
          <a:p>
            <a:pPr marL="609600" indent="-609600">
              <a:buNone/>
            </a:pPr>
            <a:endParaRPr lang="tr-TR" altLang="tr-TR" sz="2000" dirty="0" smtClean="0"/>
          </a:p>
          <a:p>
            <a:pPr marL="609600" indent="-609600">
              <a:buNone/>
            </a:pPr>
            <a:r>
              <a:rPr lang="tr-TR" altLang="tr-TR" sz="2000" dirty="0" smtClean="0"/>
              <a:t>İlgili Yönetmelik gereği yemek numunesi saklaması gereken işletmenin yemek numunesi saklamadığının tespit edilmesi halinde, </a:t>
            </a:r>
            <a:r>
              <a:rPr lang="tr-TR" altLang="tr-TR" sz="2000" dirty="0" smtClean="0">
                <a:solidFill>
                  <a:srgbClr val="FF0000"/>
                </a:solidFill>
              </a:rPr>
              <a:t>40.maddenin (i) bendine aykırılıktan iki bin altı yüz altmış</a:t>
            </a:r>
            <a:r>
              <a:rPr lang="tr-TR" altLang="tr-TR" sz="2000" dirty="0" smtClean="0"/>
              <a:t> </a:t>
            </a:r>
            <a:r>
              <a:rPr lang="tr-TR" altLang="tr-TR" sz="2000" dirty="0" smtClean="0">
                <a:solidFill>
                  <a:srgbClr val="FF0000"/>
                </a:solidFill>
              </a:rPr>
              <a:t>Lira idarî para cezası</a:t>
            </a:r>
            <a:r>
              <a:rPr lang="tr-TR" altLang="tr-TR" sz="2000" dirty="0" smtClean="0"/>
              <a:t> verilir.</a:t>
            </a:r>
            <a:r>
              <a:rPr lang="tr-TR" sz="2000" dirty="0" smtClean="0"/>
              <a:t> </a:t>
            </a:r>
          </a:p>
          <a:p>
            <a:pPr marL="609600" indent="-609600">
              <a:buNone/>
            </a:pPr>
            <a:r>
              <a:rPr lang="tr-TR" sz="2000" dirty="0" smtClean="0"/>
              <a:t>Gıda zehirlenmesi durumunda ise gıda mevzuatına göre uygunluk analizleri yapılamadığından izlenebilirliğin sağlanamamasına ek olarak </a:t>
            </a:r>
            <a:r>
              <a:rPr lang="tr-TR" sz="2000" dirty="0" smtClean="0">
                <a:solidFill>
                  <a:srgbClr val="FF0000"/>
                </a:solidFill>
              </a:rPr>
              <a:t>Türk Ceza Kanunu’nun 185 ve 186 </a:t>
            </a:r>
            <a:r>
              <a:rPr lang="tr-TR" sz="2000" dirty="0" err="1" smtClean="0">
                <a:solidFill>
                  <a:srgbClr val="FF0000"/>
                </a:solidFill>
              </a:rPr>
              <a:t>ncı</a:t>
            </a:r>
            <a:r>
              <a:rPr lang="tr-TR" sz="2000" dirty="0" smtClean="0">
                <a:solidFill>
                  <a:srgbClr val="FF0000"/>
                </a:solidFill>
              </a:rPr>
              <a:t> maddelerine göre işlem yapılmak üzere Cumhuriyet Savcılığına suç duyurusunda bulunulur. </a:t>
            </a:r>
          </a:p>
          <a:p>
            <a:pPr marL="609600" indent="-609600">
              <a:buNone/>
            </a:pPr>
            <a:endParaRPr lang="tr-TR" altLang="tr-TR" sz="2000" dirty="0" smtClean="0"/>
          </a:p>
          <a:p>
            <a:pPr marL="609600" indent="-609600">
              <a:buNone/>
            </a:pPr>
            <a:r>
              <a:rPr lang="tr-TR" altLang="tr-TR" sz="2000" dirty="0" smtClean="0"/>
              <a:t>      </a:t>
            </a:r>
            <a:r>
              <a:rPr lang="tr-TR" altLang="tr-TR" sz="2000" i="1" dirty="0" smtClean="0"/>
              <a:t>Madde 24/1 Gıda işletmecisi izlenebilirliği sağlamak  ve bilgileri- belgeleri Bakanlığa sunmak zorundadır. </a:t>
            </a:r>
          </a:p>
          <a:p>
            <a:endParaRPr lang="tr-TR" altLang="tr-TR" sz="2000" dirty="0" smtClean="0"/>
          </a:p>
          <a:p>
            <a:endParaRPr lang="tr-TR" sz="2000" dirty="0">
              <a:solidFill>
                <a:schemeClr val="hlink"/>
              </a:solidFill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</a:rPr>
              <a:t>ÖRNEK YAPTIRIM</a:t>
            </a:r>
            <a:endParaRPr lang="tr-TR" sz="3600" b="1" dirty="0">
              <a:solidFill>
                <a:srgbClr val="C00000"/>
              </a:solidFill>
            </a:endParaRPr>
          </a:p>
        </p:txBody>
      </p:sp>
      <p:pic>
        <p:nvPicPr>
          <p:cNvPr id="10" name="Picture 6" descr="turizm yönetmelikleri 300x285 Turizm Tesislerinin Belgelendirilmesine ve Niteliklerine İlişkin Yönetmel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25144"/>
            <a:ext cx="2880319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77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thinking-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6302" y="4005064"/>
            <a:ext cx="2127698" cy="2420888"/>
          </a:xfrm>
          <a:prstGeom prst="rect">
            <a:avLst/>
          </a:prstGeom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b="1" dirty="0" smtClean="0"/>
              <a:t>ÖRNEK YAPTIRIM</a:t>
            </a:r>
            <a:endParaRPr lang="tr-TR" sz="2800" b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908720"/>
            <a:ext cx="6408712" cy="4758655"/>
          </a:xfrm>
        </p:spPr>
        <p:txBody>
          <a:bodyPr/>
          <a:lstStyle/>
          <a:p>
            <a:pPr algn="just"/>
            <a:r>
              <a:rPr lang="tr-TR" sz="1900" dirty="0" smtClean="0"/>
              <a:t>Aykırılık sadece etiket bilgilerinden kaynaklanıyor ise idarî para cezası </a:t>
            </a:r>
            <a:r>
              <a:rPr lang="tr-TR" sz="1900" dirty="0" smtClean="0">
                <a:solidFill>
                  <a:srgbClr val="FF0000"/>
                </a:solidFill>
              </a:rPr>
              <a:t>beşbin Lira </a:t>
            </a:r>
            <a:r>
              <a:rPr lang="tr-TR" sz="1900" dirty="0" smtClean="0"/>
              <a:t>olarak uygulanır.</a:t>
            </a:r>
          </a:p>
          <a:p>
            <a:pPr algn="just">
              <a:buNone/>
            </a:pPr>
            <a:r>
              <a:rPr lang="tr-TR" sz="1900" dirty="0" smtClean="0"/>
              <a:t>     (Madde 24-3)(40/k)</a:t>
            </a:r>
          </a:p>
          <a:p>
            <a:pPr algn="just"/>
            <a:endParaRPr lang="tr-TR" sz="2400" dirty="0">
              <a:latin typeface="+mj-lt"/>
            </a:endParaRPr>
          </a:p>
        </p:txBody>
      </p:sp>
      <p:pic>
        <p:nvPicPr>
          <p:cNvPr id="141314" name="Picture 2" descr="C:\Users\Nuran\AppData\Local\Microsoft\Windows\INetCache\IE\3FJWPT4R\halinaplatki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36912"/>
            <a:ext cx="4752528" cy="3568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40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Metin kutusu 8"/>
          <p:cNvSpPr txBox="1">
            <a:spLocks noChangeArrowheads="1"/>
          </p:cNvSpPr>
          <p:nvPr/>
        </p:nvSpPr>
        <p:spPr bwMode="auto">
          <a:xfrm>
            <a:off x="1547664" y="1"/>
            <a:ext cx="6839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+mj-lt"/>
                <a:cs typeface="Times New Roman" pitchFamily="18" charset="0"/>
              </a:rPr>
              <a:t>İZLENEBİLİRLİK VE SORUMLULUKLAR</a:t>
            </a:r>
          </a:p>
        </p:txBody>
      </p:sp>
      <p:sp>
        <p:nvSpPr>
          <p:cNvPr id="53252" name="Dikdörtgen 1"/>
          <p:cNvSpPr>
            <a:spLocks noChangeArrowheads="1"/>
          </p:cNvSpPr>
          <p:nvPr/>
        </p:nvSpPr>
        <p:spPr bwMode="auto">
          <a:xfrm>
            <a:off x="755576" y="692696"/>
            <a:ext cx="7993137" cy="373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tr-TR" b="1" dirty="0">
              <a:solidFill>
                <a:srgbClr val="FF5050"/>
              </a:solidFill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FF5050"/>
              </a:solidFill>
            </a:endParaRPr>
          </a:p>
          <a:p>
            <a:pPr marL="533400" indent="-533400" algn="ctr"/>
            <a:r>
              <a:rPr lang="tr-TR" sz="2600" dirty="0" smtClean="0">
                <a:solidFill>
                  <a:srgbClr val="C00000"/>
                </a:solidFill>
                <a:latin typeface="+mn-lt"/>
              </a:rPr>
              <a:t>GIDA </a:t>
            </a:r>
            <a:r>
              <a:rPr lang="tr-TR" sz="2600" dirty="0">
                <a:solidFill>
                  <a:srgbClr val="C00000"/>
                </a:solidFill>
                <a:latin typeface="+mn-lt"/>
              </a:rPr>
              <a:t>İŞLETMECİSİ </a:t>
            </a:r>
          </a:p>
          <a:p>
            <a:pPr marL="533400" indent="-533400" algn="ctr"/>
            <a:r>
              <a:rPr lang="tr-TR" sz="2600" dirty="0">
                <a:solidFill>
                  <a:srgbClr val="C00000"/>
                </a:solidFill>
                <a:latin typeface="+mn-lt"/>
              </a:rPr>
              <a:t>İZLENEBİLİRLİĞİ SAĞLAMAK AMACIYLA NELER YAPMAK ZORUNDADIR?</a:t>
            </a:r>
          </a:p>
          <a:p>
            <a:pPr marL="533400" indent="-533400">
              <a:spcBef>
                <a:spcPct val="20000"/>
              </a:spcBef>
              <a:buFont typeface="Arial" charset="0"/>
              <a:buNone/>
            </a:pPr>
            <a:endParaRPr lang="tr-TR" sz="2600" dirty="0">
              <a:solidFill>
                <a:schemeClr val="hlink"/>
              </a:solidFill>
              <a:latin typeface="Comic Sans MS" pitchFamily="66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533400" indent="-5334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533400" indent="-5334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53253" name="Picture 6" descr="izlenebilirl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24944"/>
            <a:ext cx="3959646" cy="296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Dikdörtgen 1"/>
          <p:cNvSpPr>
            <a:spLocks noChangeArrowheads="1"/>
          </p:cNvSpPr>
          <p:nvPr/>
        </p:nvSpPr>
        <p:spPr bwMode="auto">
          <a:xfrm>
            <a:off x="755651" y="1341438"/>
            <a:ext cx="7920806" cy="45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FF5050"/>
              </a:solidFill>
            </a:endParaRPr>
          </a:p>
          <a:p>
            <a:pPr marL="342900" indent="-342900"/>
            <a:r>
              <a:rPr lang="tr-TR" b="1" dirty="0" smtClean="0"/>
              <a:t> Gıda işletmecisi</a:t>
            </a:r>
            <a:r>
              <a:rPr lang="tr-TR" dirty="0" smtClean="0"/>
              <a:t> izlenebilirliği sağlamak amacıyla,</a:t>
            </a:r>
          </a:p>
          <a:p>
            <a:pPr marL="342900" indent="-342900"/>
            <a:r>
              <a:rPr lang="tr-TR" dirty="0" smtClean="0"/>
              <a:t>	a) Üretim, işleme ve dağıtımın tüm aşamalarında, sorumluluğundaki gıda, gıdaya ilave edilecek her türlü maddenin ve gıdanın, elde edildiği hayvanın </a:t>
            </a:r>
            <a:r>
              <a:rPr lang="tr-TR" u="sng" dirty="0" smtClean="0"/>
              <a:t>takibinin yapılabilmesi için</a:t>
            </a:r>
            <a:r>
              <a:rPr lang="tr-TR" dirty="0" smtClean="0"/>
              <a:t> bir </a:t>
            </a:r>
            <a:r>
              <a:rPr lang="tr-TR" u="sng" dirty="0" smtClean="0"/>
              <a:t>sistem oluşturmak </a:t>
            </a:r>
            <a:r>
              <a:rPr lang="tr-TR" dirty="0" smtClean="0"/>
              <a:t>ve talep halinde bu bilgileri</a:t>
            </a:r>
          </a:p>
          <a:p>
            <a:pPr marL="342900" indent="-342900"/>
            <a:r>
              <a:rPr lang="tr-TR" dirty="0" smtClean="0"/>
              <a:t> Bakanlığa sunmak zorundadır.</a:t>
            </a:r>
          </a:p>
          <a:p>
            <a:pPr marL="342900" indent="-342900"/>
            <a:r>
              <a:rPr lang="tr-TR" dirty="0" smtClean="0"/>
              <a:t>	</a:t>
            </a:r>
          </a:p>
          <a:p>
            <a:pPr marL="342900" indent="-342900"/>
            <a:endParaRPr lang="tr-TR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54277" name="Picture 6" descr="productionch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437112"/>
            <a:ext cx="6696744" cy="20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 smtClean="0"/>
              <a:t>İZLENEBİLİRLİK VE SORUMLULUKLAR</a:t>
            </a:r>
            <a:endParaRPr lang="tr-T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Dikdörtgen 1"/>
          <p:cNvSpPr>
            <a:spLocks noChangeArrowheads="1"/>
          </p:cNvSpPr>
          <p:nvPr/>
        </p:nvSpPr>
        <p:spPr bwMode="auto">
          <a:xfrm>
            <a:off x="755650" y="1341438"/>
            <a:ext cx="7993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FF505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 smtClean="0"/>
              <a:t>İZLENEBİLİRLİK VE SORUMLULUKLAR</a:t>
            </a:r>
            <a:endParaRPr lang="tr-TR" sz="3200" b="1" dirty="0"/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467544" y="836712"/>
            <a:ext cx="7876356" cy="4830663"/>
          </a:xfrm>
        </p:spPr>
        <p:txBody>
          <a:bodyPr/>
          <a:lstStyle/>
          <a:p>
            <a:pPr marL="533400" indent="-533400"/>
            <a:r>
              <a:rPr lang="tr-TR" sz="2000" dirty="0" smtClean="0"/>
              <a:t>Piyasaya arz edilecek gıdada izlemeyi sağlamaya yönelik olarak;</a:t>
            </a:r>
          </a:p>
          <a:p>
            <a:pPr marL="533400" indent="-533400">
              <a:buFont typeface="Wingdings" pitchFamily="2" charset="2"/>
              <a:buChar char="ü"/>
            </a:pPr>
            <a:r>
              <a:rPr lang="tr-TR" sz="2000" dirty="0" smtClean="0"/>
              <a:t>İzlenebilirliği sağlayan her türlü belgeyi ürünün </a:t>
            </a:r>
            <a:r>
              <a:rPr lang="tr-TR" sz="2000" u="sng" dirty="0" smtClean="0">
                <a:solidFill>
                  <a:srgbClr val="C00000"/>
                </a:solidFill>
              </a:rPr>
              <a:t>raf ömrünün bitiminden itibaren üç ay süreyle </a:t>
            </a:r>
            <a:r>
              <a:rPr lang="tr-TR" sz="2000" dirty="0" smtClean="0"/>
              <a:t>muhafaza etmek,</a:t>
            </a:r>
          </a:p>
          <a:p>
            <a:pPr marL="533400" indent="-533400">
              <a:buNone/>
            </a:pPr>
            <a:endParaRPr lang="tr-TR" sz="2000" dirty="0" smtClean="0"/>
          </a:p>
          <a:p>
            <a:pPr marL="533400" indent="-533400">
              <a:buFont typeface="Wingdings" pitchFamily="2" charset="2"/>
              <a:buChar char="ü"/>
            </a:pPr>
            <a:r>
              <a:rPr lang="tr-TR" sz="2000" dirty="0" smtClean="0"/>
              <a:t>Gıda mevzuatına uygun olmak koşulu ile partinin tanımlanmasını sağlayan bir işaret veya numara ve diğer bilgileri içerecek şekilde </a:t>
            </a:r>
            <a:r>
              <a:rPr lang="tr-TR" sz="2000" u="sng" dirty="0" smtClean="0">
                <a:solidFill>
                  <a:srgbClr val="C00000"/>
                </a:solidFill>
              </a:rPr>
              <a:t>etiketlemek</a:t>
            </a:r>
            <a:r>
              <a:rPr lang="tr-TR" sz="2000" dirty="0" smtClean="0">
                <a:solidFill>
                  <a:srgbClr val="C00000"/>
                </a:solidFill>
              </a:rPr>
              <a:t>,</a:t>
            </a:r>
          </a:p>
          <a:p>
            <a:pPr marL="533400" indent="-533400"/>
            <a:endParaRPr lang="tr-TR" sz="2000" dirty="0" smtClean="0"/>
          </a:p>
          <a:p>
            <a:pPr marL="533400" indent="-533400">
              <a:buFont typeface="Wingdings" pitchFamily="2" charset="2"/>
              <a:buChar char="ü"/>
            </a:pPr>
            <a:r>
              <a:rPr lang="tr-TR" sz="2000" dirty="0" smtClean="0"/>
              <a:t>Yılda en az bir kez </a:t>
            </a:r>
            <a:r>
              <a:rPr lang="tr-TR" sz="2000" dirty="0" smtClean="0">
                <a:solidFill>
                  <a:srgbClr val="00B050"/>
                </a:solidFill>
              </a:rPr>
              <a:t>izlenebilirlik sistemini</a:t>
            </a:r>
            <a:r>
              <a:rPr lang="tr-TR" sz="2000" dirty="0" smtClean="0"/>
              <a:t> gözden geçirerek, sistemin sağlıklı çalıştığını </a:t>
            </a:r>
            <a:r>
              <a:rPr lang="tr-TR" sz="2000" u="sng" dirty="0" smtClean="0">
                <a:solidFill>
                  <a:srgbClr val="C00000"/>
                </a:solidFill>
              </a:rPr>
              <a:t>kontrol etmek ve kayıt altına almak</a:t>
            </a:r>
            <a:r>
              <a:rPr lang="tr-TR" sz="2000" dirty="0" smtClean="0">
                <a:solidFill>
                  <a:srgbClr val="C00000"/>
                </a:solidFill>
              </a:rPr>
              <a:t>,</a:t>
            </a:r>
          </a:p>
          <a:p>
            <a:pPr marL="533400" indent="-533400">
              <a:buNone/>
            </a:pPr>
            <a:r>
              <a:rPr lang="tr-TR" sz="2000" dirty="0" smtClean="0"/>
              <a:t>        zorundadır.</a:t>
            </a:r>
          </a:p>
          <a:p>
            <a:endParaRPr lang="tr-TR" sz="2000" dirty="0"/>
          </a:p>
        </p:txBody>
      </p:sp>
      <p:pic>
        <p:nvPicPr>
          <p:cNvPr id="5" name="Picture 2" descr="C:\Users\pinar.kalgay\Desktop\Hamit.Bey.sunu.resim\imagesCA27T1Q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97152"/>
            <a:ext cx="26971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Dikdörtgen 1"/>
          <p:cNvSpPr>
            <a:spLocks noChangeArrowheads="1"/>
          </p:cNvSpPr>
          <p:nvPr/>
        </p:nvSpPr>
        <p:spPr bwMode="auto">
          <a:xfrm>
            <a:off x="755650" y="1341438"/>
            <a:ext cx="7993063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FF5050"/>
              </a:solidFill>
            </a:endParaRPr>
          </a:p>
          <a:p>
            <a:pPr marL="533400" indent="-533400">
              <a:spcBef>
                <a:spcPct val="20000"/>
              </a:spcBef>
              <a:buFont typeface="Arial" charset="0"/>
              <a:buNone/>
            </a:pPr>
            <a:endParaRPr lang="tr-TR" sz="2600" dirty="0">
              <a:solidFill>
                <a:schemeClr val="hlink"/>
              </a:solidFill>
              <a:latin typeface="Comic Sans MS" pitchFamily="66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533400" indent="-5334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533400" indent="-5334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7" name="Picture 7" descr="sorumlul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4968552" cy="402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 smtClean="0">
                <a:latin typeface="Comic Sans MS" pitchFamily="66" charset="0"/>
              </a:rPr>
              <a:t/>
            </a:r>
            <a:br>
              <a:rPr lang="tr-TR" sz="3200" b="1" dirty="0" smtClean="0">
                <a:latin typeface="Comic Sans MS" pitchFamily="66" charset="0"/>
              </a:rPr>
            </a:br>
            <a:r>
              <a:rPr lang="tr-TR" sz="3200" b="1" dirty="0" smtClean="0"/>
              <a:t>İŞLETMECİNİN SORUMLULUĞU NEDİR</a:t>
            </a:r>
            <a:r>
              <a:rPr lang="tr-TR" sz="3200" dirty="0" smtClean="0"/>
              <a:t>?</a:t>
            </a:r>
            <a:r>
              <a:rPr lang="tr-TR" sz="3200" dirty="0" smtClean="0">
                <a:latin typeface="Comic Sans MS" pitchFamily="66" charset="0"/>
              </a:rPr>
              <a:t/>
            </a:r>
            <a:br>
              <a:rPr lang="tr-TR" sz="3200" dirty="0" smtClean="0">
                <a:latin typeface="Comic Sans MS" pitchFamily="66" charset="0"/>
              </a:rPr>
            </a:b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</a:t>
            </a:r>
            <a:r>
              <a:rPr lang="tr-TR" sz="3200" b="1" dirty="0" smtClean="0"/>
              <a:t>GIDA DENETİMİ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908720"/>
            <a:ext cx="7516316" cy="4758655"/>
          </a:xfrm>
        </p:spPr>
        <p:txBody>
          <a:bodyPr/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Gıda, Tarım ve Hayvancılık Bakanlığı </a:t>
            </a:r>
          </a:p>
          <a:p>
            <a:pPr>
              <a:buNone/>
            </a:pPr>
            <a:r>
              <a:rPr lang="tr-TR" sz="2800" b="1" dirty="0" smtClean="0">
                <a:solidFill>
                  <a:srgbClr val="C00000"/>
                </a:solidFill>
              </a:rPr>
              <a:t>    </a:t>
            </a:r>
            <a:r>
              <a:rPr lang="tr-TR" sz="2800" dirty="0" smtClean="0"/>
              <a:t>Gıda güvenilirliğinin sağlanmasında,</a:t>
            </a:r>
          </a:p>
          <a:p>
            <a:pPr>
              <a:buNone/>
            </a:pPr>
            <a:r>
              <a:rPr lang="tr-TR" sz="2800" dirty="0" smtClean="0"/>
              <a:t>    tek yetkili kurum olmuştur. </a:t>
            </a:r>
          </a:p>
          <a:p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Tüm gıda işletmelerinde AB standartlarında hijyen şartları aranmaktadır.  </a:t>
            </a:r>
            <a:endParaRPr lang="tr-TR" sz="2800" dirty="0"/>
          </a:p>
        </p:txBody>
      </p:sp>
      <p:pic>
        <p:nvPicPr>
          <p:cNvPr id="4" name="Picture 6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042" y="4941168"/>
            <a:ext cx="1734811" cy="161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mile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013176"/>
            <a:ext cx="2117454" cy="147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Açıklama: http://www.dubleyol.com/wp-content/uploads/2012/07/gth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412776"/>
            <a:ext cx="15478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Nuran\AppData\Local\Microsoft\Windows\INetCache\IE\SDJEXGOV\right-wrong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0069" y="2348880"/>
            <a:ext cx="2510043" cy="924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Dikdörtgen 1"/>
          <p:cNvSpPr>
            <a:spLocks noChangeArrowheads="1"/>
          </p:cNvSpPr>
          <p:nvPr/>
        </p:nvSpPr>
        <p:spPr bwMode="auto">
          <a:xfrm>
            <a:off x="755650" y="1341438"/>
            <a:ext cx="7993063" cy="330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FF5050"/>
              </a:solidFill>
            </a:endParaRPr>
          </a:p>
          <a:p>
            <a:pPr marL="342900" indent="-342900" algn="l"/>
            <a:r>
              <a:rPr lang="tr-TR" dirty="0" smtClean="0">
                <a:solidFill>
                  <a:srgbClr val="000000"/>
                </a:solidFill>
                <a:latin typeface="+mn-lt"/>
              </a:rPr>
              <a:t>Gıda ile </a:t>
            </a:r>
            <a:r>
              <a:rPr lang="tr-TR" dirty="0">
                <a:solidFill>
                  <a:srgbClr val="000000"/>
                </a:solidFill>
                <a:latin typeface="+mn-lt"/>
              </a:rPr>
              <a:t>ilgili faaliyet gösteren </a:t>
            </a:r>
            <a:r>
              <a:rPr lang="tr-TR" dirty="0">
                <a:solidFill>
                  <a:srgbClr val="FF0000"/>
                </a:solidFill>
                <a:latin typeface="+mn-lt"/>
              </a:rPr>
              <a:t>işletmeci</a:t>
            </a:r>
            <a:r>
              <a:rPr lang="tr-TR" dirty="0">
                <a:solidFill>
                  <a:srgbClr val="000000"/>
                </a:solidFill>
                <a:latin typeface="+mn-lt"/>
              </a:rPr>
              <a:t>, kendi faaliyet alanının her aşamasında </a:t>
            </a:r>
            <a:r>
              <a:rPr lang="tr-TR" dirty="0">
                <a:solidFill>
                  <a:srgbClr val="FF0000"/>
                </a:solidFill>
                <a:latin typeface="+mn-lt"/>
              </a:rPr>
              <a:t>Kanunda belirtilen şartları sağlamak</a:t>
            </a:r>
            <a:r>
              <a:rPr lang="tr-TR" dirty="0">
                <a:solidFill>
                  <a:srgbClr val="000000"/>
                </a:solidFill>
                <a:latin typeface="+mn-lt"/>
              </a:rPr>
              <a:t>la yükümlüdür.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sz="2400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57349" name="Picture 6" descr="kan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352901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 smtClean="0"/>
              <a:t>İZLENEBİLİRLİK VE SORUMLULUKLAR</a:t>
            </a:r>
            <a:endParaRPr lang="tr-TR" sz="3200" dirty="0"/>
          </a:p>
        </p:txBody>
      </p:sp>
      <p:pic>
        <p:nvPicPr>
          <p:cNvPr id="9" name="Picture 16" descr="Görünüm ayrıntılar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429000"/>
            <a:ext cx="245135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Dikdörtgen 1"/>
          <p:cNvSpPr>
            <a:spLocks noChangeArrowheads="1"/>
          </p:cNvSpPr>
          <p:nvPr/>
        </p:nvSpPr>
        <p:spPr bwMode="auto">
          <a:xfrm>
            <a:off x="755650" y="1341438"/>
            <a:ext cx="7993063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FF505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sz="2400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7" name="Picture 4" descr="resim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1952" y="4149079"/>
            <a:ext cx="5160368" cy="221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 smtClean="0"/>
              <a:t>İZLENEBİLİRLİK VE SORUMLULUKLAR</a:t>
            </a:r>
            <a:endParaRPr lang="tr-TR" sz="3200" dirty="0"/>
          </a:p>
        </p:txBody>
      </p:sp>
      <p:sp>
        <p:nvSpPr>
          <p:cNvPr id="8" name="7 Dikdörtgen"/>
          <p:cNvSpPr/>
          <p:nvPr/>
        </p:nvSpPr>
        <p:spPr>
          <a:xfrm>
            <a:off x="539552" y="980726"/>
            <a:ext cx="80648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tr-TR" sz="2200" dirty="0" smtClean="0">
                <a:latin typeface="+mn-lt"/>
              </a:rPr>
              <a:t>Gıda işletmecisi ürettiği, işlediği, ithal ettiği, satışını veya dağıtımını yaptığı bir ürününün, </a:t>
            </a:r>
            <a:r>
              <a:rPr lang="tr-TR" sz="2200" u="sng" dirty="0" smtClean="0">
                <a:solidFill>
                  <a:srgbClr val="C00000"/>
                </a:solidFill>
                <a:latin typeface="+mn-lt"/>
              </a:rPr>
              <a:t>gıda güvenilirliği şartlarına uymadığını değerlendirmesi</a:t>
            </a:r>
            <a:r>
              <a:rPr lang="tr-TR" sz="22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tr-TR" sz="2200" dirty="0" smtClean="0">
                <a:latin typeface="+mn-lt"/>
              </a:rPr>
              <a:t>veya buna ilişkin makul gerekçelerinin olması durumunda, </a:t>
            </a:r>
            <a:r>
              <a:rPr lang="tr-TR" sz="2200" b="1" dirty="0" smtClean="0">
                <a:latin typeface="+mn-lt"/>
              </a:rPr>
              <a:t>söz konusu ürünü kendi kontrolünden çıktığı aşamadan başlamak üzere</a:t>
            </a:r>
            <a:r>
              <a:rPr lang="tr-TR" sz="2200" dirty="0" smtClean="0">
                <a:latin typeface="+mn-lt"/>
              </a:rPr>
              <a:t>, </a:t>
            </a:r>
            <a:r>
              <a:rPr lang="tr-TR" sz="2200" dirty="0" smtClean="0">
                <a:solidFill>
                  <a:srgbClr val="C00000"/>
                </a:solidFill>
                <a:latin typeface="+mn-lt"/>
              </a:rPr>
              <a:t>toplanması </a:t>
            </a:r>
            <a:r>
              <a:rPr lang="tr-TR" sz="2200" dirty="0" smtClean="0">
                <a:latin typeface="+mn-lt"/>
              </a:rPr>
              <a:t>için gerekli işlemleri derhal başlatmak ve konu ile ilgili </a:t>
            </a:r>
            <a:r>
              <a:rPr lang="tr-TR" sz="2200" dirty="0" smtClean="0">
                <a:solidFill>
                  <a:srgbClr val="C00000"/>
                </a:solidFill>
                <a:latin typeface="+mn-lt"/>
              </a:rPr>
              <a:t>Bakanlık İl/İlçe Müdürlüğü’nü bilgilendirmek </a:t>
            </a:r>
            <a:r>
              <a:rPr lang="tr-TR" sz="2200" dirty="0" smtClean="0">
                <a:latin typeface="+mn-lt"/>
              </a:rPr>
              <a:t>zorundadır. </a:t>
            </a:r>
            <a:endParaRPr lang="tr-TR" sz="220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Dikdörtgen 1"/>
          <p:cNvSpPr>
            <a:spLocks noChangeArrowheads="1"/>
          </p:cNvSpPr>
          <p:nvPr/>
        </p:nvSpPr>
        <p:spPr bwMode="auto">
          <a:xfrm>
            <a:off x="755650" y="1341438"/>
            <a:ext cx="7993063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FF505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sz="2400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 smtClean="0"/>
              <a:t>İZLENEBİLİRLİK VE SORUMLULUKLAR</a:t>
            </a:r>
            <a:endParaRPr lang="tr-TR" sz="3200" dirty="0"/>
          </a:p>
        </p:txBody>
      </p:sp>
      <p:sp>
        <p:nvSpPr>
          <p:cNvPr id="8" name="7 Dikdörtgen"/>
          <p:cNvSpPr/>
          <p:nvPr/>
        </p:nvSpPr>
        <p:spPr>
          <a:xfrm>
            <a:off x="539552" y="980726"/>
            <a:ext cx="806489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Tx/>
              <a:buChar char="•"/>
            </a:pPr>
            <a:endParaRPr lang="tr-TR" sz="2000" dirty="0" smtClean="0"/>
          </a:p>
          <a:p>
            <a:pPr marL="342900" indent="-342900" algn="l"/>
            <a:r>
              <a:rPr lang="tr-TR" sz="2200" smtClean="0">
                <a:latin typeface="+mn-lt"/>
              </a:rPr>
              <a:t>Gıda işletmecisi</a:t>
            </a:r>
            <a:r>
              <a:rPr lang="tr-TR" sz="2200" dirty="0" smtClean="0">
                <a:latin typeface="+mn-lt"/>
              </a:rPr>
              <a:t>, </a:t>
            </a:r>
            <a:r>
              <a:rPr lang="tr-TR" sz="2200" u="sng" dirty="0" smtClean="0">
                <a:latin typeface="+mn-lt"/>
              </a:rPr>
              <a:t>ürünün toplanması gerektiğinde</a:t>
            </a:r>
            <a:r>
              <a:rPr lang="tr-TR" sz="2200" dirty="0" smtClean="0">
                <a:latin typeface="+mn-lt"/>
              </a:rPr>
              <a:t>, </a:t>
            </a:r>
            <a:r>
              <a:rPr lang="tr-TR" sz="2200" dirty="0" smtClean="0">
                <a:solidFill>
                  <a:srgbClr val="FF0000"/>
                </a:solidFill>
                <a:latin typeface="+mn-lt"/>
              </a:rPr>
              <a:t>toplanma nedeni </a:t>
            </a:r>
            <a:r>
              <a:rPr lang="tr-TR" sz="2200" dirty="0" smtClean="0">
                <a:latin typeface="+mn-lt"/>
              </a:rPr>
              <a:t>hakkında tüketiciyi veya kullanıcıyı doğru ve etkin olarak bilgilendirmek ve gerekli hâllerde, insan ve hayvan sağlığını korumaya yönelik alınacak tedbirlerin yeterli olmaması durumunda, tüketiciye veya kullanıcıya </a:t>
            </a:r>
            <a:r>
              <a:rPr lang="tr-TR" sz="2200" dirty="0" smtClean="0">
                <a:solidFill>
                  <a:srgbClr val="FF0000"/>
                </a:solidFill>
                <a:latin typeface="+mn-lt"/>
              </a:rPr>
              <a:t>ürünün iadesi</a:t>
            </a:r>
            <a:r>
              <a:rPr lang="tr-TR" sz="2200" dirty="0" smtClean="0">
                <a:latin typeface="+mn-lt"/>
              </a:rPr>
              <a:t> için çağrıda bulunmak zorundadır.</a:t>
            </a:r>
          </a:p>
          <a:p>
            <a:pPr marL="342900" indent="-342900" algn="l">
              <a:buFontTx/>
              <a:buChar char="•"/>
            </a:pPr>
            <a:endParaRPr lang="tr-TR" sz="2200" dirty="0">
              <a:solidFill>
                <a:schemeClr val="hlink"/>
              </a:solidFill>
              <a:latin typeface="+mn-lt"/>
            </a:endParaRPr>
          </a:p>
        </p:txBody>
      </p:sp>
      <p:pic>
        <p:nvPicPr>
          <p:cNvPr id="10" name="Picture 2" descr="C:\Users\pinar.kalgay\Desktop\Hamit.Bey.sunu.resim\dikka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89040"/>
            <a:ext cx="2254818" cy="2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Dikdörtgen 1"/>
          <p:cNvSpPr>
            <a:spLocks noChangeArrowheads="1"/>
          </p:cNvSpPr>
          <p:nvPr/>
        </p:nvSpPr>
        <p:spPr bwMode="auto">
          <a:xfrm>
            <a:off x="755650" y="1341438"/>
            <a:ext cx="7993063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FF505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sz="2400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 smtClean="0"/>
              <a:t>İZLENEBİLİRLİK VE SORUMLULUKLAR</a:t>
            </a:r>
            <a:endParaRPr lang="tr-TR" sz="3200" dirty="0"/>
          </a:p>
        </p:txBody>
      </p:sp>
      <p:sp>
        <p:nvSpPr>
          <p:cNvPr id="8" name="7 Dikdörtgen"/>
          <p:cNvSpPr/>
          <p:nvPr/>
        </p:nvSpPr>
        <p:spPr>
          <a:xfrm>
            <a:off x="539552" y="980726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r-TR" sz="2000" dirty="0" smtClean="0">
                <a:latin typeface="+mn-lt"/>
              </a:rPr>
              <a:t>Gıda işletmecisi, faaliyeti ile ilgili aşağıda istenen </a:t>
            </a:r>
            <a:r>
              <a:rPr lang="tr-TR" sz="2000" dirty="0" smtClean="0">
                <a:solidFill>
                  <a:srgbClr val="C00000"/>
                </a:solidFill>
                <a:latin typeface="+mn-lt"/>
              </a:rPr>
              <a:t>kayıtları güncel tutmak, istendiğinde Bakanlığa sunmak zorundadır.</a:t>
            </a:r>
          </a:p>
          <a:p>
            <a:pPr algn="l"/>
            <a:r>
              <a:rPr lang="tr-TR" sz="2000" dirty="0" smtClean="0">
                <a:latin typeface="+mn-lt"/>
              </a:rPr>
              <a:t>      </a:t>
            </a:r>
          </a:p>
          <a:p>
            <a:pPr algn="l">
              <a:buFont typeface="Wingdings" pitchFamily="2" charset="2"/>
              <a:buChar char="Ø"/>
            </a:pPr>
            <a:r>
              <a:rPr lang="tr-TR" sz="2000" dirty="0" smtClean="0">
                <a:latin typeface="+mn-lt"/>
              </a:rPr>
              <a:t>       İşletme onayı veya kaydına ilişkin Belgeleri,</a:t>
            </a:r>
          </a:p>
          <a:p>
            <a:pPr algn="l"/>
            <a:endParaRPr lang="tr-TR" sz="2000" dirty="0" smtClean="0">
              <a:latin typeface="+mn-lt"/>
            </a:endParaRPr>
          </a:p>
          <a:p>
            <a:pPr algn="l">
              <a:buFont typeface="Wingdings" pitchFamily="2" charset="2"/>
              <a:buChar char="Ø"/>
            </a:pPr>
            <a:r>
              <a:rPr lang="tr-TR" sz="2000" dirty="0" smtClean="0">
                <a:latin typeface="+mn-lt"/>
              </a:rPr>
              <a:t>       Tehlike analizi ve kritik kontrol noktaları ilkelerine dayanan gıda   </a:t>
            </a:r>
          </a:p>
          <a:p>
            <a:pPr algn="l"/>
            <a:r>
              <a:rPr lang="tr-TR" sz="2000" dirty="0" smtClean="0">
                <a:latin typeface="+mn-lt"/>
              </a:rPr>
              <a:t>          güvenilirliği sistemlerine ilişkin uyguladığı </a:t>
            </a:r>
            <a:r>
              <a:rPr lang="tr-TR" sz="2000" b="1" dirty="0" smtClean="0">
                <a:latin typeface="+mn-lt"/>
              </a:rPr>
              <a:t>prosedürler </a:t>
            </a:r>
            <a:r>
              <a:rPr lang="tr-TR" sz="2000" dirty="0" smtClean="0">
                <a:latin typeface="+mn-lt"/>
              </a:rPr>
              <a:t>ve</a:t>
            </a:r>
            <a:r>
              <a:rPr lang="tr-TR" sz="2000" b="1" dirty="0" smtClean="0">
                <a:latin typeface="+mn-lt"/>
              </a:rPr>
              <a:t> güncel</a:t>
            </a:r>
          </a:p>
          <a:p>
            <a:pPr algn="l"/>
            <a:r>
              <a:rPr lang="tr-TR" sz="2000" b="1" dirty="0" smtClean="0">
                <a:latin typeface="+mn-lt"/>
              </a:rPr>
              <a:t>          kayıtları</a:t>
            </a:r>
            <a:r>
              <a:rPr lang="tr-TR" sz="2000" dirty="0" smtClean="0">
                <a:latin typeface="+mn-lt"/>
              </a:rPr>
              <a:t>,</a:t>
            </a:r>
          </a:p>
          <a:p>
            <a:pPr algn="l"/>
            <a:endParaRPr lang="tr-TR" sz="2000" dirty="0" smtClean="0">
              <a:latin typeface="+mn-lt"/>
            </a:endParaRPr>
          </a:p>
          <a:p>
            <a:pPr algn="l">
              <a:buFont typeface="Wingdings" pitchFamily="2" charset="2"/>
              <a:buChar char="Ø"/>
            </a:pPr>
            <a:r>
              <a:rPr lang="tr-TR" sz="2000" dirty="0" smtClean="0">
                <a:latin typeface="+mn-lt"/>
              </a:rPr>
              <a:t>       Cihaz </a:t>
            </a:r>
            <a:r>
              <a:rPr lang="tr-TR" sz="2000" b="1" dirty="0" smtClean="0">
                <a:latin typeface="+mn-lt"/>
              </a:rPr>
              <a:t>kalibrasyon kayıtları</a:t>
            </a:r>
            <a:r>
              <a:rPr lang="tr-TR" sz="2000" dirty="0" smtClean="0">
                <a:latin typeface="+mn-lt"/>
              </a:rPr>
              <a:t>,</a:t>
            </a:r>
          </a:p>
          <a:p>
            <a:pPr algn="l"/>
            <a:endParaRPr lang="tr-TR" sz="2000" dirty="0" smtClean="0">
              <a:latin typeface="+mn-lt"/>
            </a:endParaRPr>
          </a:p>
          <a:p>
            <a:pPr algn="l">
              <a:buFont typeface="Wingdings" pitchFamily="2" charset="2"/>
              <a:buChar char="Ø"/>
            </a:pPr>
            <a:r>
              <a:rPr lang="tr-TR" sz="2000" dirty="0" smtClean="0">
                <a:latin typeface="+mn-lt"/>
              </a:rPr>
              <a:t>       Cihaz </a:t>
            </a:r>
            <a:r>
              <a:rPr lang="tr-TR" sz="2000" b="1" dirty="0" smtClean="0">
                <a:latin typeface="+mn-lt"/>
              </a:rPr>
              <a:t>ölçüm kayıtları</a:t>
            </a:r>
            <a:r>
              <a:rPr lang="tr-TR" sz="2000" dirty="0" smtClean="0">
                <a:latin typeface="+mn-lt"/>
              </a:rPr>
              <a:t>,</a:t>
            </a:r>
          </a:p>
          <a:p>
            <a:pPr marL="342900" indent="-342900" algn="l">
              <a:buFontTx/>
              <a:buChar char="•"/>
            </a:pPr>
            <a:endParaRPr lang="tr-TR" sz="2000" dirty="0" smtClean="0">
              <a:latin typeface="+mn-lt"/>
            </a:endParaRPr>
          </a:p>
        </p:txBody>
      </p:sp>
      <p:pic>
        <p:nvPicPr>
          <p:cNvPr id="7" name="Picture 18" descr="https://encrypted-tbn0.gstatic.com/images?q=tbn:ANd9GcRJDYqQxQq9OMX6jZFpNikn7iLWPUjciwNA6wwV4Gx5IPKWNlm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941167"/>
            <a:ext cx="1728192" cy="169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89040"/>
            <a:ext cx="2877496" cy="214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Dikdörtgen 1"/>
          <p:cNvSpPr>
            <a:spLocks noChangeArrowheads="1"/>
          </p:cNvSpPr>
          <p:nvPr/>
        </p:nvSpPr>
        <p:spPr bwMode="auto">
          <a:xfrm>
            <a:off x="755650" y="1341438"/>
            <a:ext cx="7993063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FF505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sz="2400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 smtClean="0"/>
              <a:t>İZLENEBİLİRLİK VE SORUMLULUKLAR</a:t>
            </a:r>
            <a:endParaRPr lang="tr-TR" sz="3200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1560" y="980728"/>
            <a:ext cx="7732340" cy="468664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000" dirty="0" smtClean="0"/>
              <a:t>Partinin tanımlanmasını sağlayan bir işaret veya numara ve diğer bilgileri içerecek şekilde </a:t>
            </a:r>
            <a:r>
              <a:rPr lang="tr-TR" sz="2000" b="1" dirty="0" smtClean="0"/>
              <a:t>alım ve satış ile ilgili kayıtları,</a:t>
            </a:r>
          </a:p>
          <a:p>
            <a:endParaRPr lang="tr-TR" sz="2000" dirty="0" smtClean="0"/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Gıda </a:t>
            </a:r>
            <a:r>
              <a:rPr lang="tr-TR" sz="2000" b="1" dirty="0" smtClean="0"/>
              <a:t>izlenebilirlik kayıtları</a:t>
            </a:r>
            <a:r>
              <a:rPr lang="tr-TR" sz="2000" dirty="0" smtClean="0"/>
              <a:t>,</a:t>
            </a:r>
          </a:p>
          <a:p>
            <a:endParaRPr lang="tr-TR" sz="2000" dirty="0" smtClean="0"/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Haşere ve kemirgenlerle </a:t>
            </a:r>
            <a:r>
              <a:rPr lang="tr-TR" sz="2000" b="1" dirty="0" smtClean="0"/>
              <a:t>mücadele kayıtları</a:t>
            </a:r>
            <a:r>
              <a:rPr lang="tr-TR" sz="2000" dirty="0" smtClean="0"/>
              <a:t>,</a:t>
            </a:r>
          </a:p>
          <a:p>
            <a:endParaRPr lang="tr-TR" sz="2000" dirty="0" smtClean="0"/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Hammadde, üretimde kullanılan yardımcı maddeler, ara ürüne ve/veya son ürüne ilişkin </a:t>
            </a:r>
            <a:r>
              <a:rPr lang="tr-TR" sz="2000" b="1" dirty="0" smtClean="0"/>
              <a:t>analiz kayıtları</a:t>
            </a:r>
            <a:r>
              <a:rPr lang="tr-TR" sz="2000" dirty="0" smtClean="0"/>
              <a:t>,</a:t>
            </a:r>
          </a:p>
          <a:p>
            <a:endParaRPr lang="tr-TR" sz="2000" dirty="0" smtClean="0"/>
          </a:p>
          <a:p>
            <a:pPr>
              <a:buFont typeface="Wingdings" pitchFamily="2" charset="2"/>
              <a:buChar char="Ø"/>
            </a:pPr>
            <a:r>
              <a:rPr lang="tr-TR" sz="2000" dirty="0" smtClean="0"/>
              <a:t>İşin nevine göre konuyla ilgili </a:t>
            </a:r>
            <a:r>
              <a:rPr lang="tr-TR" sz="2000" b="1" dirty="0" smtClean="0"/>
              <a:t>lisans eğitimi almış zorunlu personelin çalıştırıldığına dair kayıtları</a:t>
            </a:r>
            <a:r>
              <a:rPr lang="tr-TR" sz="2000" dirty="0" smtClean="0"/>
              <a:t>.</a:t>
            </a:r>
          </a:p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539552" y="98072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tr-TR" sz="2000" dirty="0" smtClean="0">
              <a:latin typeface="+mn-lt"/>
            </a:endParaRPr>
          </a:p>
          <a:p>
            <a:pPr marL="342900" indent="-342900" algn="l">
              <a:buFontTx/>
              <a:buChar char="•"/>
            </a:pPr>
            <a:endParaRPr lang="tr-TR" sz="2000" dirty="0" smtClean="0">
              <a:latin typeface="+mn-lt"/>
            </a:endParaRPr>
          </a:p>
        </p:txBody>
      </p:sp>
      <p:pic>
        <p:nvPicPr>
          <p:cNvPr id="7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157192"/>
            <a:ext cx="2886356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Dikdörtgen 1"/>
          <p:cNvSpPr>
            <a:spLocks noChangeArrowheads="1"/>
          </p:cNvSpPr>
          <p:nvPr/>
        </p:nvSpPr>
        <p:spPr bwMode="auto">
          <a:xfrm>
            <a:off x="755650" y="1341438"/>
            <a:ext cx="7993063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FF505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sz="2400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200" b="1" dirty="0" smtClean="0"/>
              <a:t>İZLENEBİLİRLİK VE SORUMLULUKLAR</a:t>
            </a:r>
            <a:endParaRPr lang="tr-TR" sz="3200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1560" y="980728"/>
            <a:ext cx="6048672" cy="4686647"/>
          </a:xfrm>
        </p:spPr>
        <p:txBody>
          <a:bodyPr/>
          <a:lstStyle/>
          <a:p>
            <a:r>
              <a:rPr lang="tr-TR" sz="2200" dirty="0" smtClean="0"/>
              <a:t>Gıda işletmecisi, ürünle ilgili riskin önlenmesi, azaltılması veya ortadan kaldırılmasından sorumlu olup bu gibi tedbirlerin alınmasında </a:t>
            </a:r>
            <a:r>
              <a:rPr lang="tr-TR" sz="2200" dirty="0" smtClean="0">
                <a:solidFill>
                  <a:srgbClr val="C00000"/>
                </a:solidFill>
              </a:rPr>
              <a:t>Bakanlıkla işbirliği </a:t>
            </a:r>
            <a:r>
              <a:rPr lang="tr-TR" sz="2200" dirty="0" smtClean="0"/>
              <a:t>yapar. </a:t>
            </a:r>
          </a:p>
          <a:p>
            <a:r>
              <a:rPr lang="tr-TR" sz="2200" dirty="0" smtClean="0"/>
              <a:t>İlgililer, Bakanlıkça alınan önlemlerin uygulanması sırasında hiçbir şekilde </a:t>
            </a:r>
            <a:r>
              <a:rPr lang="tr-TR" sz="2200" dirty="0" smtClean="0">
                <a:solidFill>
                  <a:srgbClr val="C00000"/>
                </a:solidFill>
              </a:rPr>
              <a:t>engelleme yapamaz.</a:t>
            </a:r>
          </a:p>
          <a:p>
            <a:r>
              <a:rPr lang="tr-TR" sz="2200" dirty="0" smtClean="0"/>
              <a:t>Gıda işletmecisi, üretim, hazırlama ve satışta, Bakanlıktan </a:t>
            </a:r>
            <a:r>
              <a:rPr lang="tr-TR" sz="2200" dirty="0" smtClean="0">
                <a:solidFill>
                  <a:srgbClr val="C00000"/>
                </a:solidFill>
              </a:rPr>
              <a:t>kayıtlı veya onaylı </a:t>
            </a:r>
            <a:r>
              <a:rPr lang="tr-TR" sz="2200" dirty="0" smtClean="0"/>
              <a:t>işletmelerin ürünlerini ve ürünün onaya tabi olması durumunda onaylı ürünleri kullanmak zorundadır.</a:t>
            </a:r>
          </a:p>
          <a:p>
            <a:endParaRPr lang="tr-TR" sz="2200" u="sng" dirty="0" smtClean="0">
              <a:solidFill>
                <a:srgbClr val="000000"/>
              </a:solidFill>
            </a:endParaRPr>
          </a:p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539552" y="98072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tr-TR" sz="2000" dirty="0" smtClean="0">
              <a:latin typeface="+mn-lt"/>
            </a:endParaRPr>
          </a:p>
          <a:p>
            <a:pPr marL="342900" indent="-342900" algn="l">
              <a:buFontTx/>
              <a:buChar char="•"/>
            </a:pPr>
            <a:endParaRPr lang="tr-TR" sz="2000" dirty="0" smtClean="0">
              <a:latin typeface="+mn-lt"/>
            </a:endParaRPr>
          </a:p>
        </p:txBody>
      </p:sp>
      <p:pic>
        <p:nvPicPr>
          <p:cNvPr id="9" name="Picture 6" descr="Ri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8962" y="4005064"/>
            <a:ext cx="2435038" cy="214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</a:t>
            </a:r>
            <a:endParaRPr lang="tr-TR" b="1" dirty="0"/>
          </a:p>
        </p:txBody>
      </p:sp>
      <p:pic>
        <p:nvPicPr>
          <p:cNvPr id="4" name="3 İçerik Yer Tutucusu" descr="dusunenAd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636912"/>
            <a:ext cx="3577292" cy="3461522"/>
          </a:xfrm>
          <a:prstGeom prst="rect">
            <a:avLst/>
          </a:prstGeom>
        </p:spPr>
      </p:pic>
      <p:pic>
        <p:nvPicPr>
          <p:cNvPr id="5" name="Picture 6" descr="http://salyangoz.com.tr/blog/wp-content/uploads/2014/02/figures_with_dart_800_wht_94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034" y="1484784"/>
            <a:ext cx="40587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Resim" descr="Fotolia_4812453_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052736"/>
            <a:ext cx="2520280" cy="252028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6800" cy="533400"/>
          </a:xfrm>
        </p:spPr>
        <p:txBody>
          <a:bodyPr/>
          <a:lstStyle/>
          <a:p>
            <a:pPr algn="ctr"/>
            <a:r>
              <a:rPr lang="tr-TR" dirty="0" smtClean="0"/>
              <a:t>TEMENNİLERİM !</a:t>
            </a:r>
            <a:endParaRPr lang="tr-TR" dirty="0"/>
          </a:p>
        </p:txBody>
      </p:sp>
      <p:pic>
        <p:nvPicPr>
          <p:cNvPr id="4" name="3 İçerik Yer Tutucusu" descr="man-happy-01-300x30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1484784"/>
            <a:ext cx="3049885" cy="3049885"/>
          </a:xfrm>
        </p:spPr>
      </p:pic>
      <p:pic>
        <p:nvPicPr>
          <p:cNvPr id="8" name="7 Resim" descr="A-business-blog-reflects-the-culture-of-your-business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0363" y="1484784"/>
            <a:ext cx="2304255" cy="1728192"/>
          </a:xfrm>
          <a:prstGeom prst="rect">
            <a:avLst/>
          </a:prstGeom>
        </p:spPr>
      </p:pic>
      <p:pic>
        <p:nvPicPr>
          <p:cNvPr id="10" name="9 Resim" descr="guest-blogging-300x2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4077072"/>
            <a:ext cx="2160240" cy="2138637"/>
          </a:xfrm>
          <a:prstGeom prst="rect">
            <a:avLst/>
          </a:prstGeom>
        </p:spPr>
      </p:pic>
      <p:pic>
        <p:nvPicPr>
          <p:cNvPr id="7" name="6 Resim" descr="imagesCAOJRZ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077072"/>
            <a:ext cx="234888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731838"/>
            <a:ext cx="7848600" cy="2481262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tr-TR" sz="6600" b="1" dirty="0" smtClean="0">
                <a:solidFill>
                  <a:srgbClr val="435E40"/>
                </a:solidFill>
              </a:rPr>
              <a:t>      </a:t>
            </a:r>
            <a:r>
              <a:rPr lang="tr-TR" sz="6600" b="1" dirty="0" smtClean="0">
                <a:solidFill>
                  <a:srgbClr val="A50021"/>
                </a:solidFill>
                <a:latin typeface="Script MT Bold" pitchFamily="66" charset="0"/>
              </a:rPr>
              <a:t>Teşekkür ederim</a:t>
            </a:r>
            <a:endParaRPr lang="tr-TR" sz="6600" b="1" dirty="0" smtClean="0">
              <a:solidFill>
                <a:srgbClr val="A50021"/>
              </a:solidFill>
            </a:endParaRPr>
          </a:p>
        </p:txBody>
      </p:sp>
      <p:pic>
        <p:nvPicPr>
          <p:cNvPr id="121860" name="Picture 4" descr="PE0193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133600"/>
            <a:ext cx="3260496" cy="273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1908175" y="5013325"/>
            <a:ext cx="53276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Nuran ÇAKIROĞLU</a:t>
            </a:r>
          </a:p>
          <a:p>
            <a:pPr algn="ctr"/>
            <a:r>
              <a:rPr lang="tr-TR" sz="22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Ziraat Yüksek Mühendisi</a:t>
            </a:r>
          </a:p>
          <a:p>
            <a:r>
              <a:rPr lang="tr-TR" sz="2000" dirty="0" err="1" smtClean="0"/>
              <a:t>cakiroglunuran</a:t>
            </a:r>
            <a:r>
              <a:rPr lang="tr-TR" sz="2000" dirty="0" smtClean="0"/>
              <a:t>@</a:t>
            </a:r>
            <a:r>
              <a:rPr lang="tr-TR" sz="2000" dirty="0" err="1" smtClean="0"/>
              <a:t>gmail</a:t>
            </a:r>
            <a:r>
              <a:rPr lang="tr-TR" sz="2000" dirty="0" smtClean="0"/>
              <a:t>.com</a:t>
            </a:r>
          </a:p>
          <a:p>
            <a:pPr algn="ctr"/>
            <a:endParaRPr lang="tr-TR" b="1" dirty="0" smtClean="0">
              <a:solidFill>
                <a:srgbClr val="A50021"/>
              </a:solidFill>
              <a:latin typeface="Arial" charset="0"/>
              <a:cs typeface="Arial" charset="0"/>
            </a:endParaRPr>
          </a:p>
          <a:p>
            <a:pPr algn="ctr"/>
            <a:endParaRPr lang="tr-TR" b="1" dirty="0">
              <a:solidFill>
                <a:srgbClr val="404040"/>
              </a:solidFill>
              <a:latin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tr-TR" b="1" dirty="0">
              <a:latin typeface="Arial Unicode MS" pitchFamily="34" charset="-128"/>
            </a:endParaRPr>
          </a:p>
        </p:txBody>
      </p:sp>
      <p:pic>
        <p:nvPicPr>
          <p:cNvPr id="72709" name="Picture 5" descr="Görünüm ayrıntılar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293096"/>
            <a:ext cx="2044824" cy="20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İçerik Yer Tutucusu 2"/>
          <p:cNvSpPr>
            <a:spLocks noGrp="1"/>
          </p:cNvSpPr>
          <p:nvPr>
            <p:ph sz="quarter" idx="4294967295"/>
          </p:nvPr>
        </p:nvSpPr>
        <p:spPr>
          <a:xfrm>
            <a:off x="467544" y="692697"/>
            <a:ext cx="4320480" cy="5479504"/>
          </a:xfrm>
        </p:spPr>
        <p:txBody>
          <a:bodyPr/>
          <a:lstStyle/>
          <a:p>
            <a:pPr marL="273050" indent="-273050" algn="ctr" eaLnBrk="1" hangingPunct="1"/>
            <a:endParaRPr lang="tr-TR" sz="3000" dirty="0" smtClean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 marL="273050" indent="-273050" algn="ctr" eaLnBrk="1" hangingPunct="1">
              <a:buNone/>
            </a:pPr>
            <a:r>
              <a:rPr lang="tr-TR" sz="2400" dirty="0" smtClean="0">
                <a:ea typeface="Arial Unicode MS" pitchFamily="34" charset="-128"/>
                <a:cs typeface="Arial Unicode MS" pitchFamily="34" charset="-128"/>
              </a:rPr>
              <a:t>Bakanlığımızın </a:t>
            </a:r>
            <a:r>
              <a:rPr lang="tr-TR" sz="2400" dirty="0" smtClean="0">
                <a:ea typeface="Arial Unicode MS" pitchFamily="34" charset="-128"/>
                <a:cs typeface="Arial Unicode MS" pitchFamily="34" charset="-128"/>
                <a:hlinkClick r:id="rId2"/>
              </a:rPr>
              <a:t>www.</a:t>
            </a:r>
            <a:r>
              <a:rPr lang="tr-TR" sz="2400" dirty="0" err="1" smtClean="0">
                <a:ea typeface="Arial Unicode MS" pitchFamily="34" charset="-128"/>
                <a:cs typeface="Arial Unicode MS" pitchFamily="34" charset="-128"/>
                <a:hlinkClick r:id="rId2"/>
              </a:rPr>
              <a:t>gkgm</a:t>
            </a:r>
            <a:r>
              <a:rPr lang="tr-TR" sz="2400" dirty="0" smtClean="0">
                <a:ea typeface="Arial Unicode MS" pitchFamily="34" charset="-128"/>
                <a:cs typeface="Arial Unicode MS" pitchFamily="34" charset="-128"/>
                <a:hlinkClick r:id="rId2"/>
              </a:rPr>
              <a:t>.gov.tr</a:t>
            </a:r>
            <a:r>
              <a:rPr lang="tr-TR" sz="2400" dirty="0" smtClean="0">
                <a:ea typeface="Arial Unicode MS" pitchFamily="34" charset="-128"/>
                <a:cs typeface="Arial Unicode MS" pitchFamily="34" charset="-128"/>
              </a:rPr>
              <a:t>  internet adresinden temin edilebilir</a:t>
            </a:r>
            <a:r>
              <a:rPr lang="tr-TR" sz="30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273050" indent="-273050" eaLnBrk="1" hangingPunct="1"/>
            <a:endParaRPr lang="tr-TR" sz="3000" dirty="0" smtClean="0">
              <a:latin typeface="Comic Sans MS" pitchFamily="66" charset="0"/>
            </a:endParaRPr>
          </a:p>
        </p:txBody>
      </p:sp>
      <p:pic>
        <p:nvPicPr>
          <p:cNvPr id="178180" name="Picture 6" descr="C:\Documents and Settings\Haluk\Local Settings\Temporary Internet Files\Content.IE5\QJ4T0XSD\MC9004104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25144"/>
            <a:ext cx="1584176" cy="181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1" name="Picture 6" descr="http://www.birdolapkitap.com/wp-content/uploads/2010/11/Banu-Yildir-Kitap-300x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492896"/>
            <a:ext cx="20161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2" name="Picture 10"/>
          <p:cNvPicPr>
            <a:picLocks noChangeAspect="1" noChangeArrowheads="1"/>
          </p:cNvPicPr>
          <p:nvPr/>
        </p:nvPicPr>
        <p:blipFill>
          <a:blip r:embed="rId5" cstate="print"/>
          <a:srcRect l="30379" t="53336" r="30013" b="7915"/>
          <a:stretch>
            <a:fillRect/>
          </a:stretch>
        </p:blipFill>
        <p:spPr bwMode="auto">
          <a:xfrm>
            <a:off x="5148064" y="1628800"/>
            <a:ext cx="3168352" cy="441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400" b="1" dirty="0" smtClean="0"/>
              <a:t>SEKTÖR DENETİME HAZIR MI?</a:t>
            </a:r>
            <a:endParaRPr lang="tr-TR" sz="2400" b="1" dirty="0"/>
          </a:p>
        </p:txBody>
      </p:sp>
      <p:pic>
        <p:nvPicPr>
          <p:cNvPr id="4" name="3 Resim" descr="dusunenAd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2952328" cy="2592288"/>
          </a:xfrm>
          <a:prstGeom prst="rect">
            <a:avLst/>
          </a:prstGeom>
        </p:spPr>
      </p:pic>
      <p:pic>
        <p:nvPicPr>
          <p:cNvPr id="149507" name="Picture 3" descr="C:\Users\Nuran\Desktop\k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482075" cy="3361556"/>
          </a:xfrm>
          <a:prstGeom prst="rect">
            <a:avLst/>
          </a:prstGeom>
          <a:noFill/>
        </p:spPr>
      </p:pic>
      <p:pic>
        <p:nvPicPr>
          <p:cNvPr id="7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797152"/>
            <a:ext cx="4320480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Dikdörtgen 1"/>
          <p:cNvSpPr>
            <a:spLocks noChangeArrowheads="1"/>
          </p:cNvSpPr>
          <p:nvPr/>
        </p:nvSpPr>
        <p:spPr bwMode="auto">
          <a:xfrm>
            <a:off x="1115616" y="1341438"/>
            <a:ext cx="45365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77933C"/>
              </a:buClr>
              <a:buFont typeface="Wingdings" pitchFamily="2" charset="2"/>
              <a:buNone/>
            </a:pPr>
            <a:r>
              <a:rPr lang="tr-TR" dirty="0" smtClean="0">
                <a:solidFill>
                  <a:srgbClr val="C00000"/>
                </a:solidFill>
                <a:latin typeface="+mn-lt"/>
              </a:rPr>
              <a:t>Kontrol </a:t>
            </a:r>
            <a:r>
              <a:rPr lang="tr-TR" dirty="0">
                <a:solidFill>
                  <a:srgbClr val="C00000"/>
                </a:solidFill>
                <a:latin typeface="+mn-lt"/>
              </a:rPr>
              <a:t>görevlisi;</a:t>
            </a:r>
          </a:p>
          <a:p>
            <a:pPr marL="342900" indent="-342900">
              <a:buFontTx/>
              <a:buChar char="•"/>
            </a:pPr>
            <a:r>
              <a:rPr lang="tr-TR" sz="2400" u="sng" dirty="0">
                <a:latin typeface="+mn-lt"/>
              </a:rPr>
              <a:t>Kanun kapsamındaki</a:t>
            </a:r>
            <a:r>
              <a:rPr lang="tr-TR" sz="2400" dirty="0">
                <a:latin typeface="+mn-lt"/>
              </a:rPr>
              <a:t> her yere kontrol amacıyla girebilir ve numune alabilir.</a:t>
            </a:r>
          </a:p>
          <a:p>
            <a:pPr marL="342900" indent="-342900"/>
            <a:endParaRPr lang="tr-TR" dirty="0">
              <a:latin typeface="+mn-lt"/>
            </a:endParaRPr>
          </a:p>
          <a:p>
            <a:pPr marL="342900" indent="-342900"/>
            <a:endParaRPr lang="tr-TR" dirty="0">
              <a:latin typeface="+mn-lt"/>
            </a:endParaRPr>
          </a:p>
          <a:p>
            <a:pPr marL="342900" indent="-342900"/>
            <a:r>
              <a:rPr lang="tr-TR" u="sng" dirty="0">
                <a:latin typeface="+mn-lt"/>
              </a:rPr>
              <a:t> </a:t>
            </a:r>
          </a:p>
          <a:p>
            <a:pPr marL="342900" indent="-342900">
              <a:buFontTx/>
              <a:buChar char="•"/>
            </a:pPr>
            <a:r>
              <a:rPr lang="tr-TR" sz="2400" u="sng" dirty="0">
                <a:latin typeface="+mn-lt"/>
              </a:rPr>
              <a:t>Resmi kontroller sırasında </a:t>
            </a:r>
            <a:r>
              <a:rPr lang="tr-TR" sz="2400" b="1" u="sng" dirty="0">
                <a:latin typeface="+mn-lt"/>
              </a:rPr>
              <a:t>yalnızca </a:t>
            </a:r>
            <a:r>
              <a:rPr lang="tr-TR" sz="2400" b="1" u="sng" dirty="0">
                <a:solidFill>
                  <a:srgbClr val="C00000"/>
                </a:solidFill>
                <a:latin typeface="+mn-lt"/>
              </a:rPr>
              <a:t>mevzuata uygunsuzluğun tespiti </a:t>
            </a:r>
            <a:r>
              <a:rPr lang="tr-TR" sz="2400" b="1" u="sng" dirty="0">
                <a:latin typeface="+mn-lt"/>
              </a:rPr>
              <a:t>ve </a:t>
            </a:r>
            <a:r>
              <a:rPr lang="tr-TR" sz="2400" b="1" u="sng" dirty="0">
                <a:solidFill>
                  <a:srgbClr val="C00000"/>
                </a:solidFill>
                <a:latin typeface="+mn-lt"/>
              </a:rPr>
              <a:t>adli mercilere delil olarak sunmak </a:t>
            </a:r>
            <a:r>
              <a:rPr lang="tr-TR" sz="2400" b="1" u="sng" dirty="0">
                <a:latin typeface="+mn-lt"/>
              </a:rPr>
              <a:t>amacıyla</a:t>
            </a:r>
            <a:r>
              <a:rPr lang="tr-TR" sz="2400" dirty="0">
                <a:latin typeface="+mn-lt"/>
              </a:rPr>
              <a:t> fotoğraf ve/veya video çekimi yapabilir.</a:t>
            </a:r>
          </a:p>
          <a:p>
            <a:pPr marL="342900" indent="-342900"/>
            <a:endParaRPr lang="tr-TR" sz="2400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2533" name="Picture 6" descr="IMG_20140107_161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2816"/>
            <a:ext cx="2310855" cy="308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untitled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RESMİ KONTROLLER İÇİN GENEL HÜKÜMLER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Dikdörtgen 1"/>
          <p:cNvSpPr>
            <a:spLocks noChangeArrowheads="1"/>
          </p:cNvSpPr>
          <p:nvPr/>
        </p:nvSpPr>
        <p:spPr bwMode="auto">
          <a:xfrm>
            <a:off x="755576" y="836712"/>
            <a:ext cx="67687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tr-TR" dirty="0">
              <a:solidFill>
                <a:schemeClr val="hlink"/>
              </a:solidFill>
              <a:latin typeface="Comic Sans MS" pitchFamily="66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tr-TR" b="1" dirty="0">
                <a:solidFill>
                  <a:srgbClr val="C00000"/>
                </a:solidFill>
                <a:latin typeface="+mn-lt"/>
              </a:rPr>
              <a:t>RESMİ KONTROLLER NE SIKLIKTA YAPILIR?</a:t>
            </a:r>
          </a:p>
          <a:p>
            <a:pPr marL="544513" lvl="1" indent="0" algn="l" eaLnBrk="1" hangingPunct="1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tr-TR" dirty="0" smtClean="0">
                <a:latin typeface="+mn-lt"/>
                <a:cs typeface="Times New Roman" pitchFamily="18" charset="0"/>
              </a:rPr>
              <a:t>1-Düzenli </a:t>
            </a:r>
          </a:p>
          <a:p>
            <a:pPr marL="544513" lvl="1" indent="0" algn="l" eaLnBrk="1" hangingPunct="1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tr-TR" dirty="0" smtClean="0">
                <a:latin typeface="+mn-lt"/>
                <a:cs typeface="Times New Roman" pitchFamily="18" charset="0"/>
              </a:rPr>
              <a:t>2-Yıllık Kontrol ve Denetim Programları çerçevesinde denetim sıklıkları </a:t>
            </a:r>
            <a:r>
              <a:rPr lang="tr-TR" u="sng" dirty="0" smtClean="0">
                <a:latin typeface="+mn-lt"/>
                <a:cs typeface="Times New Roman" pitchFamily="18" charset="0"/>
              </a:rPr>
              <a:t>1 ay-3 yıl,</a:t>
            </a:r>
          </a:p>
          <a:p>
            <a:pPr marL="887413" lvl="1" indent="-342900" algn="l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ü"/>
              <a:defRPr/>
            </a:pPr>
            <a:endParaRPr lang="tr-TR" u="sng" dirty="0" smtClean="0">
              <a:latin typeface="+mn-lt"/>
              <a:cs typeface="Times New Roman" pitchFamily="18" charset="0"/>
            </a:endParaRPr>
          </a:p>
          <a:p>
            <a:pPr marL="1001713" lvl="1" indent="-457200" algn="l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/>
            </a:pPr>
            <a:endParaRPr lang="tr-TR" dirty="0" smtClean="0">
              <a:latin typeface="+mn-lt"/>
              <a:cs typeface="Times New Roman" pitchFamily="18" charset="0"/>
            </a:endParaRPr>
          </a:p>
          <a:p>
            <a:pPr marL="1001713" lvl="1" indent="-457200" algn="l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/>
            </a:pPr>
            <a:endParaRPr lang="tr-TR" dirty="0" smtClean="0">
              <a:latin typeface="+mn-lt"/>
              <a:cs typeface="Times New Roman" pitchFamily="18" charset="0"/>
            </a:endParaRPr>
          </a:p>
          <a:p>
            <a:pPr marL="1001713" lvl="1" indent="-457200" algn="l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/>
            </a:pPr>
            <a:r>
              <a:rPr lang="tr-TR" dirty="0" smtClean="0">
                <a:latin typeface="+mn-lt"/>
                <a:cs typeface="Times New Roman" pitchFamily="18" charset="0"/>
              </a:rPr>
              <a:t>Riskli işletmeler daha yoğun sıklıkta, diğerleri ise daha az sıklıkta,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tr-TR" dirty="0" smtClean="0">
              <a:solidFill>
                <a:srgbClr val="FF505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tr-TR" sz="2400" dirty="0" smtClean="0">
              <a:solidFill>
                <a:srgbClr val="000000"/>
              </a:solidFill>
            </a:endParaRPr>
          </a:p>
          <a:p>
            <a:pPr marL="342900" indent="-342900"/>
            <a:endParaRPr lang="tr-TR" sz="2400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8" name="Picture 7" descr="http://mavibilge.com.tr/resimler/images/risk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492896"/>
            <a:ext cx="1598612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RESMİ KONTROLLER İÇİN GENEL HÜKÜMLER</a:t>
            </a:r>
            <a:endParaRPr lang="tr-TR" sz="2800" dirty="0"/>
          </a:p>
        </p:txBody>
      </p:sp>
      <p:pic>
        <p:nvPicPr>
          <p:cNvPr id="5" name="Picture 4" descr="C:\Users\tdemir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245" y="5085184"/>
            <a:ext cx="1445150" cy="121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996952"/>
            <a:ext cx="151492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996952"/>
            <a:ext cx="1548172" cy="103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4">
  <a:themeElements>
    <a:clrScheme name="powerpoint-template-24 7">
      <a:dk1>
        <a:srgbClr val="4D4D4D"/>
      </a:dk1>
      <a:lt1>
        <a:srgbClr val="FFFFFF"/>
      </a:lt1>
      <a:dk2>
        <a:srgbClr val="4D4D4D"/>
      </a:dk2>
      <a:lt2>
        <a:srgbClr val="888888"/>
      </a:lt2>
      <a:accent1>
        <a:srgbClr val="9E9E9E"/>
      </a:accent1>
      <a:accent2>
        <a:srgbClr val="BEBEBE"/>
      </a:accent2>
      <a:accent3>
        <a:srgbClr val="FFFFFF"/>
      </a:accent3>
      <a:accent4>
        <a:srgbClr val="404040"/>
      </a:accent4>
      <a:accent5>
        <a:srgbClr val="CCCCCC"/>
      </a:accent5>
      <a:accent6>
        <a:srgbClr val="ACACAC"/>
      </a:accent6>
      <a:hlink>
        <a:srgbClr val="C8C8C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powerpoint-template4</Template>
  <TotalTime>3496</TotalTime>
  <Words>1845</Words>
  <Application>Microsoft Office PowerPoint</Application>
  <PresentationFormat>Ekran Gösterisi (4:3)</PresentationFormat>
  <Paragraphs>420</Paragraphs>
  <Slides>58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60" baseType="lpstr">
      <vt:lpstr>powerpoint-template4</vt:lpstr>
      <vt:lpstr>Clip</vt:lpstr>
      <vt:lpstr>GIDA GÜVENLİĞİNDE SEKTÖRÜN  RESMİ DENETİM ESASLARI 25 Kasım 2015 </vt:lpstr>
      <vt:lpstr>AMACIMIZ</vt:lpstr>
      <vt:lpstr>   GIDA İŞLETMECİSİNİN GÖREVİ?</vt:lpstr>
      <vt:lpstr>GIDA MEVZUATI</vt:lpstr>
      <vt:lpstr>             GIDA DENETİMİ</vt:lpstr>
      <vt:lpstr>Slayt 6</vt:lpstr>
      <vt:lpstr>SEKTÖR DENETİME HAZIR MI?</vt:lpstr>
      <vt:lpstr>RESMİ KONTROLLER İÇİN GENEL HÜKÜMLER</vt:lpstr>
      <vt:lpstr>RESMİ KONTROLLER İÇİN GENEL HÜKÜMLER</vt:lpstr>
      <vt:lpstr>    RESMİ KONTROLLER İÇİN GENEL HÜKÜMLER</vt:lpstr>
      <vt:lpstr>RESMİ KONTROLLER İÇİN GENEL HÜKÜMLER</vt:lpstr>
      <vt:lpstr>KONTROL GÖREVLİSİ KARTI</vt:lpstr>
      <vt:lpstr>KONTROL GÖREVLİSİ DENETİM ÖNCESİ</vt:lpstr>
      <vt:lpstr>İŞYERİ DENETİM ÖNCESİ</vt:lpstr>
      <vt:lpstr>  DENETİM BAŞLARKEN YANITLANMASI GEREKEN SORU:            İLETİŞİM önemli mi, önemliyse neden? </vt:lpstr>
      <vt:lpstr>Slayt 16</vt:lpstr>
      <vt:lpstr>Slayt 17</vt:lpstr>
      <vt:lpstr>Slayt 18</vt:lpstr>
      <vt:lpstr>Slayt 19</vt:lpstr>
      <vt:lpstr>Slayt 20</vt:lpstr>
      <vt:lpstr>RESMİ KONTROLLER  NASIL YAPILIR?</vt:lpstr>
      <vt:lpstr> NERELER KONTROL EDİLİR?</vt:lpstr>
      <vt:lpstr> NERELER KONTROL EDİLİR?</vt:lpstr>
      <vt:lpstr>NERELER KONTROL EDİLİR?</vt:lpstr>
      <vt:lpstr>UYGUNLUK</vt:lpstr>
      <vt:lpstr>                 UYGUNSUZLUK</vt:lpstr>
      <vt:lpstr>NİÇİN NUMUNE ALINIR?</vt:lpstr>
      <vt:lpstr>NUMUNE ALINIRKEN NEYE DİKKAT EDİLİR?</vt:lpstr>
      <vt:lpstr>PARTİDEN NUMUNE NASIL ALINIR?</vt:lpstr>
      <vt:lpstr>NUMUNE ALMA PROSEDÜRÜ</vt:lpstr>
      <vt:lpstr>NUMUNE ALMA PROSEDÜRÜ</vt:lpstr>
      <vt:lpstr>KAÇ ADET NUMUNE?</vt:lpstr>
      <vt:lpstr>KAÇ ADET NUMUNE?</vt:lpstr>
      <vt:lpstr>ANALİZ SONUCU VE İTİRAZ</vt:lpstr>
      <vt:lpstr>ANALİZ SONUCU VE İTİRAZ</vt:lpstr>
      <vt:lpstr>ANALİZ RAPORU</vt:lpstr>
      <vt:lpstr>İDARİ YAPTIRIM TÜRLERİ</vt:lpstr>
      <vt:lpstr>DENETİM SONUCU</vt:lpstr>
      <vt:lpstr>YAPTIRIM</vt:lpstr>
      <vt:lpstr> ÖRNEK YAPTIRIM</vt:lpstr>
      <vt:lpstr>ÖRNEK YAPTIRIM</vt:lpstr>
      <vt:lpstr>ÖRNEK YAPTIRIM</vt:lpstr>
      <vt:lpstr>GENEL HÜKÜMLER</vt:lpstr>
      <vt:lpstr>ÖRNEK YAPTIRIM</vt:lpstr>
      <vt:lpstr>ÖRNEK YAPTIRIM</vt:lpstr>
      <vt:lpstr>Slayt 46</vt:lpstr>
      <vt:lpstr>İZLENEBİLİRLİK VE SORUMLULUKLAR</vt:lpstr>
      <vt:lpstr>İZLENEBİLİRLİK VE SORUMLULUKLAR</vt:lpstr>
      <vt:lpstr> İŞLETMECİNİN SORUMLULUĞU NEDİR? </vt:lpstr>
      <vt:lpstr>İZLENEBİLİRLİK VE SORUMLULUKLAR</vt:lpstr>
      <vt:lpstr>İZLENEBİLİRLİK VE SORUMLULUKLAR</vt:lpstr>
      <vt:lpstr>İZLENEBİLİRLİK VE SORUMLULUKLAR</vt:lpstr>
      <vt:lpstr>İZLENEBİLİRLİK VE SORUMLULUKLAR</vt:lpstr>
      <vt:lpstr>İZLENEBİLİRLİK VE SORUMLULUKLAR</vt:lpstr>
      <vt:lpstr>İZLENEBİLİRLİK VE SORUMLULUKLAR</vt:lpstr>
      <vt:lpstr>      </vt:lpstr>
      <vt:lpstr>TEMENNİLERİM !</vt:lpstr>
      <vt:lpstr>Slayt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Çiğdem KURTAR</dc:creator>
  <cp:lastModifiedBy>cakiroglunuran@gmail.com</cp:lastModifiedBy>
  <cp:revision>339</cp:revision>
  <dcterms:created xsi:type="dcterms:W3CDTF">2012-02-22T12:06:23Z</dcterms:created>
  <dcterms:modified xsi:type="dcterms:W3CDTF">2015-11-25T05:29:00Z</dcterms:modified>
</cp:coreProperties>
</file>