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98" r:id="rId2"/>
    <p:sldMasterId id="2147483722" r:id="rId3"/>
  </p:sldMasterIdLst>
  <p:notesMasterIdLst>
    <p:notesMasterId r:id="rId21"/>
  </p:notesMasterIdLst>
  <p:handoutMasterIdLst>
    <p:handoutMasterId r:id="rId22"/>
  </p:handoutMasterIdLst>
  <p:sldIdLst>
    <p:sldId id="329" r:id="rId4"/>
    <p:sldId id="434" r:id="rId5"/>
    <p:sldId id="438" r:id="rId6"/>
    <p:sldId id="453" r:id="rId7"/>
    <p:sldId id="452" r:id="rId8"/>
    <p:sldId id="448" r:id="rId9"/>
    <p:sldId id="455" r:id="rId10"/>
    <p:sldId id="451" r:id="rId11"/>
    <p:sldId id="449" r:id="rId12"/>
    <p:sldId id="454" r:id="rId13"/>
    <p:sldId id="439" r:id="rId14"/>
    <p:sldId id="427" r:id="rId15"/>
    <p:sldId id="440" r:id="rId16"/>
    <p:sldId id="441" r:id="rId17"/>
    <p:sldId id="442" r:id="rId18"/>
    <p:sldId id="443" r:id="rId19"/>
    <p:sldId id="446" r:id="rId20"/>
  </p:sldIdLst>
  <p:sldSz cx="9144000" cy="6858000" type="screen4x3"/>
  <p:notesSz cx="6797675" cy="9926638"/>
  <p:defaultTextStyle>
    <a:defPPr>
      <a:defRPr lang="en-GB"/>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2FD17"/>
    <a:srgbClr val="FAFEA0"/>
    <a:srgbClr val="0080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8358" autoAdjust="0"/>
  </p:normalViewPr>
  <p:slideViewPr>
    <p:cSldViewPr>
      <p:cViewPr varScale="1">
        <p:scale>
          <a:sx n="72" d="100"/>
          <a:sy n="72" d="100"/>
        </p:scale>
        <p:origin x="-13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5.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4668C-4492-42F0-B844-F9638F11B481}"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tr-TR"/>
        </a:p>
      </dgm:t>
    </dgm:pt>
    <dgm:pt modelId="{CCE950E9-3B6D-4C24-9440-710BD84F1AE2}">
      <dgm:prSet phldrT="[Metin]"/>
      <dgm:spPr>
        <a:blipFill rotWithShape="0">
          <a:blip xmlns:r="http://schemas.openxmlformats.org/officeDocument/2006/relationships" r:embed="rId1"/>
          <a:stretch>
            <a:fillRect/>
          </a:stretch>
        </a:blipFill>
      </dgm:spPr>
      <dgm:t>
        <a:bodyPr/>
        <a:lstStyle/>
        <a:p>
          <a:r>
            <a:rPr lang="tr-TR" dirty="0" smtClean="0"/>
            <a:t> </a:t>
          </a:r>
          <a:endParaRPr lang="tr-TR" dirty="0"/>
        </a:p>
      </dgm:t>
    </dgm:pt>
    <dgm:pt modelId="{0151460D-BF6C-48AA-A90E-40EEA7FCD7D5}" type="parTrans" cxnId="{2CCE90DD-4BD5-4042-995C-446CE5FC5DC6}">
      <dgm:prSet/>
      <dgm:spPr/>
      <dgm:t>
        <a:bodyPr/>
        <a:lstStyle/>
        <a:p>
          <a:endParaRPr lang="tr-TR"/>
        </a:p>
      </dgm:t>
    </dgm:pt>
    <dgm:pt modelId="{B3A0106A-4087-41BF-B965-890A3F6C1F70}" type="sibTrans" cxnId="{2CCE90DD-4BD5-4042-995C-446CE5FC5DC6}">
      <dgm:prSet/>
      <dgm:spPr/>
      <dgm:t>
        <a:bodyPr/>
        <a:lstStyle/>
        <a:p>
          <a:endParaRPr lang="tr-TR"/>
        </a:p>
      </dgm:t>
    </dgm:pt>
    <dgm:pt modelId="{B2617E5D-47D4-462C-9C68-359E6285EC4C}">
      <dgm:prSet phldrT="[Metin]"/>
      <dgm:spPr>
        <a:blipFill rotWithShape="0">
          <a:blip xmlns:r="http://schemas.openxmlformats.org/officeDocument/2006/relationships" r:embed="rId2"/>
          <a:stretch>
            <a:fillRect/>
          </a:stretch>
        </a:blipFill>
      </dgm:spPr>
      <dgm:t>
        <a:bodyPr/>
        <a:lstStyle/>
        <a:p>
          <a:r>
            <a:rPr lang="tr-TR" dirty="0" smtClean="0"/>
            <a:t> </a:t>
          </a:r>
          <a:endParaRPr lang="tr-TR" dirty="0"/>
        </a:p>
      </dgm:t>
    </dgm:pt>
    <dgm:pt modelId="{AADD41E1-EA00-407A-8CF2-86F732FDC239}" type="parTrans" cxnId="{5128989B-BABD-4E92-A2C2-00CC4D291331}">
      <dgm:prSet/>
      <dgm:spPr/>
      <dgm:t>
        <a:bodyPr/>
        <a:lstStyle/>
        <a:p>
          <a:endParaRPr lang="tr-TR"/>
        </a:p>
      </dgm:t>
    </dgm:pt>
    <dgm:pt modelId="{0A4CE118-4CDD-4989-AC0F-3DC60BE0A2BB}" type="sibTrans" cxnId="{5128989B-BABD-4E92-A2C2-00CC4D291331}">
      <dgm:prSet/>
      <dgm:spPr/>
      <dgm:t>
        <a:bodyPr/>
        <a:lstStyle/>
        <a:p>
          <a:endParaRPr lang="tr-TR"/>
        </a:p>
      </dgm:t>
    </dgm:pt>
    <dgm:pt modelId="{7541B3F6-1C0D-46F0-8FBC-B13977F80631}">
      <dgm:prSet phldrT="[Metin]"/>
      <dgm:spPr>
        <a:blipFill rotWithShape="0">
          <a:blip xmlns:r="http://schemas.openxmlformats.org/officeDocument/2006/relationships" r:embed="rId3"/>
          <a:stretch>
            <a:fillRect/>
          </a:stretch>
        </a:blipFill>
      </dgm:spPr>
      <dgm:t>
        <a:bodyPr/>
        <a:lstStyle/>
        <a:p>
          <a:r>
            <a:rPr lang="tr-TR" dirty="0" smtClean="0"/>
            <a:t> </a:t>
          </a:r>
          <a:endParaRPr lang="tr-TR" dirty="0"/>
        </a:p>
      </dgm:t>
    </dgm:pt>
    <dgm:pt modelId="{EAEF78A3-8A9D-46D2-A7F8-9D53AFBC738C}" type="parTrans" cxnId="{8F9C82C8-47F5-4CC0-9092-C445B07183C2}">
      <dgm:prSet/>
      <dgm:spPr/>
      <dgm:t>
        <a:bodyPr/>
        <a:lstStyle/>
        <a:p>
          <a:endParaRPr lang="tr-TR"/>
        </a:p>
      </dgm:t>
    </dgm:pt>
    <dgm:pt modelId="{60A79877-D921-4E26-AC2E-BD6624835EBE}" type="sibTrans" cxnId="{8F9C82C8-47F5-4CC0-9092-C445B07183C2}">
      <dgm:prSet/>
      <dgm:spPr/>
      <dgm:t>
        <a:bodyPr/>
        <a:lstStyle/>
        <a:p>
          <a:endParaRPr lang="tr-TR"/>
        </a:p>
      </dgm:t>
    </dgm:pt>
    <dgm:pt modelId="{FF89E098-11DA-4944-BE5A-23CC5703D5CD}">
      <dgm:prSet phldrT="[Metin]"/>
      <dgm:spPr>
        <a:blipFill rotWithShape="0">
          <a:blip xmlns:r="http://schemas.openxmlformats.org/officeDocument/2006/relationships" r:embed="rId4"/>
          <a:stretch>
            <a:fillRect/>
          </a:stretch>
        </a:blipFill>
      </dgm:spPr>
      <dgm:t>
        <a:bodyPr/>
        <a:lstStyle/>
        <a:p>
          <a:r>
            <a:rPr lang="tr-TR" dirty="0" smtClean="0"/>
            <a:t> </a:t>
          </a:r>
          <a:endParaRPr lang="tr-TR" dirty="0"/>
        </a:p>
      </dgm:t>
    </dgm:pt>
    <dgm:pt modelId="{CB0C247E-D565-4F0B-9E81-6A7E62E3674E}" type="sibTrans" cxnId="{CE88C3C3-516F-48B3-92C0-C57179E1EA7C}">
      <dgm:prSet/>
      <dgm:spPr/>
      <dgm:t>
        <a:bodyPr/>
        <a:lstStyle/>
        <a:p>
          <a:endParaRPr lang="tr-TR"/>
        </a:p>
      </dgm:t>
    </dgm:pt>
    <dgm:pt modelId="{188B45BF-FDA0-43E0-BAA1-8BE306A1B033}" type="parTrans" cxnId="{CE88C3C3-516F-48B3-92C0-C57179E1EA7C}">
      <dgm:prSet/>
      <dgm:spPr/>
      <dgm:t>
        <a:bodyPr/>
        <a:lstStyle/>
        <a:p>
          <a:endParaRPr lang="tr-TR"/>
        </a:p>
      </dgm:t>
    </dgm:pt>
    <dgm:pt modelId="{F50E5CE8-DA57-4744-8173-896E464B1C89}">
      <dgm:prSet phldrT="[Metin]"/>
      <dgm:spPr>
        <a:blipFill rotWithShape="0">
          <a:blip xmlns:r="http://schemas.openxmlformats.org/officeDocument/2006/relationships" r:embed="rId5"/>
          <a:stretch>
            <a:fillRect/>
          </a:stretch>
        </a:blipFill>
      </dgm:spPr>
      <dgm:t>
        <a:bodyPr/>
        <a:lstStyle/>
        <a:p>
          <a:r>
            <a:rPr lang="tr-TR" dirty="0" smtClean="0"/>
            <a:t> </a:t>
          </a:r>
          <a:endParaRPr lang="tr-TR" dirty="0"/>
        </a:p>
      </dgm:t>
    </dgm:pt>
    <dgm:pt modelId="{0D3DEB65-9E06-4E46-BC8A-AB3406F86946}" type="sibTrans" cxnId="{B1B4A55E-FA0A-4379-9DA8-CFE22EC0852C}">
      <dgm:prSet/>
      <dgm:spPr/>
      <dgm:t>
        <a:bodyPr/>
        <a:lstStyle/>
        <a:p>
          <a:endParaRPr lang="tr-TR"/>
        </a:p>
      </dgm:t>
    </dgm:pt>
    <dgm:pt modelId="{D93F93A7-B6D8-4887-96C4-B07492633D4C}" type="parTrans" cxnId="{B1B4A55E-FA0A-4379-9DA8-CFE22EC0852C}">
      <dgm:prSet/>
      <dgm:spPr/>
      <dgm:t>
        <a:bodyPr/>
        <a:lstStyle/>
        <a:p>
          <a:endParaRPr lang="tr-TR"/>
        </a:p>
      </dgm:t>
    </dgm:pt>
    <dgm:pt modelId="{101215B1-0F98-4215-856D-1D47D370FA32}" type="pres">
      <dgm:prSet presAssocID="{29D4668C-4492-42F0-B844-F9638F11B481}" presName="compositeShape" presStyleCnt="0">
        <dgm:presLayoutVars>
          <dgm:chMax val="7"/>
          <dgm:dir/>
          <dgm:resizeHandles val="exact"/>
        </dgm:presLayoutVars>
      </dgm:prSet>
      <dgm:spPr/>
      <dgm:t>
        <a:bodyPr/>
        <a:lstStyle/>
        <a:p>
          <a:endParaRPr lang="tr-TR"/>
        </a:p>
      </dgm:t>
    </dgm:pt>
    <dgm:pt modelId="{EB0217E3-9E0B-436B-B187-8065EBFCE03F}" type="pres">
      <dgm:prSet presAssocID="{29D4668C-4492-42F0-B844-F9638F11B481}" presName="wedge1" presStyleLbl="node1" presStyleIdx="0" presStyleCnt="5"/>
      <dgm:spPr/>
      <dgm:t>
        <a:bodyPr/>
        <a:lstStyle/>
        <a:p>
          <a:endParaRPr lang="tr-TR"/>
        </a:p>
      </dgm:t>
    </dgm:pt>
    <dgm:pt modelId="{0E3BA5CB-3C4C-43B1-AAA4-D5F19D943A2C}" type="pres">
      <dgm:prSet presAssocID="{29D4668C-4492-42F0-B844-F9638F11B481}" presName="wedge1Tx" presStyleLbl="node1" presStyleIdx="0" presStyleCnt="5">
        <dgm:presLayoutVars>
          <dgm:chMax val="0"/>
          <dgm:chPref val="0"/>
          <dgm:bulletEnabled val="1"/>
        </dgm:presLayoutVars>
      </dgm:prSet>
      <dgm:spPr/>
      <dgm:t>
        <a:bodyPr/>
        <a:lstStyle/>
        <a:p>
          <a:endParaRPr lang="tr-TR"/>
        </a:p>
      </dgm:t>
    </dgm:pt>
    <dgm:pt modelId="{B70BBC0A-55ED-4901-9035-7BFB921493B3}" type="pres">
      <dgm:prSet presAssocID="{29D4668C-4492-42F0-B844-F9638F11B481}" presName="wedge2" presStyleLbl="node1" presStyleIdx="1" presStyleCnt="5"/>
      <dgm:spPr/>
      <dgm:t>
        <a:bodyPr/>
        <a:lstStyle/>
        <a:p>
          <a:endParaRPr lang="tr-TR"/>
        </a:p>
      </dgm:t>
    </dgm:pt>
    <dgm:pt modelId="{74493182-A852-473C-A85B-3FE2EA5DB3CA}" type="pres">
      <dgm:prSet presAssocID="{29D4668C-4492-42F0-B844-F9638F11B481}" presName="wedge2Tx" presStyleLbl="node1" presStyleIdx="1" presStyleCnt="5">
        <dgm:presLayoutVars>
          <dgm:chMax val="0"/>
          <dgm:chPref val="0"/>
          <dgm:bulletEnabled val="1"/>
        </dgm:presLayoutVars>
      </dgm:prSet>
      <dgm:spPr/>
      <dgm:t>
        <a:bodyPr/>
        <a:lstStyle/>
        <a:p>
          <a:endParaRPr lang="tr-TR"/>
        </a:p>
      </dgm:t>
    </dgm:pt>
    <dgm:pt modelId="{4D12167A-6EE5-4C76-AB24-3F509D05F417}" type="pres">
      <dgm:prSet presAssocID="{29D4668C-4492-42F0-B844-F9638F11B481}" presName="wedge3" presStyleLbl="node1" presStyleIdx="2" presStyleCnt="5"/>
      <dgm:spPr/>
      <dgm:t>
        <a:bodyPr/>
        <a:lstStyle/>
        <a:p>
          <a:endParaRPr lang="tr-TR"/>
        </a:p>
      </dgm:t>
    </dgm:pt>
    <dgm:pt modelId="{F740330A-0751-4C16-9CFF-E7FF24C4F72E}" type="pres">
      <dgm:prSet presAssocID="{29D4668C-4492-42F0-B844-F9638F11B481}" presName="wedge3Tx" presStyleLbl="node1" presStyleIdx="2" presStyleCnt="5">
        <dgm:presLayoutVars>
          <dgm:chMax val="0"/>
          <dgm:chPref val="0"/>
          <dgm:bulletEnabled val="1"/>
        </dgm:presLayoutVars>
      </dgm:prSet>
      <dgm:spPr/>
      <dgm:t>
        <a:bodyPr/>
        <a:lstStyle/>
        <a:p>
          <a:endParaRPr lang="tr-TR"/>
        </a:p>
      </dgm:t>
    </dgm:pt>
    <dgm:pt modelId="{43BCFFF0-149B-4B76-837B-5C0BC5068664}" type="pres">
      <dgm:prSet presAssocID="{29D4668C-4492-42F0-B844-F9638F11B481}" presName="wedge4" presStyleLbl="node1" presStyleIdx="3" presStyleCnt="5"/>
      <dgm:spPr/>
      <dgm:t>
        <a:bodyPr/>
        <a:lstStyle/>
        <a:p>
          <a:endParaRPr lang="tr-TR"/>
        </a:p>
      </dgm:t>
    </dgm:pt>
    <dgm:pt modelId="{3768B3EF-07A1-40CD-937C-8E14BF80E3A5}" type="pres">
      <dgm:prSet presAssocID="{29D4668C-4492-42F0-B844-F9638F11B481}" presName="wedge4Tx" presStyleLbl="node1" presStyleIdx="3" presStyleCnt="5">
        <dgm:presLayoutVars>
          <dgm:chMax val="0"/>
          <dgm:chPref val="0"/>
          <dgm:bulletEnabled val="1"/>
        </dgm:presLayoutVars>
      </dgm:prSet>
      <dgm:spPr/>
      <dgm:t>
        <a:bodyPr/>
        <a:lstStyle/>
        <a:p>
          <a:endParaRPr lang="tr-TR"/>
        </a:p>
      </dgm:t>
    </dgm:pt>
    <dgm:pt modelId="{FEADE704-B119-46E3-925D-1A8C96E8A71C}" type="pres">
      <dgm:prSet presAssocID="{29D4668C-4492-42F0-B844-F9638F11B481}" presName="wedge5" presStyleLbl="node1" presStyleIdx="4" presStyleCnt="5"/>
      <dgm:spPr/>
      <dgm:t>
        <a:bodyPr/>
        <a:lstStyle/>
        <a:p>
          <a:endParaRPr lang="tr-TR"/>
        </a:p>
      </dgm:t>
    </dgm:pt>
    <dgm:pt modelId="{BA3A06A3-3D9D-4B14-A955-1019D62326B2}" type="pres">
      <dgm:prSet presAssocID="{29D4668C-4492-42F0-B844-F9638F11B481}" presName="wedge5Tx" presStyleLbl="node1" presStyleIdx="4" presStyleCnt="5">
        <dgm:presLayoutVars>
          <dgm:chMax val="0"/>
          <dgm:chPref val="0"/>
          <dgm:bulletEnabled val="1"/>
        </dgm:presLayoutVars>
      </dgm:prSet>
      <dgm:spPr/>
      <dgm:t>
        <a:bodyPr/>
        <a:lstStyle/>
        <a:p>
          <a:endParaRPr lang="tr-TR"/>
        </a:p>
      </dgm:t>
    </dgm:pt>
  </dgm:ptLst>
  <dgm:cxnLst>
    <dgm:cxn modelId="{131F0448-2664-453F-89E3-D224C98D3CC8}" type="presOf" srcId="{F50E5CE8-DA57-4744-8173-896E464B1C89}" destId="{B70BBC0A-55ED-4901-9035-7BFB921493B3}" srcOrd="0" destOrd="0" presId="urn:microsoft.com/office/officeart/2005/8/layout/chart3"/>
    <dgm:cxn modelId="{89BC16CC-E011-43DA-8C06-E30574A5D4C7}" type="presOf" srcId="{7541B3F6-1C0D-46F0-8FBC-B13977F80631}" destId="{FEADE704-B119-46E3-925D-1A8C96E8A71C}" srcOrd="0" destOrd="0" presId="urn:microsoft.com/office/officeart/2005/8/layout/chart3"/>
    <dgm:cxn modelId="{C90A7BEC-7C59-4DAF-B390-FD6522E0A178}" type="presOf" srcId="{29D4668C-4492-42F0-B844-F9638F11B481}" destId="{101215B1-0F98-4215-856D-1D47D370FA32}" srcOrd="0" destOrd="0" presId="urn:microsoft.com/office/officeart/2005/8/layout/chart3"/>
    <dgm:cxn modelId="{F5ED9B54-F412-41B9-AE57-96EEA279475B}" type="presOf" srcId="{B2617E5D-47D4-462C-9C68-359E6285EC4C}" destId="{3768B3EF-07A1-40CD-937C-8E14BF80E3A5}" srcOrd="1" destOrd="0" presId="urn:microsoft.com/office/officeart/2005/8/layout/chart3"/>
    <dgm:cxn modelId="{5128989B-BABD-4E92-A2C2-00CC4D291331}" srcId="{29D4668C-4492-42F0-B844-F9638F11B481}" destId="{B2617E5D-47D4-462C-9C68-359E6285EC4C}" srcOrd="3" destOrd="0" parTransId="{AADD41E1-EA00-407A-8CF2-86F732FDC239}" sibTransId="{0A4CE118-4CDD-4989-AC0F-3DC60BE0A2BB}"/>
    <dgm:cxn modelId="{501FA5E1-298D-4343-A6DD-9DF2EFBEBC71}" type="presOf" srcId="{F50E5CE8-DA57-4744-8173-896E464B1C89}" destId="{74493182-A852-473C-A85B-3FE2EA5DB3CA}" srcOrd="1" destOrd="0" presId="urn:microsoft.com/office/officeart/2005/8/layout/chart3"/>
    <dgm:cxn modelId="{AD7006B3-5E46-41FF-8416-780DAE617F3B}" type="presOf" srcId="{CCE950E9-3B6D-4C24-9440-710BD84F1AE2}" destId="{F740330A-0751-4C16-9CFF-E7FF24C4F72E}" srcOrd="1" destOrd="0" presId="urn:microsoft.com/office/officeart/2005/8/layout/chart3"/>
    <dgm:cxn modelId="{8F9C82C8-47F5-4CC0-9092-C445B07183C2}" srcId="{29D4668C-4492-42F0-B844-F9638F11B481}" destId="{7541B3F6-1C0D-46F0-8FBC-B13977F80631}" srcOrd="4" destOrd="0" parTransId="{EAEF78A3-8A9D-46D2-A7F8-9D53AFBC738C}" sibTransId="{60A79877-D921-4E26-AC2E-BD6624835EBE}"/>
    <dgm:cxn modelId="{6A30E272-4423-4172-B66B-47EF69A6992F}" type="presOf" srcId="{CCE950E9-3B6D-4C24-9440-710BD84F1AE2}" destId="{4D12167A-6EE5-4C76-AB24-3F509D05F417}" srcOrd="0" destOrd="0" presId="urn:microsoft.com/office/officeart/2005/8/layout/chart3"/>
    <dgm:cxn modelId="{2CCE90DD-4BD5-4042-995C-446CE5FC5DC6}" srcId="{29D4668C-4492-42F0-B844-F9638F11B481}" destId="{CCE950E9-3B6D-4C24-9440-710BD84F1AE2}" srcOrd="2" destOrd="0" parTransId="{0151460D-BF6C-48AA-A90E-40EEA7FCD7D5}" sibTransId="{B3A0106A-4087-41BF-B965-890A3F6C1F70}"/>
    <dgm:cxn modelId="{ABBD4729-E175-4F34-9ACA-1F369D7C16DA}" type="presOf" srcId="{B2617E5D-47D4-462C-9C68-359E6285EC4C}" destId="{43BCFFF0-149B-4B76-837B-5C0BC5068664}" srcOrd="0" destOrd="0" presId="urn:microsoft.com/office/officeart/2005/8/layout/chart3"/>
    <dgm:cxn modelId="{B1B4A55E-FA0A-4379-9DA8-CFE22EC0852C}" srcId="{29D4668C-4492-42F0-B844-F9638F11B481}" destId="{F50E5CE8-DA57-4744-8173-896E464B1C89}" srcOrd="1" destOrd="0" parTransId="{D93F93A7-B6D8-4887-96C4-B07492633D4C}" sibTransId="{0D3DEB65-9E06-4E46-BC8A-AB3406F86946}"/>
    <dgm:cxn modelId="{3DD6636A-DDBB-4209-B085-1151E1A93CB4}" type="presOf" srcId="{7541B3F6-1C0D-46F0-8FBC-B13977F80631}" destId="{BA3A06A3-3D9D-4B14-A955-1019D62326B2}" srcOrd="1" destOrd="0" presId="urn:microsoft.com/office/officeart/2005/8/layout/chart3"/>
    <dgm:cxn modelId="{34E626E4-6FBD-4219-8385-5CF29330DDBB}" type="presOf" srcId="{FF89E098-11DA-4944-BE5A-23CC5703D5CD}" destId="{EB0217E3-9E0B-436B-B187-8065EBFCE03F}" srcOrd="0" destOrd="0" presId="urn:microsoft.com/office/officeart/2005/8/layout/chart3"/>
    <dgm:cxn modelId="{55CEFE7C-B15C-430B-A974-5A712B48B033}" type="presOf" srcId="{FF89E098-11DA-4944-BE5A-23CC5703D5CD}" destId="{0E3BA5CB-3C4C-43B1-AAA4-D5F19D943A2C}" srcOrd="1" destOrd="0" presId="urn:microsoft.com/office/officeart/2005/8/layout/chart3"/>
    <dgm:cxn modelId="{CE88C3C3-516F-48B3-92C0-C57179E1EA7C}" srcId="{29D4668C-4492-42F0-B844-F9638F11B481}" destId="{FF89E098-11DA-4944-BE5A-23CC5703D5CD}" srcOrd="0" destOrd="0" parTransId="{188B45BF-FDA0-43E0-BAA1-8BE306A1B033}" sibTransId="{CB0C247E-D565-4F0B-9E81-6A7E62E3674E}"/>
    <dgm:cxn modelId="{252853D1-C54D-4C15-A96D-3DC104CFA221}" type="presParOf" srcId="{101215B1-0F98-4215-856D-1D47D370FA32}" destId="{EB0217E3-9E0B-436B-B187-8065EBFCE03F}" srcOrd="0" destOrd="0" presId="urn:microsoft.com/office/officeart/2005/8/layout/chart3"/>
    <dgm:cxn modelId="{3596E043-AE11-45DB-A7DC-7CF3AF164FF0}" type="presParOf" srcId="{101215B1-0F98-4215-856D-1D47D370FA32}" destId="{0E3BA5CB-3C4C-43B1-AAA4-D5F19D943A2C}" srcOrd="1" destOrd="0" presId="urn:microsoft.com/office/officeart/2005/8/layout/chart3"/>
    <dgm:cxn modelId="{2D66DDEC-D1B7-4B41-A9FA-1DEBC094F1F5}" type="presParOf" srcId="{101215B1-0F98-4215-856D-1D47D370FA32}" destId="{B70BBC0A-55ED-4901-9035-7BFB921493B3}" srcOrd="2" destOrd="0" presId="urn:microsoft.com/office/officeart/2005/8/layout/chart3"/>
    <dgm:cxn modelId="{86035028-48D8-48B7-BC9D-BD15C2F8C870}" type="presParOf" srcId="{101215B1-0F98-4215-856D-1D47D370FA32}" destId="{74493182-A852-473C-A85B-3FE2EA5DB3CA}" srcOrd="3" destOrd="0" presId="urn:microsoft.com/office/officeart/2005/8/layout/chart3"/>
    <dgm:cxn modelId="{B4D77B1D-4E91-4B05-B35F-3BE53735EF72}" type="presParOf" srcId="{101215B1-0F98-4215-856D-1D47D370FA32}" destId="{4D12167A-6EE5-4C76-AB24-3F509D05F417}" srcOrd="4" destOrd="0" presId="urn:microsoft.com/office/officeart/2005/8/layout/chart3"/>
    <dgm:cxn modelId="{FAE35930-C792-4243-8C57-C32EC159C529}" type="presParOf" srcId="{101215B1-0F98-4215-856D-1D47D370FA32}" destId="{F740330A-0751-4C16-9CFF-E7FF24C4F72E}" srcOrd="5" destOrd="0" presId="urn:microsoft.com/office/officeart/2005/8/layout/chart3"/>
    <dgm:cxn modelId="{C46E78DA-AD0A-49B1-9A68-824EFB7E8A8F}" type="presParOf" srcId="{101215B1-0F98-4215-856D-1D47D370FA32}" destId="{43BCFFF0-149B-4B76-837B-5C0BC5068664}" srcOrd="6" destOrd="0" presId="urn:microsoft.com/office/officeart/2005/8/layout/chart3"/>
    <dgm:cxn modelId="{7DC0DC25-A47F-48FA-9B57-1525D2EA43FD}" type="presParOf" srcId="{101215B1-0F98-4215-856D-1D47D370FA32}" destId="{3768B3EF-07A1-40CD-937C-8E14BF80E3A5}" srcOrd="7" destOrd="0" presId="urn:microsoft.com/office/officeart/2005/8/layout/chart3"/>
    <dgm:cxn modelId="{ACB5D0F5-0371-4F5A-9422-79EC8B4FD352}" type="presParOf" srcId="{101215B1-0F98-4215-856D-1D47D370FA32}" destId="{FEADE704-B119-46E3-925D-1A8C96E8A71C}" srcOrd="8" destOrd="0" presId="urn:microsoft.com/office/officeart/2005/8/layout/chart3"/>
    <dgm:cxn modelId="{FE29CF4B-7039-4E55-ABD2-81128FCA4F76}" type="presParOf" srcId="{101215B1-0F98-4215-856D-1D47D370FA32}" destId="{BA3A06A3-3D9D-4B14-A955-1019D62326B2}" srcOrd="9"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0217E3-9E0B-436B-B187-8065EBFCE03F}">
      <dsp:nvSpPr>
        <dsp:cNvPr id="0" name=""/>
        <dsp:cNvSpPr/>
      </dsp:nvSpPr>
      <dsp:spPr>
        <a:xfrm>
          <a:off x="1792452" y="409765"/>
          <a:ext cx="5760720" cy="5760720"/>
        </a:xfrm>
        <a:prstGeom prst="pie">
          <a:avLst>
            <a:gd name="adj1" fmla="val 16200000"/>
            <a:gd name="adj2" fmla="val 2052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smtClean="0"/>
            <a:t> </a:t>
          </a:r>
          <a:endParaRPr lang="tr-TR" sz="6500" kern="1200" dirty="0"/>
        </a:p>
      </dsp:txBody>
      <dsp:txXfrm>
        <a:off x="4745507" y="1270444"/>
        <a:ext cx="1954530" cy="1337310"/>
      </dsp:txXfrm>
    </dsp:sp>
    <dsp:sp modelId="{B70BBC0A-55ED-4901-9035-7BFB921493B3}">
      <dsp:nvSpPr>
        <dsp:cNvPr id="0" name=""/>
        <dsp:cNvSpPr/>
      </dsp:nvSpPr>
      <dsp:spPr>
        <a:xfrm>
          <a:off x="1590827" y="687514"/>
          <a:ext cx="5760720" cy="5760720"/>
        </a:xfrm>
        <a:prstGeom prst="pie">
          <a:avLst>
            <a:gd name="adj1" fmla="val 20520000"/>
            <a:gd name="adj2" fmla="val 324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smtClean="0"/>
            <a:t> </a:t>
          </a:r>
          <a:endParaRPr lang="tr-TR" sz="6500" kern="1200" dirty="0"/>
        </a:p>
      </dsp:txBody>
      <dsp:txXfrm>
        <a:off x="5355869" y="3293554"/>
        <a:ext cx="1714500" cy="1447038"/>
      </dsp:txXfrm>
    </dsp:sp>
    <dsp:sp modelId="{4D12167A-6EE5-4C76-AB24-3F509D05F417}">
      <dsp:nvSpPr>
        <dsp:cNvPr id="0" name=""/>
        <dsp:cNvSpPr/>
      </dsp:nvSpPr>
      <dsp:spPr>
        <a:xfrm>
          <a:off x="1590827" y="687514"/>
          <a:ext cx="5760720" cy="5760720"/>
        </a:xfrm>
        <a:prstGeom prst="pie">
          <a:avLst>
            <a:gd name="adj1" fmla="val 3240000"/>
            <a:gd name="adj2" fmla="val 756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smtClean="0"/>
            <a:t> </a:t>
          </a:r>
          <a:endParaRPr lang="tr-TR" sz="6500" kern="1200" dirty="0"/>
        </a:p>
      </dsp:txBody>
      <dsp:txXfrm>
        <a:off x="3442487" y="5008054"/>
        <a:ext cx="2057400" cy="1234440"/>
      </dsp:txXfrm>
    </dsp:sp>
    <dsp:sp modelId="{43BCFFF0-149B-4B76-837B-5C0BC5068664}">
      <dsp:nvSpPr>
        <dsp:cNvPr id="0" name=""/>
        <dsp:cNvSpPr/>
      </dsp:nvSpPr>
      <dsp:spPr>
        <a:xfrm>
          <a:off x="1590827" y="687514"/>
          <a:ext cx="5760720" cy="5760720"/>
        </a:xfrm>
        <a:prstGeom prst="pie">
          <a:avLst>
            <a:gd name="adj1" fmla="val 7560000"/>
            <a:gd name="adj2" fmla="val 1188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smtClean="0"/>
            <a:t> </a:t>
          </a:r>
          <a:endParaRPr lang="tr-TR" sz="6500" kern="1200" dirty="0"/>
        </a:p>
      </dsp:txBody>
      <dsp:txXfrm>
        <a:off x="1865147" y="3293554"/>
        <a:ext cx="1714500" cy="1447038"/>
      </dsp:txXfrm>
    </dsp:sp>
    <dsp:sp modelId="{FEADE704-B119-46E3-925D-1A8C96E8A71C}">
      <dsp:nvSpPr>
        <dsp:cNvPr id="0" name=""/>
        <dsp:cNvSpPr/>
      </dsp:nvSpPr>
      <dsp:spPr>
        <a:xfrm>
          <a:off x="1590827" y="687514"/>
          <a:ext cx="5760720" cy="5760720"/>
        </a:xfrm>
        <a:prstGeom prst="pie">
          <a:avLst>
            <a:gd name="adj1" fmla="val 11880000"/>
            <a:gd name="adj2" fmla="val 1620000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kern="1200" dirty="0" smtClean="0"/>
            <a:t> </a:t>
          </a:r>
          <a:endParaRPr lang="tr-TR" sz="6500" kern="1200" dirty="0"/>
        </a:p>
      </dsp:txBody>
      <dsp:txXfrm>
        <a:off x="2430932" y="1565338"/>
        <a:ext cx="1954530" cy="133731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n-US"/>
          </a:p>
        </p:txBody>
      </p:sp>
      <p:sp>
        <p:nvSpPr>
          <p:cNvPr id="614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a:p>
        </p:txBody>
      </p:sp>
      <p:sp>
        <p:nvSpPr>
          <p:cNvPr id="6144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n-US"/>
          </a:p>
        </p:txBody>
      </p:sp>
      <p:sp>
        <p:nvSpPr>
          <p:cNvPr id="6144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98F011BD-67CC-4A71-A7D8-B37069000FCC}" type="slidenum">
              <a:rPr lang="en-US"/>
              <a:pPr/>
              <a:t>‹#›</a:t>
            </a:fld>
            <a:endParaRPr lang="en-US"/>
          </a:p>
        </p:txBody>
      </p:sp>
    </p:spTree>
    <p:extLst>
      <p:ext uri="{BB962C8B-B14F-4D97-AF65-F5344CB8AC3E}">
        <p14:creationId xmlns:p14="http://schemas.microsoft.com/office/powerpoint/2010/main" xmlns="" val="3782469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n-US"/>
          </a:p>
        </p:txBody>
      </p:sp>
      <p:sp>
        <p:nvSpPr>
          <p:cNvPr id="645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a:p>
        </p:txBody>
      </p:sp>
      <p:sp>
        <p:nvSpPr>
          <p:cNvPr id="645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451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n-US"/>
          </a:p>
        </p:txBody>
      </p:sp>
      <p:sp>
        <p:nvSpPr>
          <p:cNvPr id="6451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8A1BD20A-8745-49FB-BB67-85F16F4E7F3F}" type="slidenum">
              <a:rPr lang="en-US"/>
              <a:pPr/>
              <a:t>‹#›</a:t>
            </a:fld>
            <a:endParaRPr lang="en-US"/>
          </a:p>
        </p:txBody>
      </p:sp>
    </p:spTree>
    <p:extLst>
      <p:ext uri="{BB962C8B-B14F-4D97-AF65-F5344CB8AC3E}">
        <p14:creationId xmlns:p14="http://schemas.microsoft.com/office/powerpoint/2010/main" xmlns="" val="3316990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3124200"/>
            <a:ext cx="7772400" cy="1219200"/>
          </a:xfrm>
        </p:spPr>
        <p:txBody>
          <a:bodyPr/>
          <a:lstStyle>
            <a:lvl1pPr>
              <a:defRPr/>
            </a:lvl1pPr>
          </a:lstStyle>
          <a:p>
            <a:r>
              <a:rPr lang="en-GB"/>
              <a:t>Click to edit Master title style</a:t>
            </a:r>
          </a:p>
        </p:txBody>
      </p:sp>
      <p:sp>
        <p:nvSpPr>
          <p:cNvPr id="145411" name="Rectangle 3"/>
          <p:cNvSpPr>
            <a:spLocks noGrp="1" noChangeArrowheads="1"/>
          </p:cNvSpPr>
          <p:nvPr>
            <p:ph type="subTitle" idx="1"/>
          </p:nvPr>
        </p:nvSpPr>
        <p:spPr>
          <a:xfrm>
            <a:off x="1371600" y="4724400"/>
            <a:ext cx="6400800" cy="1143000"/>
          </a:xfrm>
        </p:spPr>
        <p:txBody>
          <a:bodyPr/>
          <a:lstStyle>
            <a:lvl1pPr marL="0" indent="0" algn="ctr">
              <a:buFontTx/>
              <a:buNone/>
              <a:defRPr/>
            </a:lvl1pPr>
          </a:lstStyle>
          <a:p>
            <a:r>
              <a:rPr lang="en-GB"/>
              <a:t>Click to edit Master subtitle style</a:t>
            </a:r>
          </a:p>
        </p:txBody>
      </p:sp>
      <p:sp>
        <p:nvSpPr>
          <p:cNvPr id="145415" name="Line 7"/>
          <p:cNvSpPr>
            <a:spLocks noChangeShapeType="1"/>
          </p:cNvSpPr>
          <p:nvPr/>
        </p:nvSpPr>
        <p:spPr bwMode="auto">
          <a:xfrm>
            <a:off x="304800" y="6096000"/>
            <a:ext cx="8458200" cy="0"/>
          </a:xfrm>
          <a:prstGeom prst="line">
            <a:avLst/>
          </a:prstGeom>
          <a:noFill/>
          <a:ln w="57150" cmpd="thinThick">
            <a:solidFill>
              <a:schemeClr val="tx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6AC236C8-69F4-4B03-B29D-C01B77006123}"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E8800929-504A-49BD-A47A-DBE585BF0C5A}"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17" name="16 Altbilgi Yer Tutucusu"/>
          <p:cNvSpPr>
            <a:spLocks noGrp="1"/>
          </p:cNvSpPr>
          <p:nvPr>
            <p:ph type="ftr" sz="quarter" idx="11"/>
          </p:nvPr>
        </p:nvSpPr>
        <p:spPr/>
        <p:txBody>
          <a:bodyPr/>
          <a:lstStyle>
            <a:extLst/>
          </a:lstStyle>
          <a:p>
            <a:endParaRPr lang="en-GB"/>
          </a:p>
        </p:txBody>
      </p:sp>
      <p:sp>
        <p:nvSpPr>
          <p:cNvPr id="29" name="28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extLst/>
          </a:lstStyle>
          <a:p>
            <a:endParaRPr lang="en-GB"/>
          </a:p>
        </p:txBody>
      </p:sp>
      <p:sp>
        <p:nvSpPr>
          <p:cNvPr id="6" name="5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extLst/>
          </a:lstStyle>
          <a:p>
            <a:endParaRPr lang="en-GB"/>
          </a:p>
        </p:txBody>
      </p:sp>
      <p:sp>
        <p:nvSpPr>
          <p:cNvPr id="6" name="5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6" name="5 Altbilgi Yer Tutucusu"/>
          <p:cNvSpPr>
            <a:spLocks noGrp="1"/>
          </p:cNvSpPr>
          <p:nvPr>
            <p:ph type="ftr" sz="quarter" idx="11"/>
          </p:nvPr>
        </p:nvSpPr>
        <p:spPr/>
        <p:txBody>
          <a:bodyPr/>
          <a:lstStyle>
            <a:extLst/>
          </a:lstStyle>
          <a:p>
            <a:endParaRPr lang="en-GB"/>
          </a:p>
        </p:txBody>
      </p:sp>
      <p:sp>
        <p:nvSpPr>
          <p:cNvPr id="7" name="6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8" name="7 Altbilgi Yer Tutucusu"/>
          <p:cNvSpPr>
            <a:spLocks noGrp="1"/>
          </p:cNvSpPr>
          <p:nvPr>
            <p:ph type="ftr" sz="quarter" idx="11"/>
          </p:nvPr>
        </p:nvSpPr>
        <p:spPr/>
        <p:txBody>
          <a:bodyPr/>
          <a:lstStyle>
            <a:extLst/>
          </a:lstStyle>
          <a:p>
            <a:endParaRPr lang="en-GB"/>
          </a:p>
        </p:txBody>
      </p:sp>
      <p:sp>
        <p:nvSpPr>
          <p:cNvPr id="9" name="8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4" name="3 Altbilgi Yer Tutucusu"/>
          <p:cNvSpPr>
            <a:spLocks noGrp="1"/>
          </p:cNvSpPr>
          <p:nvPr>
            <p:ph type="ftr" sz="quarter" idx="11"/>
          </p:nvPr>
        </p:nvSpPr>
        <p:spPr/>
        <p:txBody>
          <a:bodyPr/>
          <a:lstStyle>
            <a:extLst/>
          </a:lstStyle>
          <a:p>
            <a:endParaRPr lang="en-GB"/>
          </a:p>
        </p:txBody>
      </p:sp>
      <p:sp>
        <p:nvSpPr>
          <p:cNvPr id="5" name="4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3" name="2 Altbilgi Yer Tutucusu"/>
          <p:cNvSpPr>
            <a:spLocks noGrp="1"/>
          </p:cNvSpPr>
          <p:nvPr>
            <p:ph type="ftr" sz="quarter" idx="11"/>
          </p:nvPr>
        </p:nvSpPr>
        <p:spPr/>
        <p:txBody>
          <a:bodyPr/>
          <a:lstStyle>
            <a:extLst/>
          </a:lstStyle>
          <a:p>
            <a:endParaRPr lang="en-GB"/>
          </a:p>
        </p:txBody>
      </p:sp>
      <p:sp>
        <p:nvSpPr>
          <p:cNvPr id="4" name="3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6" name="5 Altbilgi Yer Tutucusu"/>
          <p:cNvSpPr>
            <a:spLocks noGrp="1"/>
          </p:cNvSpPr>
          <p:nvPr>
            <p:ph type="ftr" sz="quarter" idx="11"/>
          </p:nvPr>
        </p:nvSpPr>
        <p:spPr/>
        <p:txBody>
          <a:bodyPr/>
          <a:lstStyle>
            <a:extLst/>
          </a:lstStyle>
          <a:p>
            <a:endParaRPr lang="en-GB"/>
          </a:p>
        </p:txBody>
      </p:sp>
      <p:sp>
        <p:nvSpPr>
          <p:cNvPr id="7" name="6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9C101921-8DF3-4A47-ADA5-E3B612F3B54F}"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extLst/>
          </a:lstStyle>
          <a:p>
            <a:fld id="{0106B4A3-4212-4E39-93DE-E053E8F69C28}" type="datetimeFigureOut">
              <a:rPr lang="en-US" smtClean="0"/>
              <a:pPr/>
              <a:t>11/24/2015</a:t>
            </a:fld>
            <a:endParaRPr lang="en-US"/>
          </a:p>
        </p:txBody>
      </p:sp>
      <p:sp>
        <p:nvSpPr>
          <p:cNvPr id="6" name="5 Altbilgi Yer Tutucusu"/>
          <p:cNvSpPr>
            <a:spLocks noGrp="1"/>
          </p:cNvSpPr>
          <p:nvPr>
            <p:ph type="ftr" sz="quarter" idx="11"/>
          </p:nvPr>
        </p:nvSpPr>
        <p:spPr>
          <a:xfrm>
            <a:off x="914400" y="55499"/>
            <a:ext cx="5562600" cy="365125"/>
          </a:xfrm>
        </p:spPr>
        <p:txBody>
          <a:bodyPr/>
          <a:lstStyle>
            <a:extLst/>
          </a:lstStyle>
          <a:p>
            <a:endParaRPr lang="en-GB"/>
          </a:p>
        </p:txBody>
      </p:sp>
      <p:sp>
        <p:nvSpPr>
          <p:cNvPr id="7" name="6 Slayt Numarası Yer Tutucusu"/>
          <p:cNvSpPr>
            <a:spLocks noGrp="1"/>
          </p:cNvSpPr>
          <p:nvPr>
            <p:ph type="sldNum" sz="quarter" idx="12"/>
          </p:nvPr>
        </p:nvSpPr>
        <p:spPr>
          <a:xfrm>
            <a:off x="8610600" y="55499"/>
            <a:ext cx="457200" cy="365125"/>
          </a:xfrm>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extLst/>
          </a:lstStyle>
          <a:p>
            <a:endParaRPr lang="en-GB"/>
          </a:p>
        </p:txBody>
      </p:sp>
      <p:sp>
        <p:nvSpPr>
          <p:cNvPr id="6" name="5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extLst/>
          </a:lstStyle>
          <a:p>
            <a:endParaRPr lang="en-GB"/>
          </a:p>
        </p:txBody>
      </p:sp>
      <p:sp>
        <p:nvSpPr>
          <p:cNvPr id="6" name="5 Slayt Numarası Yer Tutucusu"/>
          <p:cNvSpPr>
            <a:spLocks noGrp="1"/>
          </p:cNvSpPr>
          <p:nvPr>
            <p:ph type="sldNum" sz="quarter" idx="12"/>
          </p:nvPr>
        </p:nvSpPr>
        <p:spPr/>
        <p:txBody>
          <a:bodyPr/>
          <a:lstStyle>
            <a:extLst/>
          </a:lstStyle>
          <a:p>
            <a:fld id="{6248D709-1E09-4E5C-9B03-B1AB5CCC4BF1}" type="slidenum">
              <a:rPr lang="en-GB" smtClean="0"/>
              <a:pPr/>
              <a:t>‹#›</a:t>
            </a:fld>
            <a:endParaRPr lang="en-GB"/>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17" name="16 Altbilgi Yer Tutucusu"/>
          <p:cNvSpPr>
            <a:spLocks noGrp="1"/>
          </p:cNvSpPr>
          <p:nvPr>
            <p:ph type="ftr" sz="quarter" idx="11"/>
          </p:nvPr>
        </p:nvSpPr>
        <p:spPr/>
        <p:txBody>
          <a:bodyPr/>
          <a:lstStyle/>
          <a:p>
            <a:endParaRPr lang="en-GB"/>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6248D709-1E09-4E5C-9B03-B1AB5CCC4BF1}" type="slidenum">
              <a:rPr lang="en-GB" smtClean="0"/>
              <a:pPr/>
              <a:t>‹#›</a:t>
            </a:fld>
            <a:endParaRPr lang="en-GB"/>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a:xfrm>
            <a:off x="800100" y="6172200"/>
            <a:ext cx="4000500" cy="457200"/>
          </a:xfrm>
        </p:spPr>
        <p:txBody>
          <a:bodyPr/>
          <a:lstStyle/>
          <a:p>
            <a:endParaRPr lang="en-GB"/>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6248D709-1E09-4E5C-9B03-B1AB5CCC4BF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6" name="5 Altbilgi Yer Tutucusu"/>
          <p:cNvSpPr>
            <a:spLocks noGrp="1"/>
          </p:cNvSpPr>
          <p:nvPr>
            <p:ph type="ftr" sz="quarter" idx="11"/>
          </p:nvPr>
        </p:nvSpPr>
        <p:spPr/>
        <p:txBody>
          <a:bodyPr/>
          <a:lstStyle/>
          <a:p>
            <a:endParaRPr lang="en-GB"/>
          </a:p>
        </p:txBody>
      </p:sp>
      <p:sp>
        <p:nvSpPr>
          <p:cNvPr id="7" name="6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8" name="7 Altbilgi Yer Tutucusu"/>
          <p:cNvSpPr>
            <a:spLocks noGrp="1"/>
          </p:cNvSpPr>
          <p:nvPr>
            <p:ph type="ftr" sz="quarter" idx="11"/>
          </p:nvPr>
        </p:nvSpPr>
        <p:spPr/>
        <p:txBody>
          <a:bodyPr/>
          <a:lstStyle/>
          <a:p>
            <a:endParaRPr lang="en-GB"/>
          </a:p>
        </p:txBody>
      </p:sp>
      <p:sp>
        <p:nvSpPr>
          <p:cNvPr id="9" name="8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4" name="3 Altbilgi Yer Tutucusu"/>
          <p:cNvSpPr>
            <a:spLocks noGrp="1"/>
          </p:cNvSpPr>
          <p:nvPr>
            <p:ph type="ftr" sz="quarter" idx="11"/>
          </p:nvPr>
        </p:nvSpPr>
        <p:spPr/>
        <p:txBody>
          <a:bodyPr/>
          <a:lstStyle/>
          <a:p>
            <a:endParaRPr lang="en-GB"/>
          </a:p>
        </p:txBody>
      </p:sp>
      <p:sp>
        <p:nvSpPr>
          <p:cNvPr id="5" name="4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3" name="2 Altbilgi Yer Tutucusu"/>
          <p:cNvSpPr>
            <a:spLocks noGrp="1"/>
          </p:cNvSpPr>
          <p:nvPr>
            <p:ph type="ftr" sz="quarter" idx="11"/>
          </p:nvPr>
        </p:nvSpPr>
        <p:spPr/>
        <p:txBody>
          <a:bodyPr/>
          <a:lstStyle/>
          <a:p>
            <a:endParaRPr lang="en-GB"/>
          </a:p>
        </p:txBody>
      </p:sp>
      <p:sp>
        <p:nvSpPr>
          <p:cNvPr id="4" name="3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BB30F1F5-0BBA-4C7E-A888-0B17373C7942}"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6" name="5 Altbilgi Yer Tutucusu"/>
          <p:cNvSpPr>
            <a:spLocks noGrp="1"/>
          </p:cNvSpPr>
          <p:nvPr>
            <p:ph type="ftr" sz="quarter" idx="11"/>
          </p:nvPr>
        </p:nvSpPr>
        <p:spPr/>
        <p:txBody>
          <a:bodyPr/>
          <a:lstStyle/>
          <a:p>
            <a:endParaRPr lang="en-GB"/>
          </a:p>
        </p:txBody>
      </p:sp>
      <p:sp>
        <p:nvSpPr>
          <p:cNvPr id="7" name="6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6" name="5 Altbilgi Yer Tutucusu"/>
          <p:cNvSpPr>
            <a:spLocks noGrp="1"/>
          </p:cNvSpPr>
          <p:nvPr>
            <p:ph type="ftr" sz="quarter" idx="11"/>
          </p:nvPr>
        </p:nvSpPr>
        <p:spPr>
          <a:xfrm>
            <a:off x="914400" y="6172200"/>
            <a:ext cx="3886200" cy="457200"/>
          </a:xfrm>
        </p:spPr>
        <p:txBody>
          <a:bodyPr/>
          <a:lstStyle/>
          <a:p>
            <a:endParaRPr lang="en-GB"/>
          </a:p>
        </p:txBody>
      </p:sp>
      <p:sp>
        <p:nvSpPr>
          <p:cNvPr id="7" name="6 Slayt Numarası Yer Tutucusu"/>
          <p:cNvSpPr>
            <a:spLocks noGrp="1"/>
          </p:cNvSpPr>
          <p:nvPr>
            <p:ph type="sldNum" sz="quarter" idx="12"/>
          </p:nvPr>
        </p:nvSpPr>
        <p:spPr>
          <a:xfrm>
            <a:off x="146304" y="6208776"/>
            <a:ext cx="457200" cy="457200"/>
          </a:xfrm>
        </p:spPr>
        <p:txBody>
          <a:bodyPr/>
          <a:lstStyle/>
          <a:p>
            <a:fld id="{6248D709-1E09-4E5C-9B03-B1AB5CCC4BF1}" type="slidenum">
              <a:rPr lang="en-GB" smtClean="0"/>
              <a:pPr/>
              <a:t>‹#›</a:t>
            </a:fld>
            <a:endParaRPr lang="en-GB"/>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106B4A3-4212-4E39-93DE-E053E8F69C28}" type="datetimeFigureOut">
              <a:rPr lang="en-US" smtClean="0"/>
              <a:pPr/>
              <a:t>11/24/2015</a:t>
            </a:fld>
            <a:endParaRPr lang="en-US"/>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6248D709-1E09-4E5C-9B03-B1AB5CCC4BF1}" type="slidenum">
              <a:rPr lang="en-GB" smtClean="0"/>
              <a:pPr/>
              <a:t>‹#›</a:t>
            </a:fld>
            <a:endParaRPr lang="en-GB"/>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9E4BCE8D-F9BE-40C6-A620-73AF770D3D21}"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8B4953FA-F41B-4C6C-9593-D020CC66A57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5C5FB202-0619-4340-8A7B-4C8EFAB3140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A8D138D3-C15D-4C2F-85A8-B065219D8EC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4392D45B-184F-4EDF-A86E-0D8A04384C1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9B6DAF31-9F6F-4939-BE11-02279085551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457200" y="4572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438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Times" pitchFamily="18" charset="0"/>
              </a:defRPr>
            </a:lvl1pPr>
          </a:lstStyle>
          <a:p>
            <a:endParaRPr lang="en-GB"/>
          </a:p>
        </p:txBody>
      </p:sp>
      <p:sp>
        <p:nvSpPr>
          <p:cNvPr id="144390" name="Rectangle 6"/>
          <p:cNvSpPr>
            <a:spLocks noGrp="1" noChangeArrowheads="1"/>
          </p:cNvSpPr>
          <p:nvPr>
            <p:ph type="sldNum" sz="quarter" idx="4"/>
          </p:nvPr>
        </p:nvSpPr>
        <p:spPr bwMode="auto">
          <a:xfrm>
            <a:off x="67818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pitchFamily="18" charset="0"/>
              </a:defRPr>
            </a:lvl1pPr>
          </a:lstStyle>
          <a:p>
            <a:fld id="{6248D709-1E09-4E5C-9B03-B1AB5CCC4BF1}" type="slidenum">
              <a:rPr lang="en-GB"/>
              <a:pPr/>
              <a:t>‹#›</a:t>
            </a:fld>
            <a:endParaRPr lang="en-GB"/>
          </a:p>
        </p:txBody>
      </p:sp>
      <p:sp>
        <p:nvSpPr>
          <p:cNvPr id="144392" name="Line 8"/>
          <p:cNvSpPr>
            <a:spLocks noChangeShapeType="1"/>
          </p:cNvSpPr>
          <p:nvPr/>
        </p:nvSpPr>
        <p:spPr bwMode="auto">
          <a:xfrm flipV="1">
            <a:off x="50800" y="990600"/>
            <a:ext cx="8867774" cy="25400"/>
          </a:xfrm>
          <a:prstGeom prst="line">
            <a:avLst/>
          </a:prstGeom>
          <a:noFill/>
          <a:ln w="63500" cmpd="thinThick">
            <a:solidFill>
              <a:schemeClr val="tx1"/>
            </a:solidFill>
            <a:round/>
            <a:headEnd/>
            <a:tailEnd/>
          </a:ln>
          <a:effectLst/>
        </p:spPr>
        <p:txBody>
          <a:bodyPr/>
          <a:lstStyle/>
          <a:p>
            <a:endParaRPr lang="en-US"/>
          </a:p>
        </p:txBody>
      </p:sp>
      <p:sp>
        <p:nvSpPr>
          <p:cNvPr id="144393" name="Line 9"/>
          <p:cNvSpPr>
            <a:spLocks noChangeShapeType="1"/>
          </p:cNvSpPr>
          <p:nvPr/>
        </p:nvSpPr>
        <p:spPr bwMode="auto">
          <a:xfrm flipV="1">
            <a:off x="1447800" y="6477000"/>
            <a:ext cx="7572375" cy="0"/>
          </a:xfrm>
          <a:prstGeom prst="line">
            <a:avLst/>
          </a:prstGeom>
          <a:noFill/>
          <a:ln w="12700">
            <a:solidFill>
              <a:schemeClr val="bg2"/>
            </a:solidFill>
            <a:round/>
            <a:headEnd/>
            <a:tailEnd/>
          </a:ln>
          <a:effectLst/>
        </p:spPr>
        <p:txBody>
          <a:bodyPr wrap="none" anchor="ctr"/>
          <a:lstStyle/>
          <a:p>
            <a:endParaRPr lang="en-US"/>
          </a:p>
        </p:txBody>
      </p:sp>
      <p:pic>
        <p:nvPicPr>
          <p:cNvPr id="10" name="Picture 11" descr="Clipboard01"/>
          <p:cNvPicPr>
            <a:picLocks noChangeAspect="1" noChangeArrowheads="1"/>
          </p:cNvPicPr>
          <p:nvPr userDrawn="1"/>
        </p:nvPicPr>
        <p:blipFill>
          <a:blip r:embed="rId14" cstate="print"/>
          <a:srcRect/>
          <a:stretch>
            <a:fillRect/>
          </a:stretch>
        </p:blipFill>
        <p:spPr bwMode="auto">
          <a:xfrm>
            <a:off x="38100" y="1"/>
            <a:ext cx="1887073" cy="840001"/>
          </a:xfrm>
          <a:prstGeom prst="rect">
            <a:avLst/>
          </a:prstGeom>
          <a:noFill/>
          <a:ln w="9525">
            <a:noFill/>
            <a:miter lim="800000"/>
            <a:headEnd/>
            <a:tailEnd/>
          </a:ln>
        </p:spPr>
      </p:pic>
      <p:pic>
        <p:nvPicPr>
          <p:cNvPr id="11" name="Picture 2" descr="UNO"/>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8100" y="5895974"/>
            <a:ext cx="1257300" cy="96202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000" i="1">
          <a:solidFill>
            <a:schemeClr val="tx1"/>
          </a:solidFill>
          <a:latin typeface="+mn-lt"/>
          <a:ea typeface="+mn-ea"/>
          <a:cs typeface="+mn-cs"/>
        </a:defRPr>
      </a:lvl1pPr>
      <a:lvl2pPr marL="742950" indent="-285750" algn="l" rtl="0" fontAlgn="base">
        <a:spcBef>
          <a:spcPct val="20000"/>
        </a:spcBef>
        <a:spcAft>
          <a:spcPct val="0"/>
        </a:spcAft>
        <a:buChar char="–"/>
        <a:defRPr sz="2000" i="1">
          <a:solidFill>
            <a:schemeClr val="tx1"/>
          </a:solidFill>
          <a:latin typeface="+mn-lt"/>
        </a:defRPr>
      </a:lvl2pPr>
      <a:lvl3pPr marL="1143000" indent="-228600" algn="l" rtl="0" fontAlgn="base">
        <a:spcBef>
          <a:spcPct val="20000"/>
        </a:spcBef>
        <a:spcAft>
          <a:spcPct val="0"/>
        </a:spcAft>
        <a:buChar char="•"/>
        <a:defRPr sz="2000" i="1">
          <a:solidFill>
            <a:schemeClr val="tx1"/>
          </a:solidFill>
          <a:latin typeface="+mn-lt"/>
        </a:defRPr>
      </a:lvl3pPr>
      <a:lvl4pPr marL="1600200" indent="-228600" algn="l" rtl="0" fontAlgn="base">
        <a:spcBef>
          <a:spcPct val="20000"/>
        </a:spcBef>
        <a:spcAft>
          <a:spcPct val="0"/>
        </a:spcAft>
        <a:buChar char="–"/>
        <a:defRPr i="1">
          <a:solidFill>
            <a:schemeClr val="tx1"/>
          </a:solidFill>
          <a:latin typeface="+mn-lt"/>
        </a:defRPr>
      </a:lvl4pPr>
      <a:lvl5pPr marL="2057400" indent="-228600" algn="l" rtl="0" fontAlgn="base">
        <a:spcBef>
          <a:spcPct val="20000"/>
        </a:spcBef>
        <a:spcAft>
          <a:spcPct val="0"/>
        </a:spcAft>
        <a:buChar char="»"/>
        <a:defRPr i="1">
          <a:solidFill>
            <a:schemeClr val="tx1"/>
          </a:solidFill>
          <a:latin typeface="+mn-lt"/>
        </a:defRPr>
      </a:lvl5pPr>
      <a:lvl6pPr marL="2514600" indent="-228600" algn="l" rtl="0" fontAlgn="base">
        <a:spcBef>
          <a:spcPct val="20000"/>
        </a:spcBef>
        <a:spcAft>
          <a:spcPct val="0"/>
        </a:spcAft>
        <a:buChar char="»"/>
        <a:defRPr i="1">
          <a:solidFill>
            <a:schemeClr val="tx1"/>
          </a:solidFill>
          <a:latin typeface="+mn-lt"/>
        </a:defRPr>
      </a:lvl6pPr>
      <a:lvl7pPr marL="2971800" indent="-228600" algn="l" rtl="0" fontAlgn="base">
        <a:spcBef>
          <a:spcPct val="20000"/>
        </a:spcBef>
        <a:spcAft>
          <a:spcPct val="0"/>
        </a:spcAft>
        <a:buChar char="»"/>
        <a:defRPr i="1">
          <a:solidFill>
            <a:schemeClr val="tx1"/>
          </a:solidFill>
          <a:latin typeface="+mn-lt"/>
        </a:defRPr>
      </a:lvl7pPr>
      <a:lvl8pPr marL="3429000" indent="-228600" algn="l" rtl="0" fontAlgn="base">
        <a:spcBef>
          <a:spcPct val="20000"/>
        </a:spcBef>
        <a:spcAft>
          <a:spcPct val="0"/>
        </a:spcAft>
        <a:buChar char="»"/>
        <a:defRPr i="1">
          <a:solidFill>
            <a:schemeClr val="tx1"/>
          </a:solidFill>
          <a:latin typeface="+mn-lt"/>
        </a:defRPr>
      </a:lvl8pPr>
      <a:lvl9pPr marL="3886200" indent="-228600" algn="l" rtl="0" fontAlgn="base">
        <a:spcBef>
          <a:spcPct val="20000"/>
        </a:spcBef>
        <a:spcAft>
          <a:spcPct val="0"/>
        </a:spcAft>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11/24/2015</a:t>
            </a:fld>
            <a:endParaRPr lang="en-US" sz="1100" dirty="0">
              <a:solidFill>
                <a:schemeClr val="tx2"/>
              </a:solidFill>
            </a:endParaRP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248D709-1E09-4E5C-9B03-B1AB5CCC4BF1}" type="slidenum">
              <a:rPr lang="en-GB" smtClean="0"/>
              <a:pPr/>
              <a:t>‹#›</a:t>
            </a:fld>
            <a:endParaRPr lang="en-GB"/>
          </a:p>
        </p:txBody>
      </p:sp>
      <p:pic>
        <p:nvPicPr>
          <p:cNvPr id="18" name="Picture 11" descr="Clipboard01"/>
          <p:cNvPicPr>
            <a:picLocks noChangeAspect="1" noChangeArrowheads="1"/>
          </p:cNvPicPr>
          <p:nvPr userDrawn="1"/>
        </p:nvPicPr>
        <p:blipFill>
          <a:blip r:embed="rId13" cstate="print"/>
          <a:srcRect/>
          <a:stretch>
            <a:fillRect/>
          </a:stretch>
        </p:blipFill>
        <p:spPr bwMode="auto">
          <a:xfrm>
            <a:off x="38100" y="1"/>
            <a:ext cx="1887073" cy="840001"/>
          </a:xfrm>
          <a:prstGeom prst="rect">
            <a:avLst/>
          </a:prstGeom>
          <a:noFill/>
          <a:ln w="9525">
            <a:noFill/>
            <a:miter lim="800000"/>
            <a:headEnd/>
            <a:tailEnd/>
          </a:ln>
        </p:spPr>
      </p:pic>
      <p:pic>
        <p:nvPicPr>
          <p:cNvPr id="19" name="Picture 2" descr="UNO"/>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 y="5895974"/>
            <a:ext cx="1257300" cy="962025"/>
          </a:xfrm>
          <a:prstGeom prst="rect">
            <a:avLst/>
          </a:prstGeom>
          <a:noFill/>
          <a:extLst>
            <a:ext uri="{909E8E84-426E-40DD-AFC4-6F175D3DCCD1}">
              <a14:hiddenFill xmlns:a14="http://schemas.microsoft.com/office/drawing/2010/main" xmlns="">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11/24/2015</a:t>
            </a:fld>
            <a:endParaRPr lang="en-US" sz="1400" dirty="0">
              <a:solidFill>
                <a:schemeClr val="tx2"/>
              </a:solidFill>
            </a:endParaRP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48D709-1E09-4E5C-9B03-B1AB5CCC4BF1}" type="slidenum">
              <a:rPr lang="en-GB" smtClean="0"/>
              <a:pPr/>
              <a:t>‹#›</a:t>
            </a:fld>
            <a:endParaRPr lang="en-GB"/>
          </a:p>
        </p:txBody>
      </p:sp>
      <p:pic>
        <p:nvPicPr>
          <p:cNvPr id="10" name="Picture 11" descr="Clipboard01"/>
          <p:cNvPicPr>
            <a:picLocks noChangeAspect="1" noChangeArrowheads="1"/>
          </p:cNvPicPr>
          <p:nvPr userDrawn="1"/>
        </p:nvPicPr>
        <p:blipFill>
          <a:blip r:embed="rId13" cstate="print"/>
          <a:srcRect/>
          <a:stretch>
            <a:fillRect/>
          </a:stretch>
        </p:blipFill>
        <p:spPr bwMode="auto">
          <a:xfrm>
            <a:off x="38100" y="1"/>
            <a:ext cx="1887073" cy="840001"/>
          </a:xfrm>
          <a:prstGeom prst="rect">
            <a:avLst/>
          </a:prstGeom>
          <a:noFill/>
          <a:ln w="9525">
            <a:noFill/>
            <a:miter lim="800000"/>
            <a:headEnd/>
            <a:tailEnd/>
          </a:ln>
        </p:spPr>
      </p:pic>
      <p:pic>
        <p:nvPicPr>
          <p:cNvPr id="11" name="Picture 2" descr="UNO"/>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 y="5895974"/>
            <a:ext cx="1257300" cy="96202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7" name="Rectangle 5"/>
          <p:cNvSpPr>
            <a:spLocks noGrp="1" noChangeArrowheads="1"/>
          </p:cNvSpPr>
          <p:nvPr>
            <p:ph type="subTitle" idx="1"/>
          </p:nvPr>
        </p:nvSpPr>
        <p:spPr>
          <a:xfrm>
            <a:off x="685800" y="4343400"/>
            <a:ext cx="8062912" cy="1752600"/>
          </a:xfrm>
        </p:spPr>
        <p:txBody>
          <a:bodyPr/>
          <a:lstStyle/>
          <a:p>
            <a:r>
              <a:rPr lang="tr-TR" dirty="0" smtClean="0"/>
              <a:t>MANHAN GIDA KONTROL LABORATUVARI</a:t>
            </a:r>
          </a:p>
          <a:p>
            <a:r>
              <a:rPr lang="tr-TR" dirty="0" smtClean="0"/>
              <a:t>Kasım 2015</a:t>
            </a:r>
            <a:endParaRPr lang="en-GB" dirty="0"/>
          </a:p>
        </p:txBody>
      </p:sp>
      <p:sp>
        <p:nvSpPr>
          <p:cNvPr id="141316" name="Rectangle 4"/>
          <p:cNvSpPr>
            <a:spLocks noGrp="1" noChangeArrowheads="1"/>
          </p:cNvSpPr>
          <p:nvPr>
            <p:ph type="ctrTitle"/>
          </p:nvPr>
        </p:nvSpPr>
        <p:spPr>
          <a:xfrm>
            <a:off x="584200" y="2819400"/>
            <a:ext cx="8056563" cy="1219200"/>
          </a:xfrm>
        </p:spPr>
        <p:txBody>
          <a:bodyPr/>
          <a:lstStyle/>
          <a:p>
            <a:pPr>
              <a:lnSpc>
                <a:spcPct val="150000"/>
              </a:lnSpc>
            </a:pPr>
            <a:r>
              <a:rPr lang="tr-TR" sz="3200" b="1" dirty="0" smtClean="0"/>
              <a:t> TEDARİKÇİ DENETİMLERİ</a:t>
            </a:r>
            <a:endParaRPr lang="en-US" sz="3200" b="1" dirty="0"/>
          </a:p>
        </p:txBody>
      </p:sp>
      <p:pic>
        <p:nvPicPr>
          <p:cNvPr id="1026" name="Picture 2" descr="C:\Users\asus\Pictures\muayene hizmetleri logo-page-001.jpg"/>
          <p:cNvPicPr>
            <a:picLocks noChangeAspect="1" noChangeArrowheads="1"/>
          </p:cNvPicPr>
          <p:nvPr/>
        </p:nvPicPr>
        <p:blipFill>
          <a:blip r:embed="rId2" cstate="print"/>
          <a:srcRect/>
          <a:stretch>
            <a:fillRect/>
          </a:stretch>
        </p:blipFill>
        <p:spPr bwMode="auto">
          <a:xfrm>
            <a:off x="0" y="457200"/>
            <a:ext cx="8686800" cy="274436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248D709-1E09-4E5C-9B03-B1AB5CCC4BF1}" type="slidenum">
              <a:rPr lang="en-GB" smtClean="0"/>
              <a:pPr/>
              <a:t>10</a:t>
            </a:fld>
            <a:endParaRPr lang="en-GB"/>
          </a:p>
        </p:txBody>
      </p:sp>
      <p:graphicFrame>
        <p:nvGraphicFramePr>
          <p:cNvPr id="3" name="2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228600" y="381000"/>
            <a:ext cx="2971800" cy="738664"/>
          </a:xfrm>
          <a:prstGeom prst="rect">
            <a:avLst/>
          </a:prstGeom>
          <a:noFill/>
        </p:spPr>
        <p:txBody>
          <a:bodyPr wrap="square" rtlCol="0">
            <a:spAutoFit/>
          </a:bodyPr>
          <a:lstStyle/>
          <a:p>
            <a:r>
              <a:rPr lang="tr-TR" b="1" i="1" dirty="0" smtClean="0">
                <a:effectLst>
                  <a:outerShdw blurRad="38100" dist="38100" dir="2700000" algn="tl">
                    <a:srgbClr val="000000">
                      <a:alpha val="43137"/>
                    </a:srgbClr>
                  </a:outerShdw>
                </a:effectLst>
              </a:rPr>
              <a:t>Tedarik ve Üretim zincirinde en güçlü halka, en zayıf olan kadardır</a:t>
            </a:r>
            <a:r>
              <a:rPr lang="tr-TR" dirty="0" smtClean="0"/>
              <a:t>.</a:t>
            </a:r>
            <a:endParaRPr lang="tr-TR" dirty="0"/>
          </a:p>
        </p:txBody>
      </p:sp>
      <p:sp>
        <p:nvSpPr>
          <p:cNvPr id="8" name="7 Metin kutusu"/>
          <p:cNvSpPr txBox="1"/>
          <p:nvPr/>
        </p:nvSpPr>
        <p:spPr>
          <a:xfrm>
            <a:off x="6553200" y="5638800"/>
            <a:ext cx="2590800" cy="954107"/>
          </a:xfrm>
          <a:prstGeom prst="rect">
            <a:avLst/>
          </a:prstGeom>
          <a:noFill/>
        </p:spPr>
        <p:txBody>
          <a:bodyPr wrap="square" rtlCol="0">
            <a:spAutoFit/>
          </a:bodyPr>
          <a:lstStyle/>
          <a:p>
            <a:r>
              <a:rPr lang="tr-TR" b="1" i="1" dirty="0" smtClean="0">
                <a:effectLst>
                  <a:outerShdw blurRad="38100" dist="38100" dir="2700000" algn="tl">
                    <a:srgbClr val="000000">
                      <a:alpha val="43137"/>
                    </a:srgbClr>
                  </a:outerShdw>
                </a:effectLst>
              </a:rPr>
              <a:t>Bir basamakta meydana gelen aksaklık tüm gıda zincirinin bozulmasına neden olmaktadır.</a:t>
            </a:r>
            <a:endParaRPr lang="tr-TR"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2057400"/>
            <a:ext cx="8763000" cy="419031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000" dirty="0" smtClean="0"/>
              <a:t>Bunlara </a:t>
            </a:r>
            <a:r>
              <a:rPr lang="tr-TR" sz="2000" dirty="0"/>
              <a:t>ek olarak; en önemli konuların başında gelen gıda güvenliği , insan sağlığı ve istenilen ürün – hammadde standartlarının sağlanmasında zafiyet gösteren tedarikçilerin tespit edilerek düzeltilmesi için bilgi toplayabilmenin yanında,  kalite ve standartların uygulanması konusunda tedarikçilere destek olunması da yine üretici firmaya kazanç </a:t>
            </a:r>
            <a:r>
              <a:rPr lang="tr-TR" sz="2000" dirty="0" smtClean="0"/>
              <a:t>sağlamaktadır.</a:t>
            </a:r>
          </a:p>
          <a:p>
            <a:pPr marL="342900" indent="-342900">
              <a:lnSpc>
                <a:spcPct val="150000"/>
              </a:lnSpc>
              <a:buFont typeface="Wingdings" panose="05000000000000000000" pitchFamily="2" charset="2"/>
              <a:buChar char="Ø"/>
            </a:pPr>
            <a:r>
              <a:rPr lang="tr-TR" sz="2000" dirty="0" smtClean="0"/>
              <a:t>Bu sayede tedarikçi ile üretici arasındaki ticari bağın daha da güçlenerek, tedarikçi tarafından destek alınan ve gerektiğinde tedarikçinin elinden tutan bir kurum kimliğine dönüşmesi sağlanmaktadır.</a:t>
            </a:r>
          </a:p>
        </p:txBody>
      </p:sp>
      <p:sp>
        <p:nvSpPr>
          <p:cNvPr id="3" name="Text Box 3"/>
          <p:cNvSpPr txBox="1">
            <a:spLocks noChangeArrowheads="1"/>
          </p:cNvSpPr>
          <p:nvPr/>
        </p:nvSpPr>
        <p:spPr bwMode="auto">
          <a:xfrm>
            <a:off x="3200400" y="337066"/>
            <a:ext cx="56563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smtClean="0"/>
              <a:t>Tedarikçi Denetimleri- Kazanımlar</a:t>
            </a:r>
            <a:endParaRPr lang="tr-TR" sz="1800" b="1" dirty="0"/>
          </a:p>
        </p:txBody>
      </p:sp>
      <p:sp>
        <p:nvSpPr>
          <p:cNvPr id="4" name="Slide Number Placeholder 3"/>
          <p:cNvSpPr>
            <a:spLocks noGrp="1"/>
          </p:cNvSpPr>
          <p:nvPr>
            <p:ph type="sldNum" sz="quarter" idx="12"/>
          </p:nvPr>
        </p:nvSpPr>
        <p:spPr/>
        <p:txBody>
          <a:bodyPr/>
          <a:lstStyle/>
          <a:p>
            <a:fld id="{9E4BCE8D-F9BE-40C6-A620-73AF770D3D21}" type="slidenum">
              <a:rPr lang="en-GB" sz="1200" smtClean="0">
                <a:latin typeface="+mn-lt"/>
              </a:rPr>
              <a:pPr/>
              <a:t>11</a:t>
            </a:fld>
            <a:endParaRPr lang="en-GB" sz="1200" dirty="0">
              <a:latin typeface="+mn-lt"/>
            </a:endParaRPr>
          </a:p>
        </p:txBody>
      </p:sp>
      <p:pic>
        <p:nvPicPr>
          <p:cNvPr id="4098" name="Picture 2" descr="C:\Users\asus\Pictures\muayene hizmetleri logo-page-001.jpg"/>
          <p:cNvPicPr>
            <a:picLocks noChangeAspect="1" noChangeArrowheads="1"/>
          </p:cNvPicPr>
          <p:nvPr/>
        </p:nvPicPr>
        <p:blipFill>
          <a:blip r:embed="rId2" cstate="print"/>
          <a:srcRect/>
          <a:stretch>
            <a:fillRect/>
          </a:stretch>
        </p:blipFill>
        <p:spPr bwMode="auto">
          <a:xfrm>
            <a:off x="0" y="152400"/>
            <a:ext cx="4019550" cy="1269872"/>
          </a:xfrm>
          <a:prstGeom prst="rect">
            <a:avLst/>
          </a:prstGeom>
          <a:noFill/>
        </p:spPr>
      </p:pic>
    </p:spTree>
    <p:extLst>
      <p:ext uri="{BB962C8B-B14F-4D97-AF65-F5344CB8AC3E}">
        <p14:creationId xmlns:p14="http://schemas.microsoft.com/office/powerpoint/2010/main" xmlns="" val="36553241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4BCE8D-F9BE-40C6-A620-73AF770D3D21}" type="slidenum">
              <a:rPr lang="en-GB" smtClean="0"/>
              <a:pPr/>
              <a:t>12</a:t>
            </a:fld>
            <a:endParaRPr lang="en-GB"/>
          </a:p>
        </p:txBody>
      </p:sp>
      <p:sp>
        <p:nvSpPr>
          <p:cNvPr id="4" name="Dikdörtgen 3"/>
          <p:cNvSpPr/>
          <p:nvPr/>
        </p:nvSpPr>
        <p:spPr>
          <a:xfrm>
            <a:off x="304800" y="1905000"/>
            <a:ext cx="8323384" cy="4708981"/>
          </a:xfrm>
          <a:prstGeom prst="rect">
            <a:avLst/>
          </a:prstGeom>
        </p:spPr>
        <p:txBody>
          <a:bodyPr wrap="square">
            <a:spAutoFit/>
          </a:bodyPr>
          <a:lstStyle/>
          <a:p>
            <a:pPr marL="457200" lvl="0" indent="-457200">
              <a:lnSpc>
                <a:spcPct val="150000"/>
              </a:lnSpc>
              <a:buFont typeface="Wingdings" panose="05000000000000000000" pitchFamily="2" charset="2"/>
              <a:buChar char="Ø"/>
            </a:pPr>
            <a:r>
              <a:rPr lang="tr-TR" sz="2000" dirty="0">
                <a:solidFill>
                  <a:srgbClr val="000000"/>
                </a:solidFill>
              </a:rPr>
              <a:t>Nitelikli hizmet alımının her sektör ve üründe mümkün olamadığı günümüzde, bağımsız bir denetim kuruluşu tarafından yapılan tedarikçi denetimleri, tedarik eden firmanın kurumsal kimliğini daha da güçlendirmektedir.  </a:t>
            </a:r>
            <a:endParaRPr lang="tr-TR" sz="2000" dirty="0" smtClean="0">
              <a:solidFill>
                <a:srgbClr val="000000"/>
              </a:solidFill>
            </a:endParaRPr>
          </a:p>
          <a:p>
            <a:pPr marL="457200" lvl="0" indent="-457200">
              <a:lnSpc>
                <a:spcPct val="150000"/>
              </a:lnSpc>
              <a:buFont typeface="Wingdings" panose="05000000000000000000" pitchFamily="2" charset="2"/>
              <a:buChar char="Ø"/>
            </a:pPr>
            <a:r>
              <a:rPr lang="tr-TR" sz="2000" dirty="0" smtClean="0">
                <a:solidFill>
                  <a:srgbClr val="000000"/>
                </a:solidFill>
              </a:rPr>
              <a:t>Bunun </a:t>
            </a:r>
            <a:r>
              <a:rPr lang="tr-TR" sz="2000" dirty="0">
                <a:solidFill>
                  <a:srgbClr val="000000"/>
                </a:solidFill>
              </a:rPr>
              <a:t>yanında standartlarını belirlemiş işletmelerin ürün standartlarını da daha kolay sağladığı, müşterilerinden gelen tüm geri bildirimleri daha kolay ve etkin değerlendirerek, kök neden analizlerini yaptığı, tespitleri doğrultusunda tedarik zinciri kaynaklı uygunsuzluklara ulaşarak düzeltici faaliyet uygulamada daha </a:t>
            </a:r>
            <a:r>
              <a:rPr lang="tr-TR" sz="2000" dirty="0" smtClean="0">
                <a:solidFill>
                  <a:srgbClr val="000000"/>
                </a:solidFill>
              </a:rPr>
              <a:t>başarılı </a:t>
            </a:r>
            <a:r>
              <a:rPr lang="tr-TR" sz="2000" dirty="0">
                <a:solidFill>
                  <a:srgbClr val="000000"/>
                </a:solidFill>
              </a:rPr>
              <a:t>olduğu görülmektedir</a:t>
            </a:r>
            <a:r>
              <a:rPr lang="tr-TR" sz="2000" dirty="0" smtClean="0">
                <a:solidFill>
                  <a:srgbClr val="000000"/>
                </a:solidFill>
              </a:rPr>
              <a:t>.</a:t>
            </a:r>
            <a:endParaRPr lang="tr-TR" sz="2000" dirty="0">
              <a:solidFill>
                <a:srgbClr val="000000"/>
              </a:solidFill>
            </a:endParaRPr>
          </a:p>
        </p:txBody>
      </p:sp>
      <p:sp>
        <p:nvSpPr>
          <p:cNvPr id="9" name="Text Box 3"/>
          <p:cNvSpPr txBox="1">
            <a:spLocks noChangeArrowheads="1"/>
          </p:cNvSpPr>
          <p:nvPr/>
        </p:nvSpPr>
        <p:spPr bwMode="auto">
          <a:xfrm>
            <a:off x="2895600" y="1219200"/>
            <a:ext cx="59611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smtClean="0"/>
              <a:t>Tedarikçi Denetimleri- Denetçi Firmanın Belirlenmesi</a:t>
            </a:r>
            <a:endParaRPr lang="tr-TR" sz="1800" b="1" dirty="0"/>
          </a:p>
        </p:txBody>
      </p:sp>
      <p:pic>
        <p:nvPicPr>
          <p:cNvPr id="5122" name="Picture 2" descr="C:\Users\asus\Pictures\muayene hizmetleri logo-page-001.jpg"/>
          <p:cNvPicPr>
            <a:picLocks noChangeAspect="1" noChangeArrowheads="1"/>
          </p:cNvPicPr>
          <p:nvPr/>
        </p:nvPicPr>
        <p:blipFill>
          <a:blip r:embed="rId2" cstate="print"/>
          <a:srcRect/>
          <a:stretch>
            <a:fillRect/>
          </a:stretch>
        </p:blipFill>
        <p:spPr bwMode="auto">
          <a:xfrm>
            <a:off x="0" y="0"/>
            <a:ext cx="3800475" cy="120066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4BCE8D-F9BE-40C6-A620-73AF770D3D21}" type="slidenum">
              <a:rPr lang="en-GB" smtClean="0"/>
              <a:pPr/>
              <a:t>13</a:t>
            </a:fld>
            <a:endParaRPr lang="en-GB" dirty="0"/>
          </a:p>
        </p:txBody>
      </p:sp>
      <p:sp>
        <p:nvSpPr>
          <p:cNvPr id="4" name="Dikdörtgen 3"/>
          <p:cNvSpPr/>
          <p:nvPr/>
        </p:nvSpPr>
        <p:spPr>
          <a:xfrm>
            <a:off x="152400" y="1828800"/>
            <a:ext cx="8991600" cy="4708981"/>
          </a:xfrm>
          <a:prstGeom prst="rect">
            <a:avLst/>
          </a:prstGeom>
        </p:spPr>
        <p:txBody>
          <a:bodyPr wrap="square">
            <a:spAutoFit/>
          </a:bodyPr>
          <a:lstStyle/>
          <a:p>
            <a:pPr marL="457200" indent="-457200">
              <a:lnSpc>
                <a:spcPct val="150000"/>
              </a:lnSpc>
              <a:buFont typeface="Wingdings" panose="05000000000000000000" pitchFamily="2" charset="2"/>
              <a:buChar char="Ø"/>
            </a:pPr>
            <a:r>
              <a:rPr lang="tr-TR" sz="2000" b="1" dirty="0" smtClean="0">
                <a:latin typeface="Baskerville Old Face" pitchFamily="18" charset="0"/>
              </a:rPr>
              <a:t>MANHAN </a:t>
            </a:r>
            <a:r>
              <a:rPr lang="tr-TR" sz="2000" b="1" dirty="0">
                <a:latin typeface="Baskerville Old Face" pitchFamily="18" charset="0"/>
              </a:rPr>
              <a:t>Gıda Kontrol </a:t>
            </a:r>
            <a:r>
              <a:rPr lang="tr-TR" sz="2000" b="1" dirty="0" smtClean="0">
                <a:latin typeface="Baskerville Old Face" pitchFamily="18" charset="0"/>
              </a:rPr>
              <a:t>Laboratuvarı</a:t>
            </a:r>
            <a:r>
              <a:rPr lang="tr-TR" sz="2000" b="1" dirty="0">
                <a:latin typeface="Baskerville Old Face" pitchFamily="18" charset="0"/>
              </a:rPr>
              <a:t>, 1988 yılında </a:t>
            </a:r>
            <a:r>
              <a:rPr lang="tr-TR" sz="2000" b="1" dirty="0" smtClean="0">
                <a:latin typeface="Baskerville Old Face" pitchFamily="18" charset="0"/>
              </a:rPr>
              <a:t>kurulmuş </a:t>
            </a:r>
            <a:r>
              <a:rPr lang="tr-TR" sz="2000" b="1" dirty="0">
                <a:latin typeface="Baskerville Old Face" pitchFamily="18" charset="0"/>
              </a:rPr>
              <a:t>olan </a:t>
            </a:r>
            <a:r>
              <a:rPr lang="tr-TR" sz="2000" b="1" dirty="0" err="1">
                <a:latin typeface="Baskerville Old Face" pitchFamily="18" charset="0"/>
              </a:rPr>
              <a:t>Manhan</a:t>
            </a:r>
            <a:r>
              <a:rPr lang="tr-TR" sz="2000" b="1" dirty="0">
                <a:latin typeface="Baskerville Old Face" pitchFamily="18" charset="0"/>
              </a:rPr>
              <a:t> </a:t>
            </a:r>
            <a:r>
              <a:rPr lang="tr-TR" sz="2000" b="1" dirty="0" smtClean="0">
                <a:latin typeface="Baskerville Old Face" pitchFamily="18" charset="0"/>
              </a:rPr>
              <a:t>Gıda Kontrol, Denetim, Sınai Mülkiyet Hizmetleri, İthalat, İhracat, Tic. Ltd. Şti. bünyesinde faaliyet göstermekte olup, Ekim 2009 tarihinden beri Gıda, Tarım ve Hayvancılık Bakanlığı tarafından yetkilendirilmiş özel gıda kontrol laboratuvarı olarak hizmet vermektedir.</a:t>
            </a:r>
          </a:p>
          <a:p>
            <a:pPr marL="457200" indent="-457200">
              <a:lnSpc>
                <a:spcPct val="150000"/>
              </a:lnSpc>
              <a:buFont typeface="Wingdings" panose="05000000000000000000" pitchFamily="2" charset="2"/>
              <a:buChar char="Ø"/>
            </a:pPr>
            <a:r>
              <a:rPr lang="tr-TR" sz="2000" b="1" dirty="0" smtClean="0">
                <a:latin typeface="Baskerville Old Face" pitchFamily="18" charset="0"/>
              </a:rPr>
              <a:t>Sektörün iç ve dış pazarlardaki rekabet gücünün arttırmasının öneminin bilincinde olan muayene kuruluşumuz, analiz hizmetlerinin yanında işletmelerin ihtiyaçları doğrultusunda eğitim, teknik bilgilendirme, ürünlerin yasalarca belirlenmiş limitlere uygunluğunun kontrolü ve tedarikçi firma denetimleri konularında da destek vermektedir.</a:t>
            </a:r>
          </a:p>
        </p:txBody>
      </p:sp>
      <p:sp>
        <p:nvSpPr>
          <p:cNvPr id="9" name="Text Box 3"/>
          <p:cNvSpPr txBox="1">
            <a:spLocks noChangeArrowheads="1"/>
          </p:cNvSpPr>
          <p:nvPr/>
        </p:nvSpPr>
        <p:spPr bwMode="auto">
          <a:xfrm>
            <a:off x="2743200" y="1066800"/>
            <a:ext cx="5961184" cy="400110"/>
          </a:xfrm>
          <a:prstGeom prst="rect">
            <a:avLst/>
          </a:prstGeom>
          <a:noFill/>
          <a:ln w="9525" algn="ctr">
            <a:noFill/>
            <a:miter lim="800000"/>
            <a:headEnd/>
            <a:tailEnd/>
          </a:ln>
          <a:effectLst/>
        </p:spPr>
        <p:txBody>
          <a:bodyPr wrap="square">
            <a:spAutoFit/>
          </a:bodyPr>
          <a:lstStyle/>
          <a:p>
            <a:pPr algn="r">
              <a:spcBef>
                <a:spcPct val="50000"/>
              </a:spcBef>
            </a:pPr>
            <a:r>
              <a:rPr lang="tr-TR" sz="2000" b="1" dirty="0" err="1" smtClean="0">
                <a:latin typeface="Baskerville Old Face" pitchFamily="18" charset="0"/>
              </a:rPr>
              <a:t>Manhan</a:t>
            </a:r>
            <a:r>
              <a:rPr lang="tr-TR" sz="2000" b="1" dirty="0" smtClean="0">
                <a:latin typeface="Baskerville Old Face" pitchFamily="18" charset="0"/>
              </a:rPr>
              <a:t> Gıda Kontrol Laboratuvarı</a:t>
            </a:r>
            <a:endParaRPr lang="tr-TR" sz="2000" b="1" dirty="0">
              <a:latin typeface="Baskerville Old Face" pitchFamily="18" charset="0"/>
            </a:endParaRPr>
          </a:p>
        </p:txBody>
      </p:sp>
      <p:pic>
        <p:nvPicPr>
          <p:cNvPr id="6" name="5 Resim" descr="muayene hizmetleri logo-page-001.jpg"/>
          <p:cNvPicPr>
            <a:picLocks noChangeAspect="1"/>
          </p:cNvPicPr>
          <p:nvPr/>
        </p:nvPicPr>
        <p:blipFill>
          <a:blip r:embed="rId2" cstate="print"/>
          <a:stretch>
            <a:fillRect/>
          </a:stretch>
        </p:blipFill>
        <p:spPr>
          <a:xfrm>
            <a:off x="0" y="0"/>
            <a:ext cx="3953256" cy="1249046"/>
          </a:xfrm>
          <a:prstGeom prst="rect">
            <a:avLst/>
          </a:prstGeom>
        </p:spPr>
      </p:pic>
    </p:spTree>
    <p:extLst>
      <p:ext uri="{BB962C8B-B14F-4D97-AF65-F5344CB8AC3E}">
        <p14:creationId xmlns:p14="http://schemas.microsoft.com/office/powerpoint/2010/main" xmlns="" val="1608751126"/>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4BCE8D-F9BE-40C6-A620-73AF770D3D21}" type="slidenum">
              <a:rPr lang="en-GB" smtClean="0"/>
              <a:pPr/>
              <a:t>14</a:t>
            </a:fld>
            <a:endParaRPr lang="en-GB"/>
          </a:p>
        </p:txBody>
      </p:sp>
      <p:sp>
        <p:nvSpPr>
          <p:cNvPr id="4" name="Dikdörtgen 3"/>
          <p:cNvSpPr/>
          <p:nvPr/>
        </p:nvSpPr>
        <p:spPr>
          <a:xfrm>
            <a:off x="228600" y="1981200"/>
            <a:ext cx="6248401" cy="452431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tr-TR" sz="1600" b="1" dirty="0" err="1" smtClean="0">
                <a:latin typeface="+mn-lt"/>
                <a:cs typeface="Andalus" pitchFamily="18" charset="-78"/>
              </a:rPr>
              <a:t>Manhan</a:t>
            </a:r>
            <a:r>
              <a:rPr lang="tr-TR" sz="1600" b="1" dirty="0" smtClean="0">
                <a:latin typeface="+mn-lt"/>
                <a:cs typeface="Andalus" pitchFamily="18" charset="-78"/>
              </a:rPr>
              <a:t> </a:t>
            </a:r>
            <a:r>
              <a:rPr lang="tr-TR" sz="1600" b="1" dirty="0" err="1" smtClean="0">
                <a:latin typeface="+mn-lt"/>
                <a:cs typeface="Andalus" pitchFamily="18" charset="-78"/>
              </a:rPr>
              <a:t>Muayane</a:t>
            </a:r>
            <a:r>
              <a:rPr lang="tr-TR" sz="1600" b="1" dirty="0" smtClean="0">
                <a:latin typeface="+mn-lt"/>
                <a:cs typeface="Andalus" pitchFamily="18" charset="-78"/>
              </a:rPr>
              <a:t> Hizmetleri TÜRKAK tarafından TS EN ISO/IEC 17020 standardına göre “A Tipi” (Tarafsız) Muayene Kuruluşu olarak da akredite olmaya hak kazanmıştır. Bu kapsamda, vermekte olduğumuz Tedarikçi Denetim Hizmetleri ve Mikrobiyolojik analizler için gıda ürünlerinden, personel ve ekipman yüzeylerinden, ortam havasından, imalathane ve tesis kullanma sularından numune alma hizmetlerimiz akreditasyon kapsamındadır.</a:t>
            </a:r>
          </a:p>
          <a:p>
            <a:pPr marL="342900" indent="-342900">
              <a:lnSpc>
                <a:spcPct val="150000"/>
              </a:lnSpc>
              <a:buFont typeface="Wingdings" panose="05000000000000000000" pitchFamily="2" charset="2"/>
              <a:buChar char="Ø"/>
            </a:pPr>
            <a:r>
              <a:rPr lang="tr-TR" sz="1600" b="1" dirty="0" err="1" smtClean="0"/>
              <a:t>Manhan</a:t>
            </a:r>
            <a:r>
              <a:rPr lang="tr-TR" sz="1600" b="1" dirty="0" smtClean="0"/>
              <a:t> </a:t>
            </a:r>
            <a:r>
              <a:rPr lang="tr-TR" sz="1600" b="1" dirty="0"/>
              <a:t>Gıda Kontrol </a:t>
            </a:r>
            <a:r>
              <a:rPr lang="tr-TR" sz="1600" b="1" dirty="0" smtClean="0"/>
              <a:t>Laboratuvarı kalite sistemi TÜRKAK </a:t>
            </a:r>
            <a:r>
              <a:rPr lang="tr-TR" sz="1600" b="1" dirty="0"/>
              <a:t>tarafından uluslararası geçerli olan TS EN ISO/IEC 17025:2010 </a:t>
            </a:r>
            <a:r>
              <a:rPr lang="tr-TR" sz="1600" b="1" dirty="0" err="1"/>
              <a:t>Standartı’na</a:t>
            </a:r>
            <a:r>
              <a:rPr lang="tr-TR" sz="1600" b="1" dirty="0"/>
              <a:t> göre akredite edilmiştir</a:t>
            </a:r>
            <a:r>
              <a:rPr lang="tr-TR" sz="1600" b="1" dirty="0" smtClean="0"/>
              <a:t>.</a:t>
            </a:r>
          </a:p>
        </p:txBody>
      </p:sp>
      <p:sp>
        <p:nvSpPr>
          <p:cNvPr id="6" name="Text Box 3"/>
          <p:cNvSpPr txBox="1">
            <a:spLocks noChangeArrowheads="1"/>
          </p:cNvSpPr>
          <p:nvPr/>
        </p:nvSpPr>
        <p:spPr bwMode="auto">
          <a:xfrm>
            <a:off x="2924908" y="315794"/>
            <a:ext cx="59611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err="1" smtClean="0"/>
              <a:t>Manhan</a:t>
            </a:r>
            <a:r>
              <a:rPr lang="tr-TR" sz="1800" b="1" dirty="0" smtClean="0"/>
              <a:t> Gıda Kontrol Laboratuvarı</a:t>
            </a:r>
            <a:endParaRPr lang="tr-TR" sz="1800" b="1" dirty="0"/>
          </a:p>
        </p:txBody>
      </p:sp>
      <p:pic>
        <p:nvPicPr>
          <p:cNvPr id="10" name="Picture 3" descr="AB-0117-M"/>
          <p:cNvPicPr>
            <a:picLocks noChangeAspect="1" noChangeArrowheads="1"/>
          </p:cNvPicPr>
          <p:nvPr/>
        </p:nvPicPr>
        <p:blipFill>
          <a:blip r:embed="rId2" cstate="print"/>
          <a:srcRect/>
          <a:stretch>
            <a:fillRect/>
          </a:stretch>
        </p:blipFill>
        <p:spPr bwMode="auto">
          <a:xfrm>
            <a:off x="7086600" y="1219200"/>
            <a:ext cx="1552100" cy="2286000"/>
          </a:xfrm>
          <a:prstGeom prst="rect">
            <a:avLst/>
          </a:prstGeom>
          <a:noFill/>
          <a:ln w="9525">
            <a:noFill/>
            <a:miter lim="800000"/>
            <a:headEnd/>
            <a:tailEnd/>
          </a:ln>
        </p:spPr>
      </p:pic>
      <p:pic>
        <p:nvPicPr>
          <p:cNvPr id="11" name="Picture 14" descr="Açıklama: AB-0410-T"/>
          <p:cNvPicPr>
            <a:picLocks noChangeAspect="1" noChangeArrowheads="1"/>
          </p:cNvPicPr>
          <p:nvPr/>
        </p:nvPicPr>
        <p:blipFill>
          <a:blip r:embed="rId3" cstate="print"/>
          <a:srcRect/>
          <a:stretch>
            <a:fillRect/>
          </a:stretch>
        </p:blipFill>
        <p:spPr bwMode="auto">
          <a:xfrm>
            <a:off x="7086600" y="4044164"/>
            <a:ext cx="1558216" cy="2280435"/>
          </a:xfrm>
          <a:prstGeom prst="rect">
            <a:avLst/>
          </a:prstGeom>
          <a:noFill/>
          <a:ln w="9525">
            <a:noFill/>
            <a:miter lim="800000"/>
            <a:headEnd/>
            <a:tailEnd/>
          </a:ln>
        </p:spPr>
      </p:pic>
      <p:pic>
        <p:nvPicPr>
          <p:cNvPr id="6146" name="Picture 2" descr="C:\Users\asus\Pictures\muayene hizmetleri logo-page-001.jpg"/>
          <p:cNvPicPr>
            <a:picLocks noChangeAspect="1" noChangeArrowheads="1"/>
          </p:cNvPicPr>
          <p:nvPr/>
        </p:nvPicPr>
        <p:blipFill>
          <a:blip r:embed="rId4" cstate="print"/>
          <a:srcRect/>
          <a:stretch>
            <a:fillRect/>
          </a:stretch>
        </p:blipFill>
        <p:spPr bwMode="auto">
          <a:xfrm>
            <a:off x="0" y="0"/>
            <a:ext cx="4582752" cy="1447800"/>
          </a:xfrm>
          <a:prstGeom prst="rect">
            <a:avLst/>
          </a:prstGeom>
          <a:noFill/>
        </p:spPr>
      </p:pic>
    </p:spTree>
    <p:extLst>
      <p:ext uri="{BB962C8B-B14F-4D97-AF65-F5344CB8AC3E}">
        <p14:creationId xmlns:p14="http://schemas.microsoft.com/office/powerpoint/2010/main" xmlns="" val="6116625"/>
      </p:ext>
    </p:extLst>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4BCE8D-F9BE-40C6-A620-73AF770D3D21}" type="slidenum">
              <a:rPr lang="en-GB" smtClean="0"/>
              <a:pPr/>
              <a:t>15</a:t>
            </a:fld>
            <a:endParaRPr lang="en-GB"/>
          </a:p>
        </p:txBody>
      </p:sp>
      <p:sp>
        <p:nvSpPr>
          <p:cNvPr id="4" name="Dikdörtgen 3"/>
          <p:cNvSpPr/>
          <p:nvPr/>
        </p:nvSpPr>
        <p:spPr>
          <a:xfrm>
            <a:off x="0" y="1371600"/>
            <a:ext cx="8771792" cy="3127651"/>
          </a:xfrm>
          <a:prstGeom prst="rect">
            <a:avLst/>
          </a:prstGeom>
        </p:spPr>
        <p:txBody>
          <a:bodyPr wrap="square">
            <a:spAutoFit/>
          </a:bodyPr>
          <a:lstStyle/>
          <a:p>
            <a:pPr marL="342900" indent="-342900">
              <a:lnSpc>
                <a:spcPct val="150000"/>
              </a:lnSpc>
              <a:spcAft>
                <a:spcPts val="1000"/>
              </a:spcAft>
              <a:buFont typeface="Wingdings" panose="05000000000000000000" pitchFamily="2" charset="2"/>
              <a:buChar char="Ø"/>
            </a:pPr>
            <a:r>
              <a:rPr lang="tr-TR" sz="1600" b="1" dirty="0" smtClean="0">
                <a:latin typeface="+mn-lt"/>
                <a:ea typeface="Calibri"/>
                <a:cs typeface="Times New Roman"/>
              </a:rPr>
              <a:t>Tedarikçi denetimleri,firmaların onaylı tedarikçi listesinde yer alan tedarikçilerinin bulunduğu sektörlere göre (gıda üretimi/hammadde, gıdayla temas eden madde /malzemeler vb.) ve kullanılan </a:t>
            </a:r>
            <a:r>
              <a:rPr lang="tr-TR" sz="1600" b="1" dirty="0" err="1" smtClean="0">
                <a:latin typeface="+mn-lt"/>
                <a:ea typeface="Calibri"/>
                <a:cs typeface="Times New Roman"/>
              </a:rPr>
              <a:t>standartın</a:t>
            </a:r>
            <a:r>
              <a:rPr lang="tr-TR" sz="1600" b="1" dirty="0" smtClean="0">
                <a:latin typeface="+mn-lt"/>
                <a:ea typeface="Calibri"/>
                <a:cs typeface="Times New Roman"/>
              </a:rPr>
              <a:t> gereklilikleri temel alınarak yapılmaktadır.</a:t>
            </a:r>
          </a:p>
          <a:p>
            <a:pPr marL="342900" indent="-342900">
              <a:lnSpc>
                <a:spcPct val="150000"/>
              </a:lnSpc>
              <a:spcAft>
                <a:spcPts val="1000"/>
              </a:spcAft>
              <a:buFont typeface="Wingdings" panose="05000000000000000000" pitchFamily="2" charset="2"/>
              <a:buChar char="Ø"/>
            </a:pPr>
            <a:r>
              <a:rPr lang="tr-TR" sz="1600" b="1" dirty="0" smtClean="0">
                <a:latin typeface="+mn-lt"/>
                <a:ea typeface="Calibri"/>
                <a:cs typeface="Times New Roman"/>
              </a:rPr>
              <a:t>Denetimlerin hangi sıklıkta yenileneceği,  risk analizi ve tedarik sıklığı/hacmi baz alınarak belirlenmektedir. Burada, firmanın denetim sonucu aldığı puana göre tedarikçi değerlendirme prosedürüne tanımlanan  değerlendirme skalası dikkate alınarak denetim sıklığı belirlenir.</a:t>
            </a:r>
            <a:endParaRPr lang="tr-TR" sz="1600" b="1" dirty="0">
              <a:latin typeface="+mn-lt"/>
              <a:ea typeface="Calibri"/>
              <a:cs typeface="Times New Roman"/>
            </a:endParaRPr>
          </a:p>
        </p:txBody>
      </p:sp>
      <p:sp>
        <p:nvSpPr>
          <p:cNvPr id="9" name="Text Box 3"/>
          <p:cNvSpPr txBox="1">
            <a:spLocks noChangeArrowheads="1"/>
          </p:cNvSpPr>
          <p:nvPr/>
        </p:nvSpPr>
        <p:spPr bwMode="auto">
          <a:xfrm>
            <a:off x="2971800" y="609600"/>
            <a:ext cx="59611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smtClean="0"/>
              <a:t>Tedarikçi Denetimleri- Planın Oluşturulması</a:t>
            </a:r>
            <a:endParaRPr lang="tr-TR" sz="1800" b="1" dirty="0"/>
          </a:p>
        </p:txBody>
      </p:sp>
      <p:pic>
        <p:nvPicPr>
          <p:cNvPr id="7" name="6 Resim" descr="BRC LOGO.png"/>
          <p:cNvPicPr>
            <a:picLocks noChangeAspect="1"/>
          </p:cNvPicPr>
          <p:nvPr/>
        </p:nvPicPr>
        <p:blipFill>
          <a:blip r:embed="rId2" cstate="print"/>
          <a:stretch>
            <a:fillRect/>
          </a:stretch>
        </p:blipFill>
        <p:spPr>
          <a:xfrm>
            <a:off x="2667000" y="4419600"/>
            <a:ext cx="3048000" cy="971550"/>
          </a:xfrm>
          <a:prstGeom prst="rect">
            <a:avLst/>
          </a:prstGeom>
        </p:spPr>
      </p:pic>
      <p:pic>
        <p:nvPicPr>
          <p:cNvPr id="8" name="7 Resim" descr="İSO 22000.gif"/>
          <p:cNvPicPr>
            <a:picLocks noChangeAspect="1"/>
          </p:cNvPicPr>
          <p:nvPr/>
        </p:nvPicPr>
        <p:blipFill>
          <a:blip r:embed="rId3" cstate="print"/>
          <a:stretch>
            <a:fillRect/>
          </a:stretch>
        </p:blipFill>
        <p:spPr>
          <a:xfrm>
            <a:off x="4876800" y="3962400"/>
            <a:ext cx="1600200" cy="1600200"/>
          </a:xfrm>
          <a:prstGeom prst="rect">
            <a:avLst/>
          </a:prstGeom>
        </p:spPr>
      </p:pic>
      <p:pic>
        <p:nvPicPr>
          <p:cNvPr id="10" name="9 Resim" descr="ifs-article.jpg"/>
          <p:cNvPicPr>
            <a:picLocks noChangeAspect="1"/>
          </p:cNvPicPr>
          <p:nvPr/>
        </p:nvPicPr>
        <p:blipFill>
          <a:blip r:embed="rId4" cstate="print"/>
          <a:stretch>
            <a:fillRect/>
          </a:stretch>
        </p:blipFill>
        <p:spPr>
          <a:xfrm>
            <a:off x="6629400" y="5181600"/>
            <a:ext cx="2039144" cy="1373739"/>
          </a:xfrm>
          <a:prstGeom prst="rect">
            <a:avLst/>
          </a:prstGeom>
        </p:spPr>
      </p:pic>
      <p:pic>
        <p:nvPicPr>
          <p:cNvPr id="11" name="10 Resim" descr="FSSC 22000.png"/>
          <p:cNvPicPr>
            <a:picLocks noChangeAspect="1"/>
          </p:cNvPicPr>
          <p:nvPr/>
        </p:nvPicPr>
        <p:blipFill>
          <a:blip r:embed="rId5" cstate="print"/>
          <a:stretch>
            <a:fillRect/>
          </a:stretch>
        </p:blipFill>
        <p:spPr>
          <a:xfrm>
            <a:off x="3352800" y="5695950"/>
            <a:ext cx="2438400" cy="1162050"/>
          </a:xfrm>
          <a:prstGeom prst="rect">
            <a:avLst/>
          </a:prstGeom>
        </p:spPr>
      </p:pic>
      <p:pic>
        <p:nvPicPr>
          <p:cNvPr id="13" name="12 Resim" descr="AIB INTERNATIONAL.png"/>
          <p:cNvPicPr>
            <a:picLocks noChangeAspect="1"/>
          </p:cNvPicPr>
          <p:nvPr/>
        </p:nvPicPr>
        <p:blipFill>
          <a:blip r:embed="rId6" cstate="print"/>
          <a:stretch>
            <a:fillRect/>
          </a:stretch>
        </p:blipFill>
        <p:spPr>
          <a:xfrm>
            <a:off x="606287" y="4389783"/>
            <a:ext cx="1704975" cy="1013611"/>
          </a:xfrm>
          <a:prstGeom prst="rect">
            <a:avLst/>
          </a:prstGeom>
        </p:spPr>
      </p:pic>
      <p:pic>
        <p:nvPicPr>
          <p:cNvPr id="14" name="13 Resim" descr="GFSI.png"/>
          <p:cNvPicPr>
            <a:picLocks noChangeAspect="1"/>
          </p:cNvPicPr>
          <p:nvPr/>
        </p:nvPicPr>
        <p:blipFill>
          <a:blip r:embed="rId7" cstate="print"/>
          <a:stretch>
            <a:fillRect/>
          </a:stretch>
        </p:blipFill>
        <p:spPr>
          <a:xfrm>
            <a:off x="8146408" y="3810000"/>
            <a:ext cx="997592" cy="1571625"/>
          </a:xfrm>
          <a:prstGeom prst="rect">
            <a:avLst/>
          </a:prstGeom>
        </p:spPr>
      </p:pic>
      <p:pic>
        <p:nvPicPr>
          <p:cNvPr id="15" name="14 Resim" descr="RSPCA.png"/>
          <p:cNvPicPr>
            <a:picLocks noChangeAspect="1"/>
          </p:cNvPicPr>
          <p:nvPr/>
        </p:nvPicPr>
        <p:blipFill>
          <a:blip r:embed="rId8" cstate="print"/>
          <a:stretch>
            <a:fillRect/>
          </a:stretch>
        </p:blipFill>
        <p:spPr>
          <a:xfrm>
            <a:off x="6553200" y="3962400"/>
            <a:ext cx="1533525" cy="928605"/>
          </a:xfrm>
          <a:prstGeom prst="rect">
            <a:avLst/>
          </a:prstGeom>
        </p:spPr>
      </p:pic>
      <p:pic>
        <p:nvPicPr>
          <p:cNvPr id="7170" name="Picture 2" descr="C:\Users\asus\Pictures\muayene hizmetleri logo-page-001.jpg"/>
          <p:cNvPicPr>
            <a:picLocks noChangeAspect="1" noChangeArrowheads="1"/>
          </p:cNvPicPr>
          <p:nvPr/>
        </p:nvPicPr>
        <p:blipFill>
          <a:blip r:embed="rId9" cstate="print"/>
          <a:srcRect/>
          <a:stretch>
            <a:fillRect/>
          </a:stretch>
        </p:blipFill>
        <p:spPr bwMode="auto">
          <a:xfrm>
            <a:off x="0" y="0"/>
            <a:ext cx="3876675" cy="1224734"/>
          </a:xfrm>
          <a:prstGeom prst="rect">
            <a:avLst/>
          </a:prstGeom>
          <a:noFill/>
        </p:spPr>
      </p:pic>
    </p:spTree>
    <p:extLst>
      <p:ext uri="{BB962C8B-B14F-4D97-AF65-F5344CB8AC3E}">
        <p14:creationId xmlns:p14="http://schemas.microsoft.com/office/powerpoint/2010/main" xmlns="" val="16363078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4BCE8D-F9BE-40C6-A620-73AF770D3D21}" type="slidenum">
              <a:rPr lang="en-GB" smtClean="0"/>
              <a:pPr/>
              <a:t>16</a:t>
            </a:fld>
            <a:endParaRPr lang="en-GB"/>
          </a:p>
        </p:txBody>
      </p:sp>
      <p:sp>
        <p:nvSpPr>
          <p:cNvPr id="4" name="Dikdörtgen 3"/>
          <p:cNvSpPr/>
          <p:nvPr/>
        </p:nvSpPr>
        <p:spPr>
          <a:xfrm>
            <a:off x="152400" y="2362200"/>
            <a:ext cx="8771792" cy="4193777"/>
          </a:xfrm>
          <a:prstGeom prst="rect">
            <a:avLst/>
          </a:prstGeom>
        </p:spPr>
        <p:txBody>
          <a:bodyPr wrap="square">
            <a:spAutoFit/>
          </a:bodyPr>
          <a:lstStyle/>
          <a:p>
            <a:pPr marL="342900" indent="-342900">
              <a:lnSpc>
                <a:spcPct val="150000"/>
              </a:lnSpc>
              <a:spcAft>
                <a:spcPts val="1000"/>
              </a:spcAft>
              <a:buFont typeface="Wingdings" panose="05000000000000000000" pitchFamily="2" charset="2"/>
              <a:buChar char="Ø"/>
            </a:pPr>
            <a:r>
              <a:rPr lang="tr-TR" sz="1800" b="1" dirty="0" smtClean="0">
                <a:latin typeface="+mn-lt"/>
                <a:ea typeface="Calibri"/>
                <a:cs typeface="Times New Roman"/>
              </a:rPr>
              <a:t>Denetimler,  </a:t>
            </a:r>
            <a:r>
              <a:rPr lang="tr-TR" sz="1800" b="1" dirty="0">
                <a:latin typeface="+mn-lt"/>
                <a:ea typeface="Calibri"/>
                <a:cs typeface="Times New Roman"/>
              </a:rPr>
              <a:t>standartlarının gereklilikleri doğrultusunda oluşturulacak soru </a:t>
            </a:r>
            <a:r>
              <a:rPr lang="tr-TR" sz="1800" b="1" dirty="0" smtClean="0">
                <a:latin typeface="+mn-lt"/>
                <a:ea typeface="Calibri"/>
                <a:cs typeface="Times New Roman"/>
              </a:rPr>
              <a:t>listesi ve tedarikçi değerlendirme prosedürü ile paralel olarak yapılacak </a:t>
            </a:r>
            <a:r>
              <a:rPr lang="tr-TR" sz="1800" b="1" dirty="0">
                <a:latin typeface="+mn-lt"/>
                <a:ea typeface="Calibri"/>
                <a:cs typeface="Times New Roman"/>
              </a:rPr>
              <a:t>ve yine </a:t>
            </a:r>
            <a:r>
              <a:rPr lang="tr-TR" sz="1800" b="1" dirty="0" err="1">
                <a:latin typeface="+mn-lt"/>
                <a:ea typeface="Calibri"/>
                <a:cs typeface="Times New Roman"/>
              </a:rPr>
              <a:t>standartın</a:t>
            </a:r>
            <a:r>
              <a:rPr lang="tr-TR" sz="1800" b="1" dirty="0">
                <a:latin typeface="+mn-lt"/>
                <a:ea typeface="Calibri"/>
                <a:cs typeface="Times New Roman"/>
              </a:rPr>
              <a:t> istediği konular üzerinde ayrıntılı sorgulamalar </a:t>
            </a:r>
            <a:r>
              <a:rPr lang="tr-TR" sz="1800" b="1" dirty="0" smtClean="0">
                <a:latin typeface="+mn-lt"/>
                <a:ea typeface="Calibri"/>
                <a:cs typeface="Times New Roman"/>
              </a:rPr>
              <a:t>yapılmaktadır. Alerjen </a:t>
            </a:r>
            <a:r>
              <a:rPr lang="tr-TR" sz="1800" b="1" dirty="0">
                <a:latin typeface="+mn-lt"/>
                <a:ea typeface="Calibri"/>
                <a:cs typeface="Times New Roman"/>
              </a:rPr>
              <a:t>, izlenebilirlik, gıda savunma(işletme içi ve dışı tehlikelerin değerlendirilmesi) , yasal mevzuat kriterlerinin değerlendirilmesi </a:t>
            </a:r>
            <a:r>
              <a:rPr lang="tr-TR" sz="1800" b="1" dirty="0" smtClean="0">
                <a:latin typeface="+mn-lt"/>
                <a:ea typeface="Calibri"/>
                <a:cs typeface="Times New Roman"/>
              </a:rPr>
              <a:t>(Kullanımı  </a:t>
            </a:r>
            <a:r>
              <a:rPr lang="tr-TR" sz="1800" b="1" dirty="0">
                <a:latin typeface="+mn-lt"/>
                <a:ea typeface="Calibri"/>
                <a:cs typeface="Times New Roman"/>
              </a:rPr>
              <a:t>sınırlı katkılar, </a:t>
            </a:r>
            <a:r>
              <a:rPr lang="tr-TR" sz="1800" b="1" dirty="0" smtClean="0">
                <a:latin typeface="+mn-lt"/>
                <a:ea typeface="Calibri"/>
                <a:cs typeface="Times New Roman"/>
              </a:rPr>
              <a:t>işletmelerin </a:t>
            </a:r>
            <a:r>
              <a:rPr lang="tr-TR" sz="1800" b="1" dirty="0">
                <a:latin typeface="+mn-lt"/>
                <a:ea typeface="Calibri"/>
                <a:cs typeface="Times New Roman"/>
              </a:rPr>
              <a:t>HACCP uygulamaları,  ürün analizleri vs) konular ile birlikte gerekliliklerin zamanla ve işletmeye göre değişen modüllerinde farklılıklar değerlendirilerek tedarikçi denetimleri işletmelere ve tedarik edilen ürüne göre </a:t>
            </a:r>
            <a:r>
              <a:rPr lang="tr-TR" sz="1800" b="1" dirty="0" smtClean="0">
                <a:latin typeface="+mn-lt"/>
                <a:ea typeface="Calibri"/>
                <a:cs typeface="Times New Roman"/>
              </a:rPr>
              <a:t>gerçekleştirilmektedir.</a:t>
            </a:r>
            <a:endParaRPr lang="tr-TR" sz="1800" b="1" dirty="0">
              <a:effectLst/>
              <a:latin typeface="+mn-lt"/>
              <a:ea typeface="Calibri"/>
              <a:cs typeface="Times New Roman"/>
            </a:endParaRPr>
          </a:p>
        </p:txBody>
      </p:sp>
      <p:sp>
        <p:nvSpPr>
          <p:cNvPr id="9" name="Text Box 3"/>
          <p:cNvSpPr txBox="1">
            <a:spLocks noChangeArrowheads="1"/>
          </p:cNvSpPr>
          <p:nvPr/>
        </p:nvSpPr>
        <p:spPr bwMode="auto">
          <a:xfrm>
            <a:off x="2743200" y="1600200"/>
            <a:ext cx="59611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smtClean="0"/>
              <a:t>Tedarikçi Denetimleri- Planın Oluşturulması</a:t>
            </a:r>
            <a:endParaRPr lang="tr-TR" sz="1800" b="1" dirty="0"/>
          </a:p>
        </p:txBody>
      </p:sp>
      <p:pic>
        <p:nvPicPr>
          <p:cNvPr id="8194" name="Picture 2" descr="C:\Users\asus\Pictures\muayene hizmetleri logo-page-001.jpg"/>
          <p:cNvPicPr>
            <a:picLocks noChangeAspect="1" noChangeArrowheads="1"/>
          </p:cNvPicPr>
          <p:nvPr/>
        </p:nvPicPr>
        <p:blipFill>
          <a:blip r:embed="rId2" cstate="print"/>
          <a:srcRect/>
          <a:stretch>
            <a:fillRect/>
          </a:stretch>
        </p:blipFill>
        <p:spPr bwMode="auto">
          <a:xfrm>
            <a:off x="0" y="0"/>
            <a:ext cx="4341553" cy="1371600"/>
          </a:xfrm>
          <a:prstGeom prst="rect">
            <a:avLst/>
          </a:prstGeom>
          <a:noFill/>
        </p:spPr>
      </p:pic>
    </p:spTree>
    <p:extLst>
      <p:ext uri="{BB962C8B-B14F-4D97-AF65-F5344CB8AC3E}">
        <p14:creationId xmlns:p14="http://schemas.microsoft.com/office/powerpoint/2010/main" xmlns="" val="2987039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1"/>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4BCE8D-F9BE-40C6-A620-73AF770D3D21}" type="slidenum">
              <a:rPr lang="en-GB" smtClean="0"/>
              <a:pPr/>
              <a:t>17</a:t>
            </a:fld>
            <a:endParaRPr lang="en-GB"/>
          </a:p>
        </p:txBody>
      </p:sp>
      <p:sp>
        <p:nvSpPr>
          <p:cNvPr id="4" name="Dikdörtgen 3"/>
          <p:cNvSpPr/>
          <p:nvPr/>
        </p:nvSpPr>
        <p:spPr>
          <a:xfrm>
            <a:off x="0" y="1295400"/>
            <a:ext cx="8771792" cy="5463034"/>
          </a:xfrm>
          <a:prstGeom prst="rect">
            <a:avLst/>
          </a:prstGeom>
        </p:spPr>
        <p:txBody>
          <a:bodyPr wrap="square">
            <a:spAutoFit/>
          </a:bodyPr>
          <a:lstStyle/>
          <a:p>
            <a:pPr algn="ctr">
              <a:lnSpc>
                <a:spcPct val="150000"/>
              </a:lnSpc>
              <a:spcAft>
                <a:spcPts val="1000"/>
              </a:spcAft>
            </a:pPr>
            <a:endParaRPr lang="tr-TR" sz="3200" b="1" dirty="0" smtClean="0">
              <a:latin typeface="+mn-lt"/>
              <a:ea typeface="Calibri"/>
              <a:cs typeface="Times New Roman"/>
            </a:endParaRPr>
          </a:p>
          <a:p>
            <a:pPr algn="ctr">
              <a:lnSpc>
                <a:spcPct val="150000"/>
              </a:lnSpc>
              <a:spcAft>
                <a:spcPts val="1000"/>
              </a:spcAft>
            </a:pPr>
            <a:r>
              <a:rPr lang="tr-TR" sz="3200" b="1" dirty="0" smtClean="0">
                <a:latin typeface="+mn-lt"/>
                <a:ea typeface="Calibri"/>
                <a:cs typeface="Times New Roman"/>
              </a:rPr>
              <a:t> </a:t>
            </a:r>
          </a:p>
          <a:p>
            <a:pPr algn="ctr">
              <a:lnSpc>
                <a:spcPct val="150000"/>
              </a:lnSpc>
              <a:spcAft>
                <a:spcPts val="1000"/>
              </a:spcAft>
            </a:pPr>
            <a:r>
              <a:rPr lang="tr-TR" sz="3200" b="1" dirty="0" smtClean="0">
                <a:latin typeface="+mn-lt"/>
                <a:ea typeface="Calibri"/>
                <a:cs typeface="Times New Roman"/>
              </a:rPr>
              <a:t>    TEŞEKKÜR </a:t>
            </a:r>
            <a:r>
              <a:rPr lang="tr-TR" sz="3200" b="1" dirty="0" smtClean="0">
                <a:latin typeface="+mn-lt"/>
                <a:ea typeface="Calibri"/>
                <a:cs typeface="Times New Roman"/>
              </a:rPr>
              <a:t>EDERİZ</a:t>
            </a:r>
          </a:p>
          <a:p>
            <a:endParaRPr lang="tr-TR" sz="2000" dirty="0" smtClean="0"/>
          </a:p>
          <a:p>
            <a:r>
              <a:rPr lang="tr-TR" sz="2000" dirty="0" smtClean="0"/>
              <a:t>          Serter YURDAKUL		</a:t>
            </a:r>
            <a:r>
              <a:rPr lang="tr-TR" sz="2000" dirty="0" smtClean="0"/>
              <a:t> </a:t>
            </a:r>
            <a:r>
              <a:rPr lang="tr-TR" sz="2000" dirty="0" smtClean="0"/>
              <a:t>                      </a:t>
            </a:r>
            <a:r>
              <a:rPr lang="tr-TR" sz="2000" dirty="0" smtClean="0"/>
              <a:t>        Nazlı AKINCI</a:t>
            </a:r>
          </a:p>
          <a:p>
            <a:r>
              <a:rPr lang="tr-TR" sz="2000" dirty="0" smtClean="0"/>
              <a:t>      Muayene Teknik Müdürü			                  Genel Müdür</a:t>
            </a:r>
            <a:endParaRPr lang="tr-TR" sz="2000" dirty="0" smtClean="0"/>
          </a:p>
          <a:p>
            <a:endParaRPr lang="tr-TR" sz="2000" dirty="0" smtClean="0"/>
          </a:p>
          <a:p>
            <a:endParaRPr lang="tr-TR" sz="2000" dirty="0"/>
          </a:p>
          <a:p>
            <a:r>
              <a:rPr lang="tr-TR" sz="2000" i="1" dirty="0" smtClean="0"/>
              <a:t> </a:t>
            </a:r>
            <a:r>
              <a:rPr lang="tr-TR" sz="2000" i="1" dirty="0" smtClean="0"/>
              <a:t>     </a:t>
            </a:r>
            <a:r>
              <a:rPr lang="tr-TR" sz="2000" i="1" dirty="0" err="1" smtClean="0"/>
              <a:t>Manhan</a:t>
            </a:r>
            <a:r>
              <a:rPr lang="tr-TR" sz="2000" i="1" dirty="0" smtClean="0"/>
              <a:t> </a:t>
            </a:r>
            <a:r>
              <a:rPr lang="tr-TR" sz="2000" i="1" dirty="0"/>
              <a:t>Gıda Kontrol </a:t>
            </a:r>
            <a:r>
              <a:rPr lang="tr-TR" sz="2000" i="1" dirty="0" err="1" smtClean="0"/>
              <a:t>Laboratuvarı</a:t>
            </a:r>
            <a:r>
              <a:rPr lang="tr-TR" sz="2000" i="1" dirty="0" smtClean="0"/>
              <a:t> ve Muayene Hizmetleri</a:t>
            </a:r>
            <a:endParaRPr lang="tr-TR" sz="2000" i="1" dirty="0"/>
          </a:p>
          <a:p>
            <a:r>
              <a:rPr lang="tr-TR" sz="2000" i="1" dirty="0" smtClean="0"/>
              <a:t>      Tel</a:t>
            </a:r>
            <a:r>
              <a:rPr lang="tr-TR" sz="2000" i="1" dirty="0"/>
              <a:t>: (212)2740301 </a:t>
            </a:r>
            <a:r>
              <a:rPr lang="tr-TR" sz="2000" i="1" dirty="0" err="1"/>
              <a:t>pbx</a:t>
            </a:r>
            <a:endParaRPr lang="tr-TR" sz="2000" i="1" dirty="0"/>
          </a:p>
          <a:p>
            <a:r>
              <a:rPr lang="tr-TR" sz="2000" i="1" dirty="0" smtClean="0"/>
              <a:t>      Faks</a:t>
            </a:r>
            <a:r>
              <a:rPr lang="tr-TR" sz="2000" i="1" dirty="0"/>
              <a:t>: (212)2740305</a:t>
            </a:r>
          </a:p>
          <a:p>
            <a:r>
              <a:rPr lang="tr-TR" sz="2000" i="1" dirty="0" smtClean="0"/>
              <a:t>      www.</a:t>
            </a:r>
            <a:r>
              <a:rPr lang="tr-TR" sz="2000" i="1" dirty="0" err="1" smtClean="0"/>
              <a:t>manhan</a:t>
            </a:r>
            <a:r>
              <a:rPr lang="tr-TR" sz="2000" i="1" dirty="0" smtClean="0"/>
              <a:t>-</a:t>
            </a:r>
            <a:r>
              <a:rPr lang="tr-TR" sz="2000" i="1" dirty="0" err="1" smtClean="0"/>
              <a:t>lab</a:t>
            </a:r>
            <a:r>
              <a:rPr lang="tr-TR" sz="2000" i="1" dirty="0" smtClean="0"/>
              <a:t>.com</a:t>
            </a:r>
            <a:endParaRPr lang="tr-TR" sz="2000" i="1" dirty="0"/>
          </a:p>
        </p:txBody>
      </p:sp>
      <p:pic>
        <p:nvPicPr>
          <p:cNvPr id="9218" name="Picture 2" descr="C:\Users\asus\Pictures\muayene hizmetleri logo-page-001.jpg"/>
          <p:cNvPicPr>
            <a:picLocks noChangeAspect="1" noChangeArrowheads="1"/>
          </p:cNvPicPr>
          <p:nvPr/>
        </p:nvPicPr>
        <p:blipFill>
          <a:blip r:embed="rId2" cstate="print"/>
          <a:stretch>
            <a:fillRect/>
          </a:stretch>
        </p:blipFill>
        <p:spPr bwMode="auto">
          <a:xfrm>
            <a:off x="990600" y="228600"/>
            <a:ext cx="7231813" cy="2286000"/>
          </a:xfrm>
          <a:prstGeom prst="rect">
            <a:avLst/>
          </a:prstGeom>
          <a:noFill/>
          <a:ln>
            <a:noFill/>
          </a:ln>
        </p:spPr>
      </p:pic>
    </p:spTree>
    <p:extLst>
      <p:ext uri="{BB962C8B-B14F-4D97-AF65-F5344CB8AC3E}">
        <p14:creationId xmlns:p14="http://schemas.microsoft.com/office/powerpoint/2010/main" xmlns="" val="29859085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600200"/>
            <a:ext cx="8534400" cy="470898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000" dirty="0" smtClean="0"/>
              <a:t>Gıda üreticisi firmalar gıda ve gıda dışı kategorileri başta olmak üzere çok farklı sektörde ve farklı kalite altyapısına sahip tedarikçilerle çalışmaktadır.</a:t>
            </a:r>
          </a:p>
          <a:p>
            <a:pPr marL="342900" indent="-342900">
              <a:lnSpc>
                <a:spcPct val="150000"/>
              </a:lnSpc>
              <a:buFont typeface="Wingdings" panose="05000000000000000000" pitchFamily="2" charset="2"/>
              <a:buChar char="Ø"/>
            </a:pPr>
            <a:r>
              <a:rPr lang="tr-TR" sz="2000" dirty="0" smtClean="0"/>
              <a:t>Hammadde kalitesi, güvenliği ve standartları; üretim kalitesinin sağlanmasında büyük önem taşımaktadır.</a:t>
            </a:r>
          </a:p>
          <a:p>
            <a:pPr marL="342900" indent="-342900">
              <a:lnSpc>
                <a:spcPct val="150000"/>
              </a:lnSpc>
              <a:buFont typeface="Wingdings" panose="05000000000000000000" pitchFamily="2" charset="2"/>
              <a:buChar char="Ø"/>
            </a:pPr>
            <a:r>
              <a:rPr lang="tr-TR" sz="2000" dirty="0" smtClean="0"/>
              <a:t>Tedarikçi denetimlerinde amaç: </a:t>
            </a:r>
          </a:p>
          <a:p>
            <a:pPr marL="800100" lvl="1" indent="-342900">
              <a:lnSpc>
                <a:spcPct val="150000"/>
              </a:lnSpc>
              <a:buFont typeface="Wingdings" panose="05000000000000000000" pitchFamily="2" charset="2"/>
              <a:buChar char="Ø"/>
            </a:pPr>
            <a:r>
              <a:rPr lang="tr-TR" sz="2000" dirty="0" smtClean="0"/>
              <a:t>Kaliteli </a:t>
            </a:r>
            <a:r>
              <a:rPr lang="tr-TR" sz="2000" dirty="0"/>
              <a:t>hammadde </a:t>
            </a:r>
            <a:r>
              <a:rPr lang="tr-TR" sz="2000" dirty="0" smtClean="0"/>
              <a:t>sağlanması ile müşteri </a:t>
            </a:r>
            <a:r>
              <a:rPr lang="tr-TR" sz="2000" dirty="0"/>
              <a:t>şikayetlerinde </a:t>
            </a:r>
            <a:r>
              <a:rPr lang="tr-TR" sz="2000" dirty="0" smtClean="0"/>
              <a:t>azalma</a:t>
            </a:r>
          </a:p>
          <a:p>
            <a:pPr marL="800100" lvl="1" indent="-342900">
              <a:lnSpc>
                <a:spcPct val="150000"/>
              </a:lnSpc>
              <a:buFont typeface="Wingdings" panose="05000000000000000000" pitchFamily="2" charset="2"/>
              <a:buChar char="Ø"/>
            </a:pPr>
            <a:r>
              <a:rPr lang="tr-TR" sz="2000" dirty="0" smtClean="0"/>
              <a:t>Üretim </a:t>
            </a:r>
            <a:r>
              <a:rPr lang="tr-TR" sz="2000" dirty="0" err="1"/>
              <a:t>standartizasyonunun</a:t>
            </a:r>
            <a:r>
              <a:rPr lang="tr-TR" sz="2000" dirty="0"/>
              <a:t> </a:t>
            </a:r>
            <a:r>
              <a:rPr lang="tr-TR" sz="2000" dirty="0" smtClean="0"/>
              <a:t>artırılması</a:t>
            </a:r>
            <a:r>
              <a:rPr lang="tr-TR" sz="2000" dirty="0"/>
              <a:t>, </a:t>
            </a:r>
            <a:endParaRPr lang="tr-TR" sz="2000" dirty="0" smtClean="0"/>
          </a:p>
          <a:p>
            <a:pPr marL="800100" lvl="1" indent="-342900">
              <a:lnSpc>
                <a:spcPct val="150000"/>
              </a:lnSpc>
              <a:buFont typeface="Wingdings" panose="05000000000000000000" pitchFamily="2" charset="2"/>
              <a:buChar char="Ø"/>
            </a:pPr>
            <a:r>
              <a:rPr lang="tr-TR" sz="2000" dirty="0" smtClean="0"/>
              <a:t>Daha </a:t>
            </a:r>
            <a:r>
              <a:rPr lang="tr-TR" sz="2000" dirty="0"/>
              <a:t>güvenli ve standart hammadde temini ile üretim </a:t>
            </a:r>
            <a:r>
              <a:rPr lang="tr-TR" sz="2000" dirty="0" smtClean="0"/>
              <a:t>kalitesinde yüksek </a:t>
            </a:r>
            <a:r>
              <a:rPr lang="tr-TR" sz="2000" dirty="0"/>
              <a:t>standart sürekliliğinin sağlanmasıdır.  </a:t>
            </a:r>
          </a:p>
        </p:txBody>
      </p:sp>
      <p:sp>
        <p:nvSpPr>
          <p:cNvPr id="3" name="Text Box 3"/>
          <p:cNvSpPr txBox="1">
            <a:spLocks noChangeArrowheads="1"/>
          </p:cNvSpPr>
          <p:nvPr/>
        </p:nvSpPr>
        <p:spPr bwMode="auto">
          <a:xfrm>
            <a:off x="3200400" y="388898"/>
            <a:ext cx="56563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smtClean="0"/>
              <a:t>Tedarikçi Denetimleri- Amaç</a:t>
            </a:r>
            <a:endParaRPr lang="tr-TR" sz="1800" b="1" dirty="0"/>
          </a:p>
        </p:txBody>
      </p:sp>
      <p:sp>
        <p:nvSpPr>
          <p:cNvPr id="4" name="Slide Number Placeholder 3"/>
          <p:cNvSpPr>
            <a:spLocks noGrp="1"/>
          </p:cNvSpPr>
          <p:nvPr>
            <p:ph type="sldNum" sz="quarter" idx="12"/>
          </p:nvPr>
        </p:nvSpPr>
        <p:spPr/>
        <p:txBody>
          <a:bodyPr/>
          <a:lstStyle/>
          <a:p>
            <a:fld id="{9E4BCE8D-F9BE-40C6-A620-73AF770D3D21}" type="slidenum">
              <a:rPr lang="en-GB" sz="1200" smtClean="0">
                <a:latin typeface="+mn-lt"/>
              </a:rPr>
              <a:pPr/>
              <a:t>2</a:t>
            </a:fld>
            <a:endParaRPr lang="en-GB" sz="1200" dirty="0">
              <a:latin typeface="+mn-lt"/>
            </a:endParaRPr>
          </a:p>
        </p:txBody>
      </p:sp>
      <p:pic>
        <p:nvPicPr>
          <p:cNvPr id="2050" name="Picture 2" descr="C:\Users\asus\Pictures\muayene hizmetleri logo-page-001.jpg"/>
          <p:cNvPicPr>
            <a:picLocks noChangeAspect="1" noChangeArrowheads="1"/>
          </p:cNvPicPr>
          <p:nvPr/>
        </p:nvPicPr>
        <p:blipFill>
          <a:blip r:embed="rId2" cstate="print"/>
          <a:srcRect/>
          <a:stretch>
            <a:fillRect/>
          </a:stretch>
        </p:blipFill>
        <p:spPr bwMode="auto">
          <a:xfrm>
            <a:off x="0" y="0"/>
            <a:ext cx="4100356" cy="12954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600200"/>
            <a:ext cx="8669216" cy="515981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000" b="1" dirty="0" smtClean="0">
                <a:latin typeface="Arial" pitchFamily="34" charset="0"/>
                <a:cs typeface="Arial" pitchFamily="34" charset="0"/>
              </a:rPr>
              <a:t>Tedarikçi </a:t>
            </a:r>
            <a:r>
              <a:rPr lang="tr-TR" sz="2000" b="1" dirty="0">
                <a:latin typeface="Arial" pitchFamily="34" charset="0"/>
                <a:cs typeface="Arial" pitchFamily="34" charset="0"/>
              </a:rPr>
              <a:t>denetimlerinin </a:t>
            </a:r>
            <a:r>
              <a:rPr lang="tr-TR" sz="2000" b="1" dirty="0" smtClean="0">
                <a:latin typeface="Arial" pitchFamily="34" charset="0"/>
                <a:cs typeface="Arial" pitchFamily="34" charset="0"/>
              </a:rPr>
              <a:t>üretici firma açısından kazancı birkaç başlıkta değerlendirilebilir:</a:t>
            </a:r>
          </a:p>
          <a:p>
            <a:pPr marL="1257300" lvl="2" indent="-342900">
              <a:lnSpc>
                <a:spcPct val="150000"/>
              </a:lnSpc>
              <a:buFont typeface="Wingdings" panose="05000000000000000000" pitchFamily="2" charset="2"/>
              <a:buChar char="q"/>
            </a:pPr>
            <a:endParaRPr lang="tr-TR" sz="1800" b="1" dirty="0" smtClean="0">
              <a:latin typeface="Arial" pitchFamily="34" charset="0"/>
              <a:cs typeface="Arial" pitchFamily="34" charset="0"/>
            </a:endParaRPr>
          </a:p>
          <a:p>
            <a:pPr marL="1257300" lvl="2" indent="-342900">
              <a:lnSpc>
                <a:spcPct val="150000"/>
              </a:lnSpc>
              <a:buFont typeface="Wingdings" panose="05000000000000000000" pitchFamily="2" charset="2"/>
              <a:buChar char="q"/>
            </a:pPr>
            <a:r>
              <a:rPr lang="tr-TR" sz="1800" b="1" dirty="0" smtClean="0">
                <a:latin typeface="Arial" pitchFamily="34" charset="0"/>
                <a:cs typeface="Arial" pitchFamily="34" charset="0"/>
              </a:rPr>
              <a:t>Üretim </a:t>
            </a:r>
            <a:r>
              <a:rPr lang="tr-TR" sz="1800" b="1" dirty="0">
                <a:latin typeface="Arial" pitchFamily="34" charset="0"/>
                <a:cs typeface="Arial" pitchFamily="34" charset="0"/>
              </a:rPr>
              <a:t>ve ürün standartlarının hammadde kaynaklı iyileştirilmesi, </a:t>
            </a:r>
            <a:endParaRPr lang="tr-TR" sz="1800" b="1" dirty="0" smtClean="0">
              <a:latin typeface="Arial" pitchFamily="34" charset="0"/>
              <a:cs typeface="Arial" pitchFamily="34" charset="0"/>
            </a:endParaRPr>
          </a:p>
          <a:p>
            <a:pPr marL="1257300" lvl="2" indent="-342900">
              <a:lnSpc>
                <a:spcPct val="150000"/>
              </a:lnSpc>
              <a:buFont typeface="Wingdings" panose="05000000000000000000" pitchFamily="2" charset="2"/>
              <a:buChar char="q"/>
            </a:pPr>
            <a:r>
              <a:rPr lang="tr-TR" sz="1800" b="1" dirty="0" smtClean="0">
                <a:latin typeface="Arial" pitchFamily="34" charset="0"/>
                <a:cs typeface="Arial" pitchFamily="34" charset="0"/>
              </a:rPr>
              <a:t>Üretim standardının </a:t>
            </a:r>
            <a:r>
              <a:rPr lang="tr-TR" sz="1800" b="1" dirty="0">
                <a:latin typeface="Arial" pitchFamily="34" charset="0"/>
                <a:cs typeface="Arial" pitchFamily="34" charset="0"/>
              </a:rPr>
              <a:t>belirlenmiş gereklilikler doğrultusunda  sağlanması ve </a:t>
            </a:r>
            <a:r>
              <a:rPr lang="tr-TR" sz="1800" b="1" dirty="0" smtClean="0">
                <a:latin typeface="Arial" pitchFamily="34" charset="0"/>
                <a:cs typeface="Arial" pitchFamily="34" charset="0"/>
              </a:rPr>
              <a:t>arttırılması </a:t>
            </a:r>
          </a:p>
          <a:p>
            <a:pPr marL="1257300" lvl="2" indent="-342900">
              <a:lnSpc>
                <a:spcPct val="150000"/>
              </a:lnSpc>
              <a:buFont typeface="Wingdings" panose="05000000000000000000" pitchFamily="2" charset="2"/>
              <a:buChar char="q"/>
            </a:pPr>
            <a:r>
              <a:rPr lang="tr-TR" sz="1800" b="1" dirty="0" smtClean="0">
                <a:latin typeface="Arial" pitchFamily="34" charset="0"/>
                <a:cs typeface="Arial" pitchFamily="34" charset="0"/>
              </a:rPr>
              <a:t>Kaliteli ve doğru hammadde temini ile üretim planlama parametrelerinde aksaklıkların minimum seviyeye çekilerek, üretim zaman /kapasite oranında yüksek verim sağlanması.</a:t>
            </a:r>
          </a:p>
          <a:p>
            <a:pPr marL="1257300" lvl="2" indent="-342900">
              <a:lnSpc>
                <a:spcPct val="150000"/>
              </a:lnSpc>
              <a:buFont typeface="Wingdings" panose="05000000000000000000" pitchFamily="2" charset="2"/>
              <a:buChar char="q"/>
            </a:pPr>
            <a:r>
              <a:rPr lang="tr-TR" sz="1800" b="1" dirty="0" smtClean="0">
                <a:latin typeface="Arial" pitchFamily="34" charset="0"/>
                <a:cs typeface="Arial" pitchFamily="34" charset="0"/>
              </a:rPr>
              <a:t>Kaliteli ve doğru hammadde ile daha kolay ve yüksek ticari değeri olan son ürünler elde etme imkanı sağlanması.</a:t>
            </a:r>
          </a:p>
          <a:p>
            <a:pPr>
              <a:lnSpc>
                <a:spcPct val="150000"/>
              </a:lnSpc>
            </a:pPr>
            <a:endParaRPr lang="tr-TR" sz="2000" dirty="0" smtClean="0"/>
          </a:p>
        </p:txBody>
      </p:sp>
      <p:sp>
        <p:nvSpPr>
          <p:cNvPr id="3" name="Text Box 3"/>
          <p:cNvSpPr txBox="1">
            <a:spLocks noChangeArrowheads="1"/>
          </p:cNvSpPr>
          <p:nvPr/>
        </p:nvSpPr>
        <p:spPr bwMode="auto">
          <a:xfrm>
            <a:off x="3200400" y="1066800"/>
            <a:ext cx="5656384" cy="369332"/>
          </a:xfrm>
          <a:prstGeom prst="rect">
            <a:avLst/>
          </a:prstGeom>
          <a:noFill/>
          <a:ln w="9525" algn="ctr">
            <a:noFill/>
            <a:miter lim="800000"/>
            <a:headEnd/>
            <a:tailEnd/>
          </a:ln>
          <a:effectLst/>
        </p:spPr>
        <p:txBody>
          <a:bodyPr wrap="square">
            <a:spAutoFit/>
          </a:bodyPr>
          <a:lstStyle/>
          <a:p>
            <a:pPr algn="r">
              <a:spcBef>
                <a:spcPct val="50000"/>
              </a:spcBef>
            </a:pPr>
            <a:r>
              <a:rPr lang="tr-TR" sz="1800" b="1" dirty="0" smtClean="0"/>
              <a:t>Tedarikçi Denetimleri- Kazanımlar</a:t>
            </a:r>
            <a:endParaRPr lang="tr-TR" sz="1800" b="1" dirty="0"/>
          </a:p>
        </p:txBody>
      </p:sp>
      <p:sp>
        <p:nvSpPr>
          <p:cNvPr id="4" name="Slide Number Placeholder 3"/>
          <p:cNvSpPr>
            <a:spLocks noGrp="1"/>
          </p:cNvSpPr>
          <p:nvPr>
            <p:ph type="sldNum" sz="quarter" idx="12"/>
          </p:nvPr>
        </p:nvSpPr>
        <p:spPr/>
        <p:txBody>
          <a:bodyPr/>
          <a:lstStyle/>
          <a:p>
            <a:fld id="{9E4BCE8D-F9BE-40C6-A620-73AF770D3D21}" type="slidenum">
              <a:rPr lang="en-GB" sz="1200" smtClean="0">
                <a:latin typeface="+mn-lt"/>
              </a:rPr>
              <a:pPr/>
              <a:t>3</a:t>
            </a:fld>
            <a:endParaRPr lang="en-GB" sz="1200" dirty="0">
              <a:latin typeface="+mn-lt"/>
            </a:endParaRPr>
          </a:p>
        </p:txBody>
      </p:sp>
      <p:pic>
        <p:nvPicPr>
          <p:cNvPr id="3074" name="Picture 2" descr="C:\Users\asus\Pictures\muayene hizmetleri logo-page-001.jpg"/>
          <p:cNvPicPr>
            <a:picLocks noChangeAspect="1" noChangeArrowheads="1"/>
          </p:cNvPicPr>
          <p:nvPr/>
        </p:nvPicPr>
        <p:blipFill>
          <a:blip r:embed="rId2" cstate="print"/>
          <a:srcRect/>
          <a:stretch>
            <a:fillRect/>
          </a:stretch>
        </p:blipFill>
        <p:spPr bwMode="auto">
          <a:xfrm>
            <a:off x="0" y="228600"/>
            <a:ext cx="3673270" cy="1160473"/>
          </a:xfrm>
          <a:prstGeom prst="rect">
            <a:avLst/>
          </a:prstGeom>
          <a:noFill/>
        </p:spPr>
      </p:pic>
    </p:spTree>
    <p:extLst>
      <p:ext uri="{BB962C8B-B14F-4D97-AF65-F5344CB8AC3E}">
        <p14:creationId xmlns:p14="http://schemas.microsoft.com/office/powerpoint/2010/main" xmlns="" val="1314715819"/>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248D709-1E09-4E5C-9B03-B1AB5CCC4BF1}" type="slidenum">
              <a:rPr lang="en-GB" smtClean="0"/>
              <a:pPr/>
              <a:t>4</a:t>
            </a:fld>
            <a:endParaRPr lang="en-GB"/>
          </a:p>
        </p:txBody>
      </p:sp>
      <p:pic>
        <p:nvPicPr>
          <p:cNvPr id="3" name="2 Resim" descr="buğday tohumu.jpg"/>
          <p:cNvPicPr>
            <a:picLocks noChangeAspect="1"/>
          </p:cNvPicPr>
          <p:nvPr/>
        </p:nvPicPr>
        <p:blipFill>
          <a:blip r:embed="rId2" cstate="print"/>
          <a:stretch>
            <a:fillRect/>
          </a:stretch>
        </p:blipFill>
        <p:spPr>
          <a:xfrm>
            <a:off x="-1" y="0"/>
            <a:ext cx="9144001" cy="6858000"/>
          </a:xfrm>
          <a:prstGeom prst="rect">
            <a:avLst/>
          </a:prstGeom>
        </p:spPr>
      </p:pic>
      <p:sp>
        <p:nvSpPr>
          <p:cNvPr id="4" name="3 Metin kutusu"/>
          <p:cNvSpPr txBox="1"/>
          <p:nvPr/>
        </p:nvSpPr>
        <p:spPr>
          <a:xfrm>
            <a:off x="5638800" y="6324600"/>
            <a:ext cx="3124200" cy="523220"/>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Buğday üreticisi </a:t>
            </a:r>
            <a:r>
              <a:rPr lang="tr-TR" b="1" dirty="0" smtClean="0">
                <a:effectLst>
                  <a:outerShdw blurRad="38100" dist="38100" dir="2700000" algn="tl">
                    <a:srgbClr val="000000">
                      <a:alpha val="43137"/>
                    </a:srgbClr>
                  </a:outerShdw>
                </a:effectLst>
              </a:rPr>
              <a:t>için kaliteli  </a:t>
            </a:r>
            <a:r>
              <a:rPr lang="tr-TR" b="1" dirty="0" smtClean="0">
                <a:effectLst>
                  <a:outerShdw blurRad="38100" dist="38100" dir="2700000" algn="tl">
                    <a:srgbClr val="000000">
                      <a:alpha val="43137"/>
                    </a:srgbClr>
                  </a:outerShdw>
                </a:effectLst>
              </a:rPr>
              <a:t>hammadde</a:t>
            </a:r>
            <a:endParaRPr lang="tr-T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6248D709-1E09-4E5C-9B03-B1AB5CCC4BF1}" type="slidenum">
              <a:rPr lang="en-GB" smtClean="0"/>
              <a:pPr/>
              <a:t>5</a:t>
            </a:fld>
            <a:endParaRPr lang="en-GB"/>
          </a:p>
        </p:txBody>
      </p:sp>
      <p:pic>
        <p:nvPicPr>
          <p:cNvPr id="6" name="5 Resim" descr="buğday-üreticileri.jpg"/>
          <p:cNvPicPr>
            <a:picLocks noChangeAspect="1"/>
          </p:cNvPicPr>
          <p:nvPr/>
        </p:nvPicPr>
        <p:blipFill>
          <a:blip r:embed="rId2" cstate="print"/>
          <a:stretch>
            <a:fillRect/>
          </a:stretch>
        </p:blipFill>
        <p:spPr>
          <a:xfrm>
            <a:off x="0" y="0"/>
            <a:ext cx="9144000" cy="6858000"/>
          </a:xfrm>
          <a:prstGeom prst="rect">
            <a:avLst/>
          </a:prstGeom>
        </p:spPr>
      </p:pic>
      <p:sp>
        <p:nvSpPr>
          <p:cNvPr id="4" name="3 Metin kutusu"/>
          <p:cNvSpPr txBox="1"/>
          <p:nvPr/>
        </p:nvSpPr>
        <p:spPr>
          <a:xfrm>
            <a:off x="4724400" y="228600"/>
            <a:ext cx="3810000" cy="523220"/>
          </a:xfrm>
          <a:prstGeom prst="rect">
            <a:avLst/>
          </a:prstGeom>
          <a:noFill/>
        </p:spPr>
        <p:txBody>
          <a:bodyPr wrap="square" rtlCol="0">
            <a:spAutoFit/>
          </a:bodyPr>
          <a:lstStyle/>
          <a:p>
            <a:r>
              <a:rPr lang="tr-TR" dirty="0" smtClean="0">
                <a:effectLst>
                  <a:outerShdw blurRad="38100" dist="38100" dir="2700000" algn="tl">
                    <a:srgbClr val="000000">
                      <a:alpha val="43137"/>
                    </a:srgbClr>
                  </a:outerShdw>
                </a:effectLst>
              </a:rPr>
              <a:t>Doğru Tohum, Toprak, Su ve İklim Birlikteliği</a:t>
            </a:r>
          </a:p>
          <a:p>
            <a:endParaRPr lang="tr-TR"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6248D709-1E09-4E5C-9B03-B1AB5CCC4BF1}" type="slidenum">
              <a:rPr lang="en-GB" smtClean="0"/>
              <a:pPr/>
              <a:t>6</a:t>
            </a:fld>
            <a:endParaRPr lang="en-GB"/>
          </a:p>
        </p:txBody>
      </p:sp>
      <p:pic>
        <p:nvPicPr>
          <p:cNvPr id="12" name="11 Resim" descr="buğday.jpg"/>
          <p:cNvPicPr>
            <a:picLocks noChangeAspect="1"/>
          </p:cNvPicPr>
          <p:nvPr/>
        </p:nvPicPr>
        <p:blipFill>
          <a:blip r:embed="rId2" cstate="print"/>
          <a:stretch>
            <a:fillRect/>
          </a:stretch>
        </p:blipFill>
        <p:spPr>
          <a:xfrm>
            <a:off x="0" y="0"/>
            <a:ext cx="9144000" cy="6858000"/>
          </a:xfrm>
          <a:prstGeom prst="rect">
            <a:avLst/>
          </a:prstGeom>
        </p:spPr>
      </p:pic>
      <p:sp>
        <p:nvSpPr>
          <p:cNvPr id="13" name="12 Metin kutusu"/>
          <p:cNvSpPr txBox="1"/>
          <p:nvPr/>
        </p:nvSpPr>
        <p:spPr>
          <a:xfrm>
            <a:off x="228600" y="228600"/>
            <a:ext cx="4953000" cy="307777"/>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Buğday üreticisi için son </a:t>
            </a:r>
            <a:r>
              <a:rPr lang="tr-TR" b="1" dirty="0" smtClean="0">
                <a:effectLst>
                  <a:outerShdw blurRad="38100" dist="38100" dir="2700000" algn="tl">
                    <a:srgbClr val="000000">
                      <a:alpha val="43137"/>
                    </a:srgbClr>
                  </a:outerShdw>
                </a:effectLst>
              </a:rPr>
              <a:t>ürüne ulaşmak demektir.</a:t>
            </a:r>
            <a:endParaRPr lang="tr-T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248D709-1E09-4E5C-9B03-B1AB5CCC4BF1}" type="slidenum">
              <a:rPr lang="en-GB" smtClean="0"/>
              <a:pPr/>
              <a:t>7</a:t>
            </a:fld>
            <a:endParaRPr lang="en-GB"/>
          </a:p>
        </p:txBody>
      </p:sp>
      <p:pic>
        <p:nvPicPr>
          <p:cNvPr id="3" name="2 Resim" descr="wheat-flour-prices.jpg"/>
          <p:cNvPicPr>
            <a:picLocks noChangeAspect="1"/>
          </p:cNvPicPr>
          <p:nvPr/>
        </p:nvPicPr>
        <p:blipFill>
          <a:blip r:embed="rId2" cstate="print"/>
          <a:stretch>
            <a:fillRect/>
          </a:stretch>
        </p:blipFill>
        <p:spPr>
          <a:xfrm>
            <a:off x="1309927" y="990600"/>
            <a:ext cx="6843473" cy="5115496"/>
          </a:xfrm>
          <a:prstGeom prst="rect">
            <a:avLst/>
          </a:prstGeom>
        </p:spPr>
      </p:pic>
      <p:sp>
        <p:nvSpPr>
          <p:cNvPr id="4" name="3 Metin kutusu"/>
          <p:cNvSpPr txBox="1"/>
          <p:nvPr/>
        </p:nvSpPr>
        <p:spPr>
          <a:xfrm>
            <a:off x="457200" y="457200"/>
            <a:ext cx="3429000" cy="307777"/>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Fırıncı İçin Hammadde</a:t>
            </a:r>
            <a:endParaRPr lang="tr-T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248D709-1E09-4E5C-9B03-B1AB5CCC4BF1}" type="slidenum">
              <a:rPr lang="en-GB" smtClean="0"/>
              <a:pPr/>
              <a:t>8</a:t>
            </a:fld>
            <a:endParaRPr lang="en-GB"/>
          </a:p>
        </p:txBody>
      </p:sp>
      <p:pic>
        <p:nvPicPr>
          <p:cNvPr id="3" name="2 Resim" descr="ekmek fırını.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248D709-1E09-4E5C-9B03-B1AB5CCC4BF1}" type="slidenum">
              <a:rPr lang="en-GB" smtClean="0"/>
              <a:pPr/>
              <a:t>9</a:t>
            </a:fld>
            <a:endParaRPr lang="en-GB"/>
          </a:p>
        </p:txBody>
      </p:sp>
      <p:pic>
        <p:nvPicPr>
          <p:cNvPr id="3" name="2 Resim" descr="ekmek.jpg"/>
          <p:cNvPicPr>
            <a:picLocks noChangeAspect="1"/>
          </p:cNvPicPr>
          <p:nvPr/>
        </p:nvPicPr>
        <p:blipFill>
          <a:blip r:embed="rId2" cstate="print"/>
          <a:stretch>
            <a:fillRect/>
          </a:stretch>
        </p:blipFill>
        <p:spPr>
          <a:xfrm>
            <a:off x="0" y="0"/>
            <a:ext cx="9181130" cy="6858000"/>
          </a:xfrm>
          <a:prstGeom prst="rect">
            <a:avLst/>
          </a:prstGeom>
        </p:spPr>
      </p:pic>
      <p:sp>
        <p:nvSpPr>
          <p:cNvPr id="4" name="3 Metin kutusu"/>
          <p:cNvSpPr txBox="1"/>
          <p:nvPr/>
        </p:nvSpPr>
        <p:spPr>
          <a:xfrm>
            <a:off x="228600" y="228600"/>
            <a:ext cx="3581400" cy="307777"/>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Ekmek Üreticisinin Son Ürünü</a:t>
            </a:r>
            <a:endParaRPr lang="tr-T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12902</TotalTime>
  <Words>718</Words>
  <Application>Microsoft Office PowerPoint</Application>
  <PresentationFormat>Ekran Gösterisi (4:3)</PresentationFormat>
  <Paragraphs>74</Paragraphs>
  <Slides>17</Slides>
  <Notes>0</Notes>
  <HiddenSlides>0</HiddenSlides>
  <MMClips>0</MMClips>
  <ScaleCrop>false</ScaleCrop>
  <HeadingPairs>
    <vt:vector size="4" baseType="variant">
      <vt:variant>
        <vt:lpstr>Tema</vt:lpstr>
      </vt:variant>
      <vt:variant>
        <vt:i4>3</vt:i4>
      </vt:variant>
      <vt:variant>
        <vt:lpstr>Slayt Başlıkları</vt:lpstr>
      </vt:variant>
      <vt:variant>
        <vt:i4>17</vt:i4>
      </vt:variant>
    </vt:vector>
  </HeadingPairs>
  <TitlesOfParts>
    <vt:vector size="20" baseType="lpstr">
      <vt:lpstr>Custom Design</vt:lpstr>
      <vt:lpstr>Metro</vt:lpstr>
      <vt:lpstr>Hisse Senedi</vt:lpstr>
      <vt:lpstr> TEDARİKÇİ DENETİMLERİ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Company>Design Bridge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Bridge</dc:creator>
  <cp:lastModifiedBy>asus</cp:lastModifiedBy>
  <cp:revision>388</cp:revision>
  <dcterms:created xsi:type="dcterms:W3CDTF">2004-11-18T17:59:54Z</dcterms:created>
  <dcterms:modified xsi:type="dcterms:W3CDTF">2015-11-24T14:00:24Z</dcterms:modified>
</cp:coreProperties>
</file>